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606" r:id="rId2"/>
    <p:sldId id="607" r:id="rId3"/>
    <p:sldId id="609" r:id="rId4"/>
    <p:sldId id="610" r:id="rId5"/>
    <p:sldId id="608" r:id="rId6"/>
    <p:sldId id="628" r:id="rId7"/>
    <p:sldId id="629" r:id="rId8"/>
    <p:sldId id="630" r:id="rId9"/>
    <p:sldId id="631" r:id="rId10"/>
    <p:sldId id="632" r:id="rId11"/>
    <p:sldId id="633" r:id="rId12"/>
    <p:sldId id="634" r:id="rId13"/>
    <p:sldId id="635" r:id="rId14"/>
    <p:sldId id="636" r:id="rId15"/>
    <p:sldId id="637" r:id="rId16"/>
    <p:sldId id="638" r:id="rId17"/>
    <p:sldId id="639" r:id="rId18"/>
    <p:sldId id="640" r:id="rId19"/>
    <p:sldId id="641" r:id="rId20"/>
    <p:sldId id="642" r:id="rId21"/>
    <p:sldId id="643" r:id="rId22"/>
    <p:sldId id="644" r:id="rId23"/>
    <p:sldId id="645" r:id="rId24"/>
    <p:sldId id="646" r:id="rId25"/>
    <p:sldId id="469" r:id="rId26"/>
    <p:sldId id="543" r:id="rId27"/>
    <p:sldId id="545" r:id="rId28"/>
    <p:sldId id="544" r:id="rId29"/>
    <p:sldId id="586" r:id="rId30"/>
    <p:sldId id="472" r:id="rId31"/>
    <p:sldId id="547" r:id="rId32"/>
    <p:sldId id="548" r:id="rId33"/>
    <p:sldId id="549" r:id="rId34"/>
    <p:sldId id="474" r:id="rId35"/>
    <p:sldId id="581" r:id="rId36"/>
    <p:sldId id="582" r:id="rId37"/>
    <p:sldId id="475" r:id="rId38"/>
    <p:sldId id="476" r:id="rId39"/>
    <p:sldId id="477" r:id="rId40"/>
    <p:sldId id="478" r:id="rId41"/>
    <p:sldId id="589" r:id="rId42"/>
    <p:sldId id="590" r:id="rId43"/>
    <p:sldId id="479" r:id="rId44"/>
    <p:sldId id="480" r:id="rId45"/>
    <p:sldId id="503" r:id="rId46"/>
    <p:sldId id="593" r:id="rId47"/>
    <p:sldId id="559" r:id="rId48"/>
    <p:sldId id="481" r:id="rId49"/>
    <p:sldId id="483" r:id="rId50"/>
    <p:sldId id="505" r:id="rId51"/>
    <p:sldId id="484" r:id="rId52"/>
    <p:sldId id="508" r:id="rId53"/>
    <p:sldId id="485" r:id="rId54"/>
    <p:sldId id="509" r:id="rId55"/>
    <p:sldId id="619" r:id="rId56"/>
    <p:sldId id="595" r:id="rId57"/>
    <p:sldId id="602" r:id="rId58"/>
    <p:sldId id="598" r:id="rId59"/>
    <p:sldId id="613" r:id="rId60"/>
    <p:sldId id="614" r:id="rId61"/>
    <p:sldId id="615" r:id="rId62"/>
    <p:sldId id="457" r:id="rId63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20000"/>
      </a:spcBef>
      <a:spcAft>
        <a:spcPct val="0"/>
      </a:spcAft>
      <a:defRPr kumimoji="1" sz="24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ctr" rtl="0" fontAlgn="base">
      <a:spcBef>
        <a:spcPct val="20000"/>
      </a:spcBef>
      <a:spcAft>
        <a:spcPct val="0"/>
      </a:spcAft>
      <a:defRPr kumimoji="1" sz="24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ctr" rtl="0" fontAlgn="base">
      <a:spcBef>
        <a:spcPct val="20000"/>
      </a:spcBef>
      <a:spcAft>
        <a:spcPct val="0"/>
      </a:spcAft>
      <a:defRPr kumimoji="1" sz="24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ctr" rtl="0" fontAlgn="base">
      <a:spcBef>
        <a:spcPct val="20000"/>
      </a:spcBef>
      <a:spcAft>
        <a:spcPct val="0"/>
      </a:spcAft>
      <a:defRPr kumimoji="1" sz="24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ctr" rtl="0" fontAlgn="base">
      <a:spcBef>
        <a:spcPct val="20000"/>
      </a:spcBef>
      <a:spcAft>
        <a:spcPct val="0"/>
      </a:spcAft>
      <a:defRPr kumimoji="1" sz="24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99FFCC"/>
    <a:srgbClr val="CCFFCC"/>
    <a:srgbClr val="33CCFF"/>
    <a:srgbClr val="FFCC99"/>
    <a:srgbClr val="99FF66"/>
    <a:srgbClr val="FFFF66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55" autoAdjust="0"/>
  </p:normalViewPr>
  <p:slideViewPr>
    <p:cSldViewPr>
      <p:cViewPr varScale="1">
        <p:scale>
          <a:sx n="106" d="100"/>
          <a:sy n="106" d="100"/>
        </p:scale>
        <p:origin x="5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752"/>
    </p:cViewPr>
  </p:sorterViewPr>
  <p:notesViewPr>
    <p:cSldViewPr>
      <p:cViewPr varScale="1">
        <p:scale>
          <a:sx n="55" d="100"/>
          <a:sy n="55" d="100"/>
        </p:scale>
        <p:origin x="-175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9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5.emf"/><Relationship Id="rId18" Type="http://schemas.openxmlformats.org/officeDocument/2006/relationships/image" Target="../media/image20.emf"/><Relationship Id="rId26" Type="http://schemas.openxmlformats.org/officeDocument/2006/relationships/image" Target="../media/image28.emf"/><Relationship Id="rId3" Type="http://schemas.openxmlformats.org/officeDocument/2006/relationships/image" Target="../media/image5.emf"/><Relationship Id="rId21" Type="http://schemas.openxmlformats.org/officeDocument/2006/relationships/image" Target="../media/image23.emf"/><Relationship Id="rId7" Type="http://schemas.openxmlformats.org/officeDocument/2006/relationships/image" Target="../media/image9.emf"/><Relationship Id="rId12" Type="http://schemas.openxmlformats.org/officeDocument/2006/relationships/image" Target="../media/image14.emf"/><Relationship Id="rId17" Type="http://schemas.openxmlformats.org/officeDocument/2006/relationships/image" Target="../media/image19.emf"/><Relationship Id="rId25" Type="http://schemas.openxmlformats.org/officeDocument/2006/relationships/image" Target="../media/image27.emf"/><Relationship Id="rId2" Type="http://schemas.openxmlformats.org/officeDocument/2006/relationships/image" Target="../media/image4.emf"/><Relationship Id="rId16" Type="http://schemas.openxmlformats.org/officeDocument/2006/relationships/image" Target="../media/image18.emf"/><Relationship Id="rId20" Type="http://schemas.openxmlformats.org/officeDocument/2006/relationships/image" Target="../media/image22.emf"/><Relationship Id="rId1" Type="http://schemas.openxmlformats.org/officeDocument/2006/relationships/image" Target="../media/image3.emf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24" Type="http://schemas.openxmlformats.org/officeDocument/2006/relationships/image" Target="../media/image26.emf"/><Relationship Id="rId5" Type="http://schemas.openxmlformats.org/officeDocument/2006/relationships/image" Target="../media/image7.emf"/><Relationship Id="rId15" Type="http://schemas.openxmlformats.org/officeDocument/2006/relationships/image" Target="../media/image17.emf"/><Relationship Id="rId23" Type="http://schemas.openxmlformats.org/officeDocument/2006/relationships/image" Target="../media/image25.emf"/><Relationship Id="rId10" Type="http://schemas.openxmlformats.org/officeDocument/2006/relationships/image" Target="../media/image12.emf"/><Relationship Id="rId19" Type="http://schemas.openxmlformats.org/officeDocument/2006/relationships/image" Target="../media/image21.emf"/><Relationship Id="rId4" Type="http://schemas.openxmlformats.org/officeDocument/2006/relationships/image" Target="../media/image6.emf"/><Relationship Id="rId9" Type="http://schemas.openxmlformats.org/officeDocument/2006/relationships/image" Target="../media/image11.emf"/><Relationship Id="rId14" Type="http://schemas.openxmlformats.org/officeDocument/2006/relationships/image" Target="../media/image16.emf"/><Relationship Id="rId22" Type="http://schemas.openxmlformats.org/officeDocument/2006/relationships/image" Target="../media/image24.emf"/><Relationship Id="rId27" Type="http://schemas.openxmlformats.org/officeDocument/2006/relationships/image" Target="../media/image29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emf"/><Relationship Id="rId1" Type="http://schemas.openxmlformats.org/officeDocument/2006/relationships/image" Target="../media/image199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2" Type="http://schemas.openxmlformats.org/officeDocument/2006/relationships/image" Target="../media/image202.emf"/><Relationship Id="rId1" Type="http://schemas.openxmlformats.org/officeDocument/2006/relationships/image" Target="../media/image201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emf"/><Relationship Id="rId1" Type="http://schemas.openxmlformats.org/officeDocument/2006/relationships/image" Target="../media/image204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image" Target="../media/image207.emf"/><Relationship Id="rId1" Type="http://schemas.openxmlformats.org/officeDocument/2006/relationships/image" Target="../media/image20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wmf"/><Relationship Id="rId2" Type="http://schemas.openxmlformats.org/officeDocument/2006/relationships/image" Target="../media/image211.emf"/><Relationship Id="rId1" Type="http://schemas.openxmlformats.org/officeDocument/2006/relationships/image" Target="../media/image210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emf"/><Relationship Id="rId1" Type="http://schemas.openxmlformats.org/officeDocument/2006/relationships/image" Target="../media/image213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2" Type="http://schemas.openxmlformats.org/officeDocument/2006/relationships/image" Target="../media/image216.emf"/><Relationship Id="rId1" Type="http://schemas.openxmlformats.org/officeDocument/2006/relationships/image" Target="../media/image215.emf"/><Relationship Id="rId6" Type="http://schemas.openxmlformats.org/officeDocument/2006/relationships/image" Target="../media/image220.emf"/><Relationship Id="rId5" Type="http://schemas.openxmlformats.org/officeDocument/2006/relationships/image" Target="../media/image219.emf"/><Relationship Id="rId4" Type="http://schemas.openxmlformats.org/officeDocument/2006/relationships/image" Target="../media/image21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wmf"/></Relationships>
</file>

<file path=ppt/drawings/_rels/vmlDrawing2.vml.rels><?xml version="1.0" encoding="UTF-8" standalone="yes"?>
<Relationships xmlns="http://schemas.openxmlformats.org/package/2006/relationships"><Relationship Id="rId26" Type="http://schemas.openxmlformats.org/officeDocument/2006/relationships/image" Target="../media/image55.emf"/><Relationship Id="rId21" Type="http://schemas.openxmlformats.org/officeDocument/2006/relationships/image" Target="../media/image50.emf"/><Relationship Id="rId42" Type="http://schemas.openxmlformats.org/officeDocument/2006/relationships/image" Target="../media/image71.emf"/><Relationship Id="rId47" Type="http://schemas.openxmlformats.org/officeDocument/2006/relationships/image" Target="../media/image76.emf"/><Relationship Id="rId63" Type="http://schemas.openxmlformats.org/officeDocument/2006/relationships/image" Target="../media/image92.emf"/><Relationship Id="rId68" Type="http://schemas.openxmlformats.org/officeDocument/2006/relationships/image" Target="../media/image97.emf"/><Relationship Id="rId84" Type="http://schemas.openxmlformats.org/officeDocument/2006/relationships/image" Target="../media/image113.emf"/><Relationship Id="rId89" Type="http://schemas.openxmlformats.org/officeDocument/2006/relationships/image" Target="../media/image118.emf"/><Relationship Id="rId16" Type="http://schemas.openxmlformats.org/officeDocument/2006/relationships/image" Target="../media/image45.emf"/><Relationship Id="rId11" Type="http://schemas.openxmlformats.org/officeDocument/2006/relationships/image" Target="../media/image40.emf"/><Relationship Id="rId32" Type="http://schemas.openxmlformats.org/officeDocument/2006/relationships/image" Target="../media/image61.emf"/><Relationship Id="rId37" Type="http://schemas.openxmlformats.org/officeDocument/2006/relationships/image" Target="../media/image66.emf"/><Relationship Id="rId53" Type="http://schemas.openxmlformats.org/officeDocument/2006/relationships/image" Target="../media/image82.emf"/><Relationship Id="rId58" Type="http://schemas.openxmlformats.org/officeDocument/2006/relationships/image" Target="../media/image87.emf"/><Relationship Id="rId74" Type="http://schemas.openxmlformats.org/officeDocument/2006/relationships/image" Target="../media/image103.emf"/><Relationship Id="rId79" Type="http://schemas.openxmlformats.org/officeDocument/2006/relationships/image" Target="../media/image108.emf"/><Relationship Id="rId5" Type="http://schemas.openxmlformats.org/officeDocument/2006/relationships/image" Target="../media/image34.emf"/><Relationship Id="rId90" Type="http://schemas.openxmlformats.org/officeDocument/2006/relationships/image" Target="../media/image119.emf"/><Relationship Id="rId14" Type="http://schemas.openxmlformats.org/officeDocument/2006/relationships/image" Target="../media/image43.emf"/><Relationship Id="rId22" Type="http://schemas.openxmlformats.org/officeDocument/2006/relationships/image" Target="../media/image51.emf"/><Relationship Id="rId27" Type="http://schemas.openxmlformats.org/officeDocument/2006/relationships/image" Target="../media/image56.emf"/><Relationship Id="rId30" Type="http://schemas.openxmlformats.org/officeDocument/2006/relationships/image" Target="../media/image59.emf"/><Relationship Id="rId35" Type="http://schemas.openxmlformats.org/officeDocument/2006/relationships/image" Target="../media/image64.emf"/><Relationship Id="rId43" Type="http://schemas.openxmlformats.org/officeDocument/2006/relationships/image" Target="../media/image72.emf"/><Relationship Id="rId48" Type="http://schemas.openxmlformats.org/officeDocument/2006/relationships/image" Target="../media/image77.emf"/><Relationship Id="rId56" Type="http://schemas.openxmlformats.org/officeDocument/2006/relationships/image" Target="../media/image85.emf"/><Relationship Id="rId64" Type="http://schemas.openxmlformats.org/officeDocument/2006/relationships/image" Target="../media/image93.emf"/><Relationship Id="rId69" Type="http://schemas.openxmlformats.org/officeDocument/2006/relationships/image" Target="../media/image98.emf"/><Relationship Id="rId77" Type="http://schemas.openxmlformats.org/officeDocument/2006/relationships/image" Target="../media/image106.emf"/><Relationship Id="rId8" Type="http://schemas.openxmlformats.org/officeDocument/2006/relationships/image" Target="../media/image37.emf"/><Relationship Id="rId51" Type="http://schemas.openxmlformats.org/officeDocument/2006/relationships/image" Target="../media/image80.emf"/><Relationship Id="rId72" Type="http://schemas.openxmlformats.org/officeDocument/2006/relationships/image" Target="../media/image101.emf"/><Relationship Id="rId80" Type="http://schemas.openxmlformats.org/officeDocument/2006/relationships/image" Target="../media/image109.emf"/><Relationship Id="rId85" Type="http://schemas.openxmlformats.org/officeDocument/2006/relationships/image" Target="../media/image114.emf"/><Relationship Id="rId3" Type="http://schemas.openxmlformats.org/officeDocument/2006/relationships/image" Target="../media/image32.emf"/><Relationship Id="rId12" Type="http://schemas.openxmlformats.org/officeDocument/2006/relationships/image" Target="../media/image41.emf"/><Relationship Id="rId17" Type="http://schemas.openxmlformats.org/officeDocument/2006/relationships/image" Target="../media/image46.emf"/><Relationship Id="rId25" Type="http://schemas.openxmlformats.org/officeDocument/2006/relationships/image" Target="../media/image54.emf"/><Relationship Id="rId33" Type="http://schemas.openxmlformats.org/officeDocument/2006/relationships/image" Target="../media/image62.emf"/><Relationship Id="rId38" Type="http://schemas.openxmlformats.org/officeDocument/2006/relationships/image" Target="../media/image67.emf"/><Relationship Id="rId46" Type="http://schemas.openxmlformats.org/officeDocument/2006/relationships/image" Target="../media/image75.emf"/><Relationship Id="rId59" Type="http://schemas.openxmlformats.org/officeDocument/2006/relationships/image" Target="../media/image88.emf"/><Relationship Id="rId67" Type="http://schemas.openxmlformats.org/officeDocument/2006/relationships/image" Target="../media/image96.emf"/><Relationship Id="rId20" Type="http://schemas.openxmlformats.org/officeDocument/2006/relationships/image" Target="../media/image49.emf"/><Relationship Id="rId41" Type="http://schemas.openxmlformats.org/officeDocument/2006/relationships/image" Target="../media/image70.emf"/><Relationship Id="rId54" Type="http://schemas.openxmlformats.org/officeDocument/2006/relationships/image" Target="../media/image83.emf"/><Relationship Id="rId62" Type="http://schemas.openxmlformats.org/officeDocument/2006/relationships/image" Target="../media/image91.emf"/><Relationship Id="rId70" Type="http://schemas.openxmlformats.org/officeDocument/2006/relationships/image" Target="../media/image99.emf"/><Relationship Id="rId75" Type="http://schemas.openxmlformats.org/officeDocument/2006/relationships/image" Target="../media/image104.emf"/><Relationship Id="rId83" Type="http://schemas.openxmlformats.org/officeDocument/2006/relationships/image" Target="../media/image112.emf"/><Relationship Id="rId88" Type="http://schemas.openxmlformats.org/officeDocument/2006/relationships/image" Target="../media/image117.emf"/><Relationship Id="rId1" Type="http://schemas.openxmlformats.org/officeDocument/2006/relationships/image" Target="../media/image30.emf"/><Relationship Id="rId6" Type="http://schemas.openxmlformats.org/officeDocument/2006/relationships/image" Target="../media/image35.emf"/><Relationship Id="rId15" Type="http://schemas.openxmlformats.org/officeDocument/2006/relationships/image" Target="../media/image44.emf"/><Relationship Id="rId23" Type="http://schemas.openxmlformats.org/officeDocument/2006/relationships/image" Target="../media/image52.emf"/><Relationship Id="rId28" Type="http://schemas.openxmlformats.org/officeDocument/2006/relationships/image" Target="../media/image57.emf"/><Relationship Id="rId36" Type="http://schemas.openxmlformats.org/officeDocument/2006/relationships/image" Target="../media/image65.emf"/><Relationship Id="rId49" Type="http://schemas.openxmlformats.org/officeDocument/2006/relationships/image" Target="../media/image78.emf"/><Relationship Id="rId57" Type="http://schemas.openxmlformats.org/officeDocument/2006/relationships/image" Target="../media/image86.emf"/><Relationship Id="rId10" Type="http://schemas.openxmlformats.org/officeDocument/2006/relationships/image" Target="../media/image39.emf"/><Relationship Id="rId31" Type="http://schemas.openxmlformats.org/officeDocument/2006/relationships/image" Target="../media/image60.emf"/><Relationship Id="rId44" Type="http://schemas.openxmlformats.org/officeDocument/2006/relationships/image" Target="../media/image73.emf"/><Relationship Id="rId52" Type="http://schemas.openxmlformats.org/officeDocument/2006/relationships/image" Target="../media/image81.emf"/><Relationship Id="rId60" Type="http://schemas.openxmlformats.org/officeDocument/2006/relationships/image" Target="../media/image89.emf"/><Relationship Id="rId65" Type="http://schemas.openxmlformats.org/officeDocument/2006/relationships/image" Target="../media/image94.emf"/><Relationship Id="rId73" Type="http://schemas.openxmlformats.org/officeDocument/2006/relationships/image" Target="../media/image102.emf"/><Relationship Id="rId78" Type="http://schemas.openxmlformats.org/officeDocument/2006/relationships/image" Target="../media/image107.emf"/><Relationship Id="rId81" Type="http://schemas.openxmlformats.org/officeDocument/2006/relationships/image" Target="../media/image110.emf"/><Relationship Id="rId86" Type="http://schemas.openxmlformats.org/officeDocument/2006/relationships/image" Target="../media/image115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Relationship Id="rId13" Type="http://schemas.openxmlformats.org/officeDocument/2006/relationships/image" Target="../media/image42.emf"/><Relationship Id="rId18" Type="http://schemas.openxmlformats.org/officeDocument/2006/relationships/image" Target="../media/image47.emf"/><Relationship Id="rId39" Type="http://schemas.openxmlformats.org/officeDocument/2006/relationships/image" Target="../media/image68.emf"/><Relationship Id="rId34" Type="http://schemas.openxmlformats.org/officeDocument/2006/relationships/image" Target="../media/image63.emf"/><Relationship Id="rId50" Type="http://schemas.openxmlformats.org/officeDocument/2006/relationships/image" Target="../media/image79.emf"/><Relationship Id="rId55" Type="http://schemas.openxmlformats.org/officeDocument/2006/relationships/image" Target="../media/image84.emf"/><Relationship Id="rId76" Type="http://schemas.openxmlformats.org/officeDocument/2006/relationships/image" Target="../media/image105.emf"/><Relationship Id="rId7" Type="http://schemas.openxmlformats.org/officeDocument/2006/relationships/image" Target="../media/image36.emf"/><Relationship Id="rId71" Type="http://schemas.openxmlformats.org/officeDocument/2006/relationships/image" Target="../media/image100.emf"/><Relationship Id="rId2" Type="http://schemas.openxmlformats.org/officeDocument/2006/relationships/image" Target="../media/image31.emf"/><Relationship Id="rId29" Type="http://schemas.openxmlformats.org/officeDocument/2006/relationships/image" Target="../media/image58.emf"/><Relationship Id="rId24" Type="http://schemas.openxmlformats.org/officeDocument/2006/relationships/image" Target="../media/image53.emf"/><Relationship Id="rId40" Type="http://schemas.openxmlformats.org/officeDocument/2006/relationships/image" Target="../media/image69.emf"/><Relationship Id="rId45" Type="http://schemas.openxmlformats.org/officeDocument/2006/relationships/image" Target="../media/image74.emf"/><Relationship Id="rId66" Type="http://schemas.openxmlformats.org/officeDocument/2006/relationships/image" Target="../media/image95.emf"/><Relationship Id="rId87" Type="http://schemas.openxmlformats.org/officeDocument/2006/relationships/image" Target="../media/image116.emf"/><Relationship Id="rId61" Type="http://schemas.openxmlformats.org/officeDocument/2006/relationships/image" Target="../media/image90.emf"/><Relationship Id="rId82" Type="http://schemas.openxmlformats.org/officeDocument/2006/relationships/image" Target="../media/image111.emf"/><Relationship Id="rId19" Type="http://schemas.openxmlformats.org/officeDocument/2006/relationships/image" Target="../media/image48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emf"/><Relationship Id="rId2" Type="http://schemas.openxmlformats.org/officeDocument/2006/relationships/image" Target="../media/image223.emf"/><Relationship Id="rId1" Type="http://schemas.openxmlformats.org/officeDocument/2006/relationships/image" Target="../media/image222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emf"/><Relationship Id="rId2" Type="http://schemas.openxmlformats.org/officeDocument/2006/relationships/image" Target="../media/image226.emf"/><Relationship Id="rId1" Type="http://schemas.openxmlformats.org/officeDocument/2006/relationships/image" Target="../media/image225.emf"/><Relationship Id="rId4" Type="http://schemas.openxmlformats.org/officeDocument/2006/relationships/image" Target="../media/image228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2" Type="http://schemas.openxmlformats.org/officeDocument/2006/relationships/image" Target="../media/image230.emf"/><Relationship Id="rId1" Type="http://schemas.openxmlformats.org/officeDocument/2006/relationships/image" Target="../media/image229.emf"/><Relationship Id="rId4" Type="http://schemas.openxmlformats.org/officeDocument/2006/relationships/image" Target="../media/image23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4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emf"/><Relationship Id="rId1" Type="http://schemas.openxmlformats.org/officeDocument/2006/relationships/image" Target="../media/image23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8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2.wmf"/></Relationships>
</file>

<file path=ppt/drawings/_rels/vmlDrawing3.v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.emf"/><Relationship Id="rId18" Type="http://schemas.openxmlformats.org/officeDocument/2006/relationships/image" Target="../media/image137.emf"/><Relationship Id="rId26" Type="http://schemas.openxmlformats.org/officeDocument/2006/relationships/image" Target="../media/image145.emf"/><Relationship Id="rId39" Type="http://schemas.openxmlformats.org/officeDocument/2006/relationships/image" Target="../media/image158.emf"/><Relationship Id="rId21" Type="http://schemas.openxmlformats.org/officeDocument/2006/relationships/image" Target="../media/image140.emf"/><Relationship Id="rId34" Type="http://schemas.openxmlformats.org/officeDocument/2006/relationships/image" Target="../media/image153.emf"/><Relationship Id="rId42" Type="http://schemas.openxmlformats.org/officeDocument/2006/relationships/image" Target="../media/image161.emf"/><Relationship Id="rId47" Type="http://schemas.openxmlformats.org/officeDocument/2006/relationships/image" Target="../media/image166.emf"/><Relationship Id="rId7" Type="http://schemas.openxmlformats.org/officeDocument/2006/relationships/image" Target="../media/image126.emf"/><Relationship Id="rId2" Type="http://schemas.openxmlformats.org/officeDocument/2006/relationships/image" Target="../media/image121.emf"/><Relationship Id="rId16" Type="http://schemas.openxmlformats.org/officeDocument/2006/relationships/image" Target="../media/image135.emf"/><Relationship Id="rId29" Type="http://schemas.openxmlformats.org/officeDocument/2006/relationships/image" Target="../media/image148.emf"/><Relationship Id="rId11" Type="http://schemas.openxmlformats.org/officeDocument/2006/relationships/image" Target="../media/image130.emf"/><Relationship Id="rId24" Type="http://schemas.openxmlformats.org/officeDocument/2006/relationships/image" Target="../media/image143.emf"/><Relationship Id="rId32" Type="http://schemas.openxmlformats.org/officeDocument/2006/relationships/image" Target="../media/image151.emf"/><Relationship Id="rId37" Type="http://schemas.openxmlformats.org/officeDocument/2006/relationships/image" Target="../media/image156.emf"/><Relationship Id="rId40" Type="http://schemas.openxmlformats.org/officeDocument/2006/relationships/image" Target="../media/image159.emf"/><Relationship Id="rId45" Type="http://schemas.openxmlformats.org/officeDocument/2006/relationships/image" Target="../media/image164.emf"/><Relationship Id="rId5" Type="http://schemas.openxmlformats.org/officeDocument/2006/relationships/image" Target="../media/image124.emf"/><Relationship Id="rId15" Type="http://schemas.openxmlformats.org/officeDocument/2006/relationships/image" Target="../media/image134.emf"/><Relationship Id="rId23" Type="http://schemas.openxmlformats.org/officeDocument/2006/relationships/image" Target="../media/image142.emf"/><Relationship Id="rId28" Type="http://schemas.openxmlformats.org/officeDocument/2006/relationships/image" Target="../media/image147.emf"/><Relationship Id="rId36" Type="http://schemas.openxmlformats.org/officeDocument/2006/relationships/image" Target="../media/image155.emf"/><Relationship Id="rId49" Type="http://schemas.openxmlformats.org/officeDocument/2006/relationships/image" Target="../media/image168.emf"/><Relationship Id="rId10" Type="http://schemas.openxmlformats.org/officeDocument/2006/relationships/image" Target="../media/image129.emf"/><Relationship Id="rId19" Type="http://schemas.openxmlformats.org/officeDocument/2006/relationships/image" Target="../media/image138.emf"/><Relationship Id="rId31" Type="http://schemas.openxmlformats.org/officeDocument/2006/relationships/image" Target="../media/image150.emf"/><Relationship Id="rId44" Type="http://schemas.openxmlformats.org/officeDocument/2006/relationships/image" Target="../media/image163.emf"/><Relationship Id="rId4" Type="http://schemas.openxmlformats.org/officeDocument/2006/relationships/image" Target="../media/image123.emf"/><Relationship Id="rId9" Type="http://schemas.openxmlformats.org/officeDocument/2006/relationships/image" Target="../media/image128.emf"/><Relationship Id="rId14" Type="http://schemas.openxmlformats.org/officeDocument/2006/relationships/image" Target="../media/image133.emf"/><Relationship Id="rId22" Type="http://schemas.openxmlformats.org/officeDocument/2006/relationships/image" Target="../media/image141.emf"/><Relationship Id="rId27" Type="http://schemas.openxmlformats.org/officeDocument/2006/relationships/image" Target="../media/image146.emf"/><Relationship Id="rId30" Type="http://schemas.openxmlformats.org/officeDocument/2006/relationships/image" Target="../media/image149.emf"/><Relationship Id="rId35" Type="http://schemas.openxmlformats.org/officeDocument/2006/relationships/image" Target="../media/image154.emf"/><Relationship Id="rId43" Type="http://schemas.openxmlformats.org/officeDocument/2006/relationships/image" Target="../media/image162.emf"/><Relationship Id="rId48" Type="http://schemas.openxmlformats.org/officeDocument/2006/relationships/image" Target="../media/image167.emf"/><Relationship Id="rId8" Type="http://schemas.openxmlformats.org/officeDocument/2006/relationships/image" Target="../media/image127.emf"/><Relationship Id="rId3" Type="http://schemas.openxmlformats.org/officeDocument/2006/relationships/image" Target="../media/image122.emf"/><Relationship Id="rId12" Type="http://schemas.openxmlformats.org/officeDocument/2006/relationships/image" Target="../media/image131.emf"/><Relationship Id="rId17" Type="http://schemas.openxmlformats.org/officeDocument/2006/relationships/image" Target="../media/image136.emf"/><Relationship Id="rId25" Type="http://schemas.openxmlformats.org/officeDocument/2006/relationships/image" Target="../media/image144.emf"/><Relationship Id="rId33" Type="http://schemas.openxmlformats.org/officeDocument/2006/relationships/image" Target="../media/image152.emf"/><Relationship Id="rId38" Type="http://schemas.openxmlformats.org/officeDocument/2006/relationships/image" Target="../media/image157.emf"/><Relationship Id="rId46" Type="http://schemas.openxmlformats.org/officeDocument/2006/relationships/image" Target="../media/image165.emf"/><Relationship Id="rId20" Type="http://schemas.openxmlformats.org/officeDocument/2006/relationships/image" Target="../media/image139.emf"/><Relationship Id="rId41" Type="http://schemas.openxmlformats.org/officeDocument/2006/relationships/image" Target="../media/image160.emf"/><Relationship Id="rId1" Type="http://schemas.openxmlformats.org/officeDocument/2006/relationships/image" Target="../media/image120.emf"/><Relationship Id="rId6" Type="http://schemas.openxmlformats.org/officeDocument/2006/relationships/image" Target="../media/image12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8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image" Target="../media/image171.emf"/><Relationship Id="rId5" Type="http://schemas.openxmlformats.org/officeDocument/2006/relationships/image" Target="../media/image175.emf"/><Relationship Id="rId4" Type="http://schemas.openxmlformats.org/officeDocument/2006/relationships/image" Target="../media/image174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3" Type="http://schemas.openxmlformats.org/officeDocument/2006/relationships/image" Target="../media/image178.emf"/><Relationship Id="rId7" Type="http://schemas.openxmlformats.org/officeDocument/2006/relationships/image" Target="../media/image182.emf"/><Relationship Id="rId2" Type="http://schemas.openxmlformats.org/officeDocument/2006/relationships/image" Target="../media/image177.emf"/><Relationship Id="rId1" Type="http://schemas.openxmlformats.org/officeDocument/2006/relationships/image" Target="../media/image176.emf"/><Relationship Id="rId6" Type="http://schemas.openxmlformats.org/officeDocument/2006/relationships/image" Target="../media/image181.emf"/><Relationship Id="rId5" Type="http://schemas.openxmlformats.org/officeDocument/2006/relationships/image" Target="../media/image180.emf"/><Relationship Id="rId10" Type="http://schemas.openxmlformats.org/officeDocument/2006/relationships/image" Target="../media/image185.emf"/><Relationship Id="rId4" Type="http://schemas.openxmlformats.org/officeDocument/2006/relationships/image" Target="../media/image179.emf"/><Relationship Id="rId9" Type="http://schemas.openxmlformats.org/officeDocument/2006/relationships/image" Target="../media/image184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emf"/><Relationship Id="rId3" Type="http://schemas.openxmlformats.org/officeDocument/2006/relationships/image" Target="../media/image188.emf"/><Relationship Id="rId7" Type="http://schemas.openxmlformats.org/officeDocument/2006/relationships/image" Target="../media/image192.emf"/><Relationship Id="rId2" Type="http://schemas.openxmlformats.org/officeDocument/2006/relationships/image" Target="../media/image187.emf"/><Relationship Id="rId1" Type="http://schemas.openxmlformats.org/officeDocument/2006/relationships/image" Target="../media/image186.emf"/><Relationship Id="rId6" Type="http://schemas.openxmlformats.org/officeDocument/2006/relationships/image" Target="../media/image191.emf"/><Relationship Id="rId5" Type="http://schemas.openxmlformats.org/officeDocument/2006/relationships/image" Target="../media/image190.emf"/><Relationship Id="rId4" Type="http://schemas.openxmlformats.org/officeDocument/2006/relationships/image" Target="../media/image18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2" Type="http://schemas.openxmlformats.org/officeDocument/2006/relationships/image" Target="../media/image196.emf"/><Relationship Id="rId1" Type="http://schemas.openxmlformats.org/officeDocument/2006/relationships/image" Target="../media/image195.emf"/><Relationship Id="rId4" Type="http://schemas.openxmlformats.org/officeDocument/2006/relationships/image" Target="../media/image19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F78441E9-8AAF-43E5-9370-2988ED50952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65E68E8E-92A4-479D-BB69-230B0FBA4A8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1654B915-C95E-483A-8ABF-8B31D625033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05" name="Rectangle 5">
            <a:extLst>
              <a:ext uri="{FF2B5EF4-FFF2-40B4-BE49-F238E27FC236}">
                <a16:creationId xmlns:a16="http://schemas.microsoft.com/office/drawing/2014/main" id="{44B8B548-FC09-4364-B283-2F57725B761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206" name="Rectangle 6">
            <a:extLst>
              <a:ext uri="{FF2B5EF4-FFF2-40B4-BE49-F238E27FC236}">
                <a16:creationId xmlns:a16="http://schemas.microsoft.com/office/drawing/2014/main" id="{5A8C0A7A-670C-489B-B577-68C5CFAE819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51207" name="Rectangle 7">
            <a:extLst>
              <a:ext uri="{FF2B5EF4-FFF2-40B4-BE49-F238E27FC236}">
                <a16:creationId xmlns:a16="http://schemas.microsoft.com/office/drawing/2014/main" id="{3BCA81CF-3865-4EFC-B6B2-E868BA5355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fld id="{9DAFDD89-FF3A-4155-BD66-55EAE94377C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7%9F%B3%E6%B2%B9?fromModule=lemma_inlink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aike.baidu.com/item/%E7%A3%81%E5%9C%BA?fromModule=lemma_inlink" TargetMode="External"/><Relationship Id="rId4" Type="http://schemas.openxmlformats.org/officeDocument/2006/relationships/hyperlink" Target="https://baike.baidu.com/item/%E5%A4%A9%E7%84%B6%E6%B0%94?fromModule=lemma_inlink" TargetMode="Externa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E606664-71DD-4613-9374-A70D9C974A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617D31-4569-496C-AF7B-D498055341C1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344066" name="Rectangle 2">
            <a:extLst>
              <a:ext uri="{FF2B5EF4-FFF2-40B4-BE49-F238E27FC236}">
                <a16:creationId xmlns:a16="http://schemas.microsoft.com/office/drawing/2014/main" id="{843CC264-13CE-4519-9835-AD8877AE6E9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4067" name="Rectangle 3">
            <a:extLst>
              <a:ext uri="{FF2B5EF4-FFF2-40B4-BE49-F238E27FC236}">
                <a16:creationId xmlns:a16="http://schemas.microsoft.com/office/drawing/2014/main" id="{68E1091C-B89B-4BA3-B7D5-77EBCB14CC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80576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3BD36F6-28B7-4911-B789-DA6152C174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023C8A-8CF7-4FEB-BDBB-8F136748BFEE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502786" name="Rectangle 2">
            <a:extLst>
              <a:ext uri="{FF2B5EF4-FFF2-40B4-BE49-F238E27FC236}">
                <a16:creationId xmlns:a16="http://schemas.microsoft.com/office/drawing/2014/main" id="{7DD6DAA0-D7D4-449E-888E-BEECE8723E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>
            <a:extLst>
              <a:ext uri="{FF2B5EF4-FFF2-40B4-BE49-F238E27FC236}">
                <a16:creationId xmlns:a16="http://schemas.microsoft.com/office/drawing/2014/main" id="{E9A4D468-E8A3-4694-AB2F-0B7D36D02A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91AC98B-2F6E-480B-A462-26A8AF99FB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5A334-474D-4BE7-9EC4-CE92E6F376C4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503810" name="Rectangle 2">
            <a:extLst>
              <a:ext uri="{FF2B5EF4-FFF2-40B4-BE49-F238E27FC236}">
                <a16:creationId xmlns:a16="http://schemas.microsoft.com/office/drawing/2014/main" id="{C4DEF822-C6A2-40C7-9513-373B4FA71C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>
            <a:extLst>
              <a:ext uri="{FF2B5EF4-FFF2-40B4-BE49-F238E27FC236}">
                <a16:creationId xmlns:a16="http://schemas.microsoft.com/office/drawing/2014/main" id="{DB1BECD1-F9E0-4C03-B991-FCC2DBD580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1BDAF24-7C0F-41DF-8194-FB3CC0834D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873B57-D2A8-4329-B812-439C53F46FE6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504834" name="Rectangle 2">
            <a:extLst>
              <a:ext uri="{FF2B5EF4-FFF2-40B4-BE49-F238E27FC236}">
                <a16:creationId xmlns:a16="http://schemas.microsoft.com/office/drawing/2014/main" id="{E4CECCB8-EFEE-43B9-A7D3-9EE0A2EBB0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>
            <a:extLst>
              <a:ext uri="{FF2B5EF4-FFF2-40B4-BE49-F238E27FC236}">
                <a16:creationId xmlns:a16="http://schemas.microsoft.com/office/drawing/2014/main" id="{F413ACBD-63BB-4F9A-A6E8-566B8E53CE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97155A8-279A-48F1-BF64-890BD78F64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2FD4CB-206E-4D7E-AF7D-ACB32FBE87BD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505858" name="Rectangle 2">
            <a:extLst>
              <a:ext uri="{FF2B5EF4-FFF2-40B4-BE49-F238E27FC236}">
                <a16:creationId xmlns:a16="http://schemas.microsoft.com/office/drawing/2014/main" id="{163A26C8-F42D-49DF-B165-DE51C912EE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5859" name="Rectangle 3">
            <a:extLst>
              <a:ext uri="{FF2B5EF4-FFF2-40B4-BE49-F238E27FC236}">
                <a16:creationId xmlns:a16="http://schemas.microsoft.com/office/drawing/2014/main" id="{3F63799B-C52A-42BC-8B70-E45BBA4656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52DB4CD-01D1-4435-B805-FBEE8D7DE6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FD682F-2D51-403A-85CB-E3D3D3CC8D2D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506882" name="Rectangle 2">
            <a:extLst>
              <a:ext uri="{FF2B5EF4-FFF2-40B4-BE49-F238E27FC236}">
                <a16:creationId xmlns:a16="http://schemas.microsoft.com/office/drawing/2014/main" id="{1A4C9F70-982D-4D16-97FA-C506377CD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>
            <a:extLst>
              <a:ext uri="{FF2B5EF4-FFF2-40B4-BE49-F238E27FC236}">
                <a16:creationId xmlns:a16="http://schemas.microsoft.com/office/drawing/2014/main" id="{D239BCCC-62CA-4696-A8AE-B275197464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BC7A91D-6E12-4038-86AD-3DDD2210B2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48426A-6963-4D71-9169-DDD8D6346B41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507906" name="Rectangle 2">
            <a:extLst>
              <a:ext uri="{FF2B5EF4-FFF2-40B4-BE49-F238E27FC236}">
                <a16:creationId xmlns:a16="http://schemas.microsoft.com/office/drawing/2014/main" id="{33B8D465-E9C8-49B1-B445-4D82EF584A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7907" name="Rectangle 3">
            <a:extLst>
              <a:ext uri="{FF2B5EF4-FFF2-40B4-BE49-F238E27FC236}">
                <a16:creationId xmlns:a16="http://schemas.microsoft.com/office/drawing/2014/main" id="{2DDD4919-21B7-4C32-A070-2AE2A0E25D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D9FD938-62B3-439B-B2EE-9DAC40D1F3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52D3DF-4282-4DBD-B106-A4FF7829B61A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508930" name="Rectangle 2">
            <a:extLst>
              <a:ext uri="{FF2B5EF4-FFF2-40B4-BE49-F238E27FC236}">
                <a16:creationId xmlns:a16="http://schemas.microsoft.com/office/drawing/2014/main" id="{8959C745-73DE-4248-AC46-5AF1765FF6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>
            <a:extLst>
              <a:ext uri="{FF2B5EF4-FFF2-40B4-BE49-F238E27FC236}">
                <a16:creationId xmlns:a16="http://schemas.microsoft.com/office/drawing/2014/main" id="{5C636D8A-D03F-4B3D-A266-7978005579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9B4E292-EEE0-409D-90DA-BF5D0FAE58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EFB359-5389-4BB7-BB2A-3E966E56D892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509954" name="Rectangle 2">
            <a:extLst>
              <a:ext uri="{FF2B5EF4-FFF2-40B4-BE49-F238E27FC236}">
                <a16:creationId xmlns:a16="http://schemas.microsoft.com/office/drawing/2014/main" id="{FBBEC7E5-5D5F-42C8-9F56-5F890CE092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9955" name="Rectangle 3">
            <a:extLst>
              <a:ext uri="{FF2B5EF4-FFF2-40B4-BE49-F238E27FC236}">
                <a16:creationId xmlns:a16="http://schemas.microsoft.com/office/drawing/2014/main" id="{8D3A1791-57C2-4033-853B-26AFBFDD2B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F1C7960-DCCE-43F4-B43E-212E5923FF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B6C59D-996D-4293-A1F5-6284936885BA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510978" name="Rectangle 2">
            <a:extLst>
              <a:ext uri="{FF2B5EF4-FFF2-40B4-BE49-F238E27FC236}">
                <a16:creationId xmlns:a16="http://schemas.microsoft.com/office/drawing/2014/main" id="{9584E70D-9D78-4455-8710-692C71A925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0979" name="Rectangle 3">
            <a:extLst>
              <a:ext uri="{FF2B5EF4-FFF2-40B4-BE49-F238E27FC236}">
                <a16:creationId xmlns:a16="http://schemas.microsoft.com/office/drawing/2014/main" id="{29E12DE6-F5EE-4F73-A869-89F3C8997C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E99382A-BADB-40D0-9888-A43A557E10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620851-26D0-42F0-AE16-28D89DC3FE78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512002" name="Rectangle 2">
            <a:extLst>
              <a:ext uri="{FF2B5EF4-FFF2-40B4-BE49-F238E27FC236}">
                <a16:creationId xmlns:a16="http://schemas.microsoft.com/office/drawing/2014/main" id="{FAAFA10F-485F-4184-A2E6-91B423CC31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09A430AB-5EC9-47C2-A47E-13A16427E8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内能怎么算？</a:t>
            </a:r>
            <a:r>
              <a:rPr lang="en-US" altLang="zh-CN" dirty="0"/>
              <a:t>H-</a:t>
            </a:r>
            <a:r>
              <a:rPr lang="en-US" altLang="zh-CN" dirty="0" err="1"/>
              <a:t>pv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06D78-68CB-442F-A955-0E1F6F53A77E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8574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420444E-E50C-4BEA-9731-CB8CE1B50B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FC4EC0-F027-4693-989D-00CA453D7ED6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513026" name="Rectangle 2">
            <a:extLst>
              <a:ext uri="{FF2B5EF4-FFF2-40B4-BE49-F238E27FC236}">
                <a16:creationId xmlns:a16="http://schemas.microsoft.com/office/drawing/2014/main" id="{9119EB0B-C155-4A53-A73A-767B2FBFB2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3027" name="Rectangle 3">
            <a:extLst>
              <a:ext uri="{FF2B5EF4-FFF2-40B4-BE49-F238E27FC236}">
                <a16:creationId xmlns:a16="http://schemas.microsoft.com/office/drawing/2014/main" id="{868A1914-F546-4D8C-9688-47D9C86DA7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D904868-BB00-413A-A3FF-01F3165FEA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BACD84-1512-41E0-BE2D-C07C026255DA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514050" name="Rectangle 2">
            <a:extLst>
              <a:ext uri="{FF2B5EF4-FFF2-40B4-BE49-F238E27FC236}">
                <a16:creationId xmlns:a16="http://schemas.microsoft.com/office/drawing/2014/main" id="{5089569F-4C4A-45EC-BB37-7AE0077BC5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4051" name="Rectangle 3">
            <a:extLst>
              <a:ext uri="{FF2B5EF4-FFF2-40B4-BE49-F238E27FC236}">
                <a16:creationId xmlns:a16="http://schemas.microsoft.com/office/drawing/2014/main" id="{FE34CC9E-B1C4-43AB-BDB8-77B67D2B0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8A81925-E7D7-4DDC-827B-195DDA9177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B38D66-6249-470B-AC46-40C68D8D1DAD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515074" name="Rectangle 2">
            <a:extLst>
              <a:ext uri="{FF2B5EF4-FFF2-40B4-BE49-F238E27FC236}">
                <a16:creationId xmlns:a16="http://schemas.microsoft.com/office/drawing/2014/main" id="{4DFC3CA8-6BA0-44D5-A61B-FC3CD8AA39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5075" name="Rectangle 3">
            <a:extLst>
              <a:ext uri="{FF2B5EF4-FFF2-40B4-BE49-F238E27FC236}">
                <a16:creationId xmlns:a16="http://schemas.microsoft.com/office/drawing/2014/main" id="{D0458419-9208-4A02-B49E-AA26C38054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3FBC8AE-D137-4BD5-9E78-7F5F75173C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A939C1-96E7-448A-9472-BFE0DD37548E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516098" name="Rectangle 2">
            <a:extLst>
              <a:ext uri="{FF2B5EF4-FFF2-40B4-BE49-F238E27FC236}">
                <a16:creationId xmlns:a16="http://schemas.microsoft.com/office/drawing/2014/main" id="{1C1C1C2E-9082-4A2E-9BC7-7F1BC00B8F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6099" name="Rectangle 3">
            <a:extLst>
              <a:ext uri="{FF2B5EF4-FFF2-40B4-BE49-F238E27FC236}">
                <a16:creationId xmlns:a16="http://schemas.microsoft.com/office/drawing/2014/main" id="{9D9EE090-73B8-4264-BA34-2E8B8A4161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EBD52FE-8C3D-48BE-9C5B-ABD992FB5D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6D9AFB-6C82-44D2-9289-E10104F20826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518146" name="Rectangle 2">
            <a:extLst>
              <a:ext uri="{FF2B5EF4-FFF2-40B4-BE49-F238E27FC236}">
                <a16:creationId xmlns:a16="http://schemas.microsoft.com/office/drawing/2014/main" id="{85F416A9-6FF3-4D85-84EA-E470520FE3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8147" name="Rectangle 3">
            <a:extLst>
              <a:ext uri="{FF2B5EF4-FFF2-40B4-BE49-F238E27FC236}">
                <a16:creationId xmlns:a16="http://schemas.microsoft.com/office/drawing/2014/main" id="{10AE20FC-1ED2-4EB8-A6FB-B75CB26F5B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AA22637-0B54-4309-A7D3-BFD5A7DB8B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9FFC5C-73E8-444F-AAD8-A23ED7C5000A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519170" name="Rectangle 2">
            <a:extLst>
              <a:ext uri="{FF2B5EF4-FFF2-40B4-BE49-F238E27FC236}">
                <a16:creationId xmlns:a16="http://schemas.microsoft.com/office/drawing/2014/main" id="{AA826A18-0F66-4B22-8B0F-93DD5151CE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9171" name="Rectangle 3">
            <a:extLst>
              <a:ext uri="{FF2B5EF4-FFF2-40B4-BE49-F238E27FC236}">
                <a16:creationId xmlns:a16="http://schemas.microsoft.com/office/drawing/2014/main" id="{72505FC4-F0EB-4A48-AA71-90222BC79D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FB00360-D691-4975-A56A-AE2FCFE59D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B5DD18-6598-4826-B01F-C86668203197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520194" name="Rectangle 2">
            <a:extLst>
              <a:ext uri="{FF2B5EF4-FFF2-40B4-BE49-F238E27FC236}">
                <a16:creationId xmlns:a16="http://schemas.microsoft.com/office/drawing/2014/main" id="{BA2EFA2E-C878-4FC3-9866-E6589341FC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0195" name="Rectangle 3">
            <a:extLst>
              <a:ext uri="{FF2B5EF4-FFF2-40B4-BE49-F238E27FC236}">
                <a16:creationId xmlns:a16="http://schemas.microsoft.com/office/drawing/2014/main" id="{7F270D42-EA49-4BA5-9142-646AD857C8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CBEEDA4-90EC-45B1-B8DA-7A6A5E0A90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9B005D-C28B-4FC5-A616-677228374A2F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521218" name="Rectangle 2">
            <a:extLst>
              <a:ext uri="{FF2B5EF4-FFF2-40B4-BE49-F238E27FC236}">
                <a16:creationId xmlns:a16="http://schemas.microsoft.com/office/drawing/2014/main" id="{E9AA5F93-B3F4-477C-A1A4-107B9BF13C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>
            <a:extLst>
              <a:ext uri="{FF2B5EF4-FFF2-40B4-BE49-F238E27FC236}">
                <a16:creationId xmlns:a16="http://schemas.microsoft.com/office/drawing/2014/main" id="{7630FFC5-2F93-4F55-8023-5CD881BA69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A600149-DC2B-4ADD-A127-1D25407571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4AF855-ADB1-43DF-953A-301A5AFC9DF6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522242" name="Rectangle 2">
            <a:extLst>
              <a:ext uri="{FF2B5EF4-FFF2-40B4-BE49-F238E27FC236}">
                <a16:creationId xmlns:a16="http://schemas.microsoft.com/office/drawing/2014/main" id="{50DD3129-DBF5-456B-8BEC-14AA4E1A7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43" name="Rectangle 3">
            <a:extLst>
              <a:ext uri="{FF2B5EF4-FFF2-40B4-BE49-F238E27FC236}">
                <a16:creationId xmlns:a16="http://schemas.microsoft.com/office/drawing/2014/main" id="{5D0E4105-22B6-4952-94A5-7647A04E3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E777A59-B1F0-46EB-8DAF-1E703B8150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2C62AA-D7F0-493F-931C-65BA00FE25E5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523266" name="Rectangle 2">
            <a:extLst>
              <a:ext uri="{FF2B5EF4-FFF2-40B4-BE49-F238E27FC236}">
                <a16:creationId xmlns:a16="http://schemas.microsoft.com/office/drawing/2014/main" id="{9897CE33-2470-4281-928D-BDA221B2C0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3267" name="Rectangle 3">
            <a:extLst>
              <a:ext uri="{FF2B5EF4-FFF2-40B4-BE49-F238E27FC236}">
                <a16:creationId xmlns:a16="http://schemas.microsoft.com/office/drawing/2014/main" id="{31706A2F-F290-4EB2-85BF-3AD18DEB6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D026D17-0F30-447F-AB53-CF53AC3280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A0CECF-5519-4B27-9639-86D69B6686F0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483330" name="Rectangle 2">
            <a:extLst>
              <a:ext uri="{FF2B5EF4-FFF2-40B4-BE49-F238E27FC236}">
                <a16:creationId xmlns:a16="http://schemas.microsoft.com/office/drawing/2014/main" id="{05045E21-3B67-40F1-BCB5-B872CF9C14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>
            <a:extLst>
              <a:ext uri="{FF2B5EF4-FFF2-40B4-BE49-F238E27FC236}">
                <a16:creationId xmlns:a16="http://schemas.microsoft.com/office/drawing/2014/main" id="{6AEBF502-0A74-4589-9BE6-3A3D4C80D4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297281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3A76893-8794-43DB-99ED-7E8DED4F46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8857B9-972B-44EB-B208-BA5AF52CE152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524290" name="Rectangle 2">
            <a:extLst>
              <a:ext uri="{FF2B5EF4-FFF2-40B4-BE49-F238E27FC236}">
                <a16:creationId xmlns:a16="http://schemas.microsoft.com/office/drawing/2014/main" id="{D19BB04A-E5C7-4A91-8B6D-B102A52F1B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>
            <a:extLst>
              <a:ext uri="{FF2B5EF4-FFF2-40B4-BE49-F238E27FC236}">
                <a16:creationId xmlns:a16="http://schemas.microsoft.com/office/drawing/2014/main" id="{AAC37467-84C4-448C-A0C4-AABA05BBD9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2D7ABA7-0E4F-44C6-AA74-49D97BDFD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52E85D-6988-4906-B5AE-0C0F4423DB32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525314" name="Rectangle 2">
            <a:extLst>
              <a:ext uri="{FF2B5EF4-FFF2-40B4-BE49-F238E27FC236}">
                <a16:creationId xmlns:a16="http://schemas.microsoft.com/office/drawing/2014/main" id="{4CC2077B-CDE5-4129-9279-938067BE8F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5315" name="Rectangle 3">
            <a:extLst>
              <a:ext uri="{FF2B5EF4-FFF2-40B4-BE49-F238E27FC236}">
                <a16:creationId xmlns:a16="http://schemas.microsoft.com/office/drawing/2014/main" id="{E0F15DB2-1BBF-4E21-8418-17D1428A37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8120C07-3D11-4449-B6FE-67A6E419B4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DC4F59-3503-422B-A7DA-48B5C55351F7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526338" name="Rectangle 2">
            <a:extLst>
              <a:ext uri="{FF2B5EF4-FFF2-40B4-BE49-F238E27FC236}">
                <a16:creationId xmlns:a16="http://schemas.microsoft.com/office/drawing/2014/main" id="{2CBBC852-8A26-4548-8AAB-C45A24A064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>
            <a:extLst>
              <a:ext uri="{FF2B5EF4-FFF2-40B4-BE49-F238E27FC236}">
                <a16:creationId xmlns:a16="http://schemas.microsoft.com/office/drawing/2014/main" id="{C8723E49-D8E4-4E69-A645-F67114C968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469110F-8726-43BE-B097-8FA5F7E843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210405-6D71-4066-80AA-75B3AF84EBA4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527362" name="Rectangle 2">
            <a:extLst>
              <a:ext uri="{FF2B5EF4-FFF2-40B4-BE49-F238E27FC236}">
                <a16:creationId xmlns:a16="http://schemas.microsoft.com/office/drawing/2014/main" id="{A72A5877-E34B-45A4-9F1F-70B4ED1446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7363" name="Rectangle 3">
            <a:extLst>
              <a:ext uri="{FF2B5EF4-FFF2-40B4-BE49-F238E27FC236}">
                <a16:creationId xmlns:a16="http://schemas.microsoft.com/office/drawing/2014/main" id="{58086966-E24E-424D-8177-C1541DA06A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4F91134-8A9E-4986-BF7C-F411258192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A1559F-E86C-4AE8-8F5D-A8142FC01D7A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530434" name="Rectangle 2">
            <a:extLst>
              <a:ext uri="{FF2B5EF4-FFF2-40B4-BE49-F238E27FC236}">
                <a16:creationId xmlns:a16="http://schemas.microsoft.com/office/drawing/2014/main" id="{C83AD112-6D26-4D09-809B-95495ECD30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>
            <a:extLst>
              <a:ext uri="{FF2B5EF4-FFF2-40B4-BE49-F238E27FC236}">
                <a16:creationId xmlns:a16="http://schemas.microsoft.com/office/drawing/2014/main" id="{29608380-3A46-4C82-B679-B7D53BF163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2AEC0CE-C3DF-4463-B1EC-3C22607E9E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5AF4E1-E7DB-4D94-A402-7033B3EDA6BB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531458" name="Rectangle 2">
            <a:extLst>
              <a:ext uri="{FF2B5EF4-FFF2-40B4-BE49-F238E27FC236}">
                <a16:creationId xmlns:a16="http://schemas.microsoft.com/office/drawing/2014/main" id="{880B3419-F855-494D-A0EE-ADA71C9DAB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>
            <a:extLst>
              <a:ext uri="{FF2B5EF4-FFF2-40B4-BE49-F238E27FC236}">
                <a16:creationId xmlns:a16="http://schemas.microsoft.com/office/drawing/2014/main" id="{79DD43B1-92CC-4D9F-AD32-DA4D9D6651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4883D47-1B7B-4DB3-875C-B3ABD92455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7FC317-776A-4403-A508-3076262BB1B1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532482" name="Rectangle 2">
            <a:extLst>
              <a:ext uri="{FF2B5EF4-FFF2-40B4-BE49-F238E27FC236}">
                <a16:creationId xmlns:a16="http://schemas.microsoft.com/office/drawing/2014/main" id="{612040B8-DC03-4ED0-BF83-720A7B04FA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483" name="Rectangle 3">
            <a:extLst>
              <a:ext uri="{FF2B5EF4-FFF2-40B4-BE49-F238E27FC236}">
                <a16:creationId xmlns:a16="http://schemas.microsoft.com/office/drawing/2014/main" id="{B4EB819A-559B-4B10-AA14-BAC9BE946D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0549660-9286-49C8-9FCA-43BA90837C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FF06DE-3DDC-4F57-8E51-4BF1C7A05FF8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533506" name="Rectangle 2">
            <a:extLst>
              <a:ext uri="{FF2B5EF4-FFF2-40B4-BE49-F238E27FC236}">
                <a16:creationId xmlns:a16="http://schemas.microsoft.com/office/drawing/2014/main" id="{B8487BF7-ECEC-4127-B383-544BCBE6EF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3507" name="Rectangle 3">
            <a:extLst>
              <a:ext uri="{FF2B5EF4-FFF2-40B4-BE49-F238E27FC236}">
                <a16:creationId xmlns:a16="http://schemas.microsoft.com/office/drawing/2014/main" id="{43824A4F-E0CB-4FCF-A3C6-68E8C3CB21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908FAD4-BA7D-4518-8087-8D8D6BA531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72240F-749D-4BB7-8D60-5DFB5E649738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534530" name="Rectangle 2">
            <a:extLst>
              <a:ext uri="{FF2B5EF4-FFF2-40B4-BE49-F238E27FC236}">
                <a16:creationId xmlns:a16="http://schemas.microsoft.com/office/drawing/2014/main" id="{8833F04A-F776-4238-9990-F6D75B6FA3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4531" name="Rectangle 3">
            <a:extLst>
              <a:ext uri="{FF2B5EF4-FFF2-40B4-BE49-F238E27FC236}">
                <a16:creationId xmlns:a16="http://schemas.microsoft.com/office/drawing/2014/main" id="{8FEDF01E-B61E-4AA5-8C65-7178E41E28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25BBE6F-0656-4107-AAFC-D338671FE8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DC4016-9513-4508-9564-6E2C2B8EB75F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535554" name="Rectangle 2">
            <a:extLst>
              <a:ext uri="{FF2B5EF4-FFF2-40B4-BE49-F238E27FC236}">
                <a16:creationId xmlns:a16="http://schemas.microsoft.com/office/drawing/2014/main" id="{3EC3C68C-D070-45A2-9934-7F81563FBD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5555" name="Rectangle 3">
            <a:extLst>
              <a:ext uri="{FF2B5EF4-FFF2-40B4-BE49-F238E27FC236}">
                <a16:creationId xmlns:a16="http://schemas.microsoft.com/office/drawing/2014/main" id="{308F9450-228D-42A7-A586-5A9DD2D24A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4CCC4CF-5179-4618-A7DB-60E7F20E11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972DED-5102-4897-BB86-A4F01D5B4713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496642" name="Rectangle 2">
            <a:extLst>
              <a:ext uri="{FF2B5EF4-FFF2-40B4-BE49-F238E27FC236}">
                <a16:creationId xmlns:a16="http://schemas.microsoft.com/office/drawing/2014/main" id="{2FE1CD35-ACAA-45A5-8FD6-7A34638202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6643" name="Rectangle 3">
            <a:extLst>
              <a:ext uri="{FF2B5EF4-FFF2-40B4-BE49-F238E27FC236}">
                <a16:creationId xmlns:a16="http://schemas.microsoft.com/office/drawing/2014/main" id="{58FB1857-1DE9-41C4-BB68-65D607A8A7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E224A21-3C47-4240-9701-4FA7DA623C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0FD7C1-E05E-4E31-A053-7D66A54E8F9A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536578" name="Rectangle 2">
            <a:extLst>
              <a:ext uri="{FF2B5EF4-FFF2-40B4-BE49-F238E27FC236}">
                <a16:creationId xmlns:a16="http://schemas.microsoft.com/office/drawing/2014/main" id="{5AB40B1D-0DD8-4102-8766-BD17DAA49D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6579" name="Rectangle 3">
            <a:extLst>
              <a:ext uri="{FF2B5EF4-FFF2-40B4-BE49-F238E27FC236}">
                <a16:creationId xmlns:a16="http://schemas.microsoft.com/office/drawing/2014/main" id="{2C38BB17-2B6B-4FA5-840A-22F7EE4E27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86FC838-DB73-494C-8B1C-99E722D1C4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065A9F-515D-444A-9A4A-ACAB4D70448F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537602" name="Rectangle 2">
            <a:extLst>
              <a:ext uri="{FF2B5EF4-FFF2-40B4-BE49-F238E27FC236}">
                <a16:creationId xmlns:a16="http://schemas.microsoft.com/office/drawing/2014/main" id="{553F4293-0159-4605-B888-863149C30C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7603" name="Rectangle 3">
            <a:extLst>
              <a:ext uri="{FF2B5EF4-FFF2-40B4-BE49-F238E27FC236}">
                <a16:creationId xmlns:a16="http://schemas.microsoft.com/office/drawing/2014/main" id="{A297C202-5045-44BD-BFDD-48E05480E9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BBFBE62-3AA6-44FC-ABB0-B8C204E2E0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655EF6-BC66-4411-A482-754CE82E2A0D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540674" name="Rectangle 2">
            <a:extLst>
              <a:ext uri="{FF2B5EF4-FFF2-40B4-BE49-F238E27FC236}">
                <a16:creationId xmlns:a16="http://schemas.microsoft.com/office/drawing/2014/main" id="{2597769E-E897-45F0-A737-3BD5EC7167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0675" name="Rectangle 3">
            <a:extLst>
              <a:ext uri="{FF2B5EF4-FFF2-40B4-BE49-F238E27FC236}">
                <a16:creationId xmlns:a16="http://schemas.microsoft.com/office/drawing/2014/main" id="{A84A8CB4-564B-470C-B896-1EB7FD54DE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74615CE-C1DD-4A79-97DC-84313238F3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A5CE2F-F053-46CE-BF15-A2DFF2C3211B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541698" name="Rectangle 2">
            <a:extLst>
              <a:ext uri="{FF2B5EF4-FFF2-40B4-BE49-F238E27FC236}">
                <a16:creationId xmlns:a16="http://schemas.microsoft.com/office/drawing/2014/main" id="{702ECA50-6E3E-43AB-AD90-85D06CCD94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>
            <a:extLst>
              <a:ext uri="{FF2B5EF4-FFF2-40B4-BE49-F238E27FC236}">
                <a16:creationId xmlns:a16="http://schemas.microsoft.com/office/drawing/2014/main" id="{6AB09913-C014-4445-ACC1-D990D173E1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注蒸汽燃气轮机循环，一种以蒸汽回注入燃气轮机的燃烧室及</a:t>
            </a:r>
            <a:r>
              <a:rPr lang="en-US" altLang="zh-CN" dirty="0"/>
              <a:t>(</a:t>
            </a:r>
            <a:r>
              <a:rPr lang="zh-CN" altLang="en-US" dirty="0"/>
              <a:t>或</a:t>
            </a:r>
            <a:r>
              <a:rPr lang="en-US" altLang="zh-CN" dirty="0"/>
              <a:t>)</a:t>
            </a:r>
            <a:r>
              <a:rPr lang="zh-CN" altLang="en-US" dirty="0"/>
              <a:t>涡轮机中</a:t>
            </a:r>
            <a:r>
              <a:rPr lang="en-US" altLang="zh-CN" dirty="0"/>
              <a:t>,</a:t>
            </a:r>
            <a:r>
              <a:rPr lang="zh-CN" altLang="en-US" dirty="0"/>
              <a:t>形成燃气蒸汽混合工质而做功的燃气轮机循环。蒸汽由利用燃气轮机高温排气的热量在余热锅炉中产生。与燃气蒸汽联合循环相比</a:t>
            </a:r>
            <a:r>
              <a:rPr lang="en-US" altLang="zh-CN" dirty="0"/>
              <a:t>,</a:t>
            </a:r>
            <a:r>
              <a:rPr lang="zh-CN" altLang="en-US" dirty="0"/>
              <a:t>功率较大</a:t>
            </a:r>
            <a:r>
              <a:rPr lang="en-US" altLang="zh-CN" dirty="0"/>
              <a:t>,</a:t>
            </a:r>
            <a:r>
              <a:rPr lang="zh-CN" altLang="en-US" dirty="0"/>
              <a:t>热效率较高</a:t>
            </a:r>
            <a:r>
              <a:rPr lang="en-US" altLang="zh-CN" dirty="0"/>
              <a:t>,</a:t>
            </a:r>
            <a:r>
              <a:rPr lang="zh-CN" altLang="en-US" dirty="0"/>
              <a:t>且可省去蒸汽轮机</a:t>
            </a:r>
            <a:r>
              <a:rPr lang="en-US" altLang="zh-CN" dirty="0"/>
              <a:t>,</a:t>
            </a:r>
            <a:r>
              <a:rPr lang="zh-CN" altLang="en-US" dirty="0"/>
              <a:t>使设备简单。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80DB117-C19B-4E1B-B3BF-82685B7A97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00115A-F1B9-434E-9214-D4FD628E6D84}" type="slidenum">
              <a:rPr lang="en-US" altLang="zh-CN"/>
              <a:pPr/>
              <a:t>48</a:t>
            </a:fld>
            <a:endParaRPr lang="en-US" altLang="zh-CN"/>
          </a:p>
        </p:txBody>
      </p:sp>
      <p:sp>
        <p:nvSpPr>
          <p:cNvPr id="542722" name="Rectangle 2">
            <a:extLst>
              <a:ext uri="{FF2B5EF4-FFF2-40B4-BE49-F238E27FC236}">
                <a16:creationId xmlns:a16="http://schemas.microsoft.com/office/drawing/2014/main" id="{47F5632B-B601-48E4-8BFE-0354266C36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3" name="Rectangle 3">
            <a:extLst>
              <a:ext uri="{FF2B5EF4-FFF2-40B4-BE49-F238E27FC236}">
                <a16:creationId xmlns:a16="http://schemas.microsoft.com/office/drawing/2014/main" id="{B150FD2F-24FE-4D86-B0CB-9BB83EA54E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48AC67C-8905-4F5E-B30B-1FAD37B105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DA66A5-925D-41DB-AA0E-E7EF0D42CAAB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543746" name="Rectangle 2">
            <a:extLst>
              <a:ext uri="{FF2B5EF4-FFF2-40B4-BE49-F238E27FC236}">
                <a16:creationId xmlns:a16="http://schemas.microsoft.com/office/drawing/2014/main" id="{C1E8FC2C-0FF3-49E7-B85F-0163B3DE11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3747" name="Rectangle 3">
            <a:extLst>
              <a:ext uri="{FF2B5EF4-FFF2-40B4-BE49-F238E27FC236}">
                <a16:creationId xmlns:a16="http://schemas.microsoft.com/office/drawing/2014/main" id="{6650D884-BDAA-4468-800B-B5B9AF8B8C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50B7DDD-71B6-45E9-9DDF-71E7B82771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8B9414-62D3-45FE-AA02-F735BC6965E0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544770" name="Rectangle 2">
            <a:extLst>
              <a:ext uri="{FF2B5EF4-FFF2-40B4-BE49-F238E27FC236}">
                <a16:creationId xmlns:a16="http://schemas.microsoft.com/office/drawing/2014/main" id="{2CBA9E9C-AE58-4960-BCC9-F211F2C415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>
            <a:extLst>
              <a:ext uri="{FF2B5EF4-FFF2-40B4-BE49-F238E27FC236}">
                <a16:creationId xmlns:a16="http://schemas.microsoft.com/office/drawing/2014/main" id="{12527644-C1F9-48EF-AAAF-26F8918DE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1CA31FE-03F7-49A0-A939-18A6354940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F0FD50-66B5-4759-BFB6-3FDFE853F24F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545794" name="Rectangle 2">
            <a:extLst>
              <a:ext uri="{FF2B5EF4-FFF2-40B4-BE49-F238E27FC236}">
                <a16:creationId xmlns:a16="http://schemas.microsoft.com/office/drawing/2014/main" id="{46392EF5-7850-4D55-BBC4-AE558D5F3B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5795" name="Rectangle 3">
            <a:extLst>
              <a:ext uri="{FF2B5EF4-FFF2-40B4-BE49-F238E27FC236}">
                <a16:creationId xmlns:a16="http://schemas.microsoft.com/office/drawing/2014/main" id="{01C6F6FD-7F61-4EA2-A551-DDE7C718C1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燃料利用效率显著提高，用燃料（</a:t>
            </a:r>
            <a:r>
              <a:rPr lang="zh-CN" alt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石油</a:t>
            </a:r>
            <a:r>
              <a:rPr lang="zh-CN" altLang="en-US" b="0" i="0" u="none" dirty="0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</a:rPr>
              <a:t>、</a:t>
            </a:r>
            <a:r>
              <a:rPr lang="zh-CN" alt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天然气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、煤、核能等）直接加热工作介质，使之在高温下电离成导电的离子流，然后让其在</a:t>
            </a:r>
            <a:r>
              <a:rPr lang="zh-CN" altLang="en-US" b="0" i="0" u="sng" strike="noStrike" dirty="0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磁场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中高速流动。离子流中的正负离子分别在磁场中发生偏转，到达相应电极并将自身所带的电荷传递给电极，即达成了发电的目的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A9488C1-443E-447D-BE97-476D80581D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A31157-5D72-43FE-AA73-E4AA8CCBF97A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546818" name="Rectangle 2">
            <a:extLst>
              <a:ext uri="{FF2B5EF4-FFF2-40B4-BE49-F238E27FC236}">
                <a16:creationId xmlns:a16="http://schemas.microsoft.com/office/drawing/2014/main" id="{C751A41D-4976-4C6F-A81E-3EFC47F7CF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6819" name="Rectangle 3">
            <a:extLst>
              <a:ext uri="{FF2B5EF4-FFF2-40B4-BE49-F238E27FC236}">
                <a16:creationId xmlns:a16="http://schemas.microsoft.com/office/drawing/2014/main" id="{EF6AB6BB-D912-4054-9A36-4A91846D3C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5807FF3-1CAB-4D5A-A284-922B4C51BB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25AB30-2063-4AD0-ADF5-C6BA5F0715CC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547842" name="Rectangle 2">
            <a:extLst>
              <a:ext uri="{FF2B5EF4-FFF2-40B4-BE49-F238E27FC236}">
                <a16:creationId xmlns:a16="http://schemas.microsoft.com/office/drawing/2014/main" id="{F3BA1BBE-730F-4A6A-BAAD-029DF3CD6A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7843" name="Rectangle 3">
            <a:extLst>
              <a:ext uri="{FF2B5EF4-FFF2-40B4-BE49-F238E27FC236}">
                <a16:creationId xmlns:a16="http://schemas.microsoft.com/office/drawing/2014/main" id="{DCE111F6-942B-4F5E-B97E-BDEC1F3AB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相比较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IGCC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系统，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IGFC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将煤气化后的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H2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CO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通过燃料电池发电，实现了热力循环发电和电化学发电系统的耦合；燃料电池理论高温余热可通过余热系统回收利用，综合效率更高，燃料电池系统终端排放物为纯水和高浓度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CO2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，在布置碳捕捉收集系统后，完全实现清洁、低碳、高效循环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90F0881-DDCF-4290-ACF6-E565C1B32F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3EFE4F-CA6D-4DC9-ABC2-5101E46ABD19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497666" name="Rectangle 2">
            <a:extLst>
              <a:ext uri="{FF2B5EF4-FFF2-40B4-BE49-F238E27FC236}">
                <a16:creationId xmlns:a16="http://schemas.microsoft.com/office/drawing/2014/main" id="{B0E86862-7BE1-4E7A-BB35-4E39270702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>
            <a:extLst>
              <a:ext uri="{FF2B5EF4-FFF2-40B4-BE49-F238E27FC236}">
                <a16:creationId xmlns:a16="http://schemas.microsoft.com/office/drawing/2014/main" id="{75F13D79-AD20-4780-A81A-7976BF86EB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8F55E75-6B36-47FC-807F-C9589131CC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BC926F-2B2F-4B12-8D5C-DEB14DFA9691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548866" name="Rectangle 2">
            <a:extLst>
              <a:ext uri="{FF2B5EF4-FFF2-40B4-BE49-F238E27FC236}">
                <a16:creationId xmlns:a16="http://schemas.microsoft.com/office/drawing/2014/main" id="{55D08E8B-50DE-410D-98FB-CFA0AB4CFC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8867" name="Rectangle 3">
            <a:extLst>
              <a:ext uri="{FF2B5EF4-FFF2-40B4-BE49-F238E27FC236}">
                <a16:creationId xmlns:a16="http://schemas.microsoft.com/office/drawing/2014/main" id="{998C7F3B-EBD1-4754-A33D-9D7DC763E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0B7B4A1-841F-4E98-8055-AD149F8683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16090E-8C28-487B-9D62-A576D158A5EC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461826" name="Rectangle 2">
            <a:extLst>
              <a:ext uri="{FF2B5EF4-FFF2-40B4-BE49-F238E27FC236}">
                <a16:creationId xmlns:a16="http://schemas.microsoft.com/office/drawing/2014/main" id="{FCC95A28-BA3D-4B06-82B5-FCBC99E380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1827" name="Rectangle 3">
            <a:extLst>
              <a:ext uri="{FF2B5EF4-FFF2-40B4-BE49-F238E27FC236}">
                <a16:creationId xmlns:a16="http://schemas.microsoft.com/office/drawing/2014/main" id="{A6F68306-3BC1-4589-9FFA-915A5C874A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E5AF3FE-E107-465E-B516-E1FEA380B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6C179B-63BC-4295-B091-B10ABDBCFFDA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549890" name="Rectangle 2">
            <a:extLst>
              <a:ext uri="{FF2B5EF4-FFF2-40B4-BE49-F238E27FC236}">
                <a16:creationId xmlns:a16="http://schemas.microsoft.com/office/drawing/2014/main" id="{522C6F03-A411-4B43-8ECF-038B3585DF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9891" name="Rectangle 3">
            <a:extLst>
              <a:ext uri="{FF2B5EF4-FFF2-40B4-BE49-F238E27FC236}">
                <a16:creationId xmlns:a16="http://schemas.microsoft.com/office/drawing/2014/main" id="{A1558FD5-4E05-470E-9979-E54D85F31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B4BDA2E-A82C-419A-8A42-DA49C61AC4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E66855-A5A4-46D1-B14F-CB3196D64B45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550914" name="Rectangle 2">
            <a:extLst>
              <a:ext uri="{FF2B5EF4-FFF2-40B4-BE49-F238E27FC236}">
                <a16:creationId xmlns:a16="http://schemas.microsoft.com/office/drawing/2014/main" id="{EF3BBB00-A9FF-4A8C-9400-0352560BD4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0915" name="Rectangle 3">
            <a:extLst>
              <a:ext uri="{FF2B5EF4-FFF2-40B4-BE49-F238E27FC236}">
                <a16:creationId xmlns:a16="http://schemas.microsoft.com/office/drawing/2014/main" id="{DDE4B03A-B33A-4ED8-B797-061A75A03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701E777-7C6C-4B16-ABA4-4B8A7FB4FB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A3B17-6888-4F43-86B4-854BB5165348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551938" name="Rectangle 2">
            <a:extLst>
              <a:ext uri="{FF2B5EF4-FFF2-40B4-BE49-F238E27FC236}">
                <a16:creationId xmlns:a16="http://schemas.microsoft.com/office/drawing/2014/main" id="{09E26D92-98D0-4814-AC15-BC5CFCB261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1939" name="Rectangle 3">
            <a:extLst>
              <a:ext uri="{FF2B5EF4-FFF2-40B4-BE49-F238E27FC236}">
                <a16:creationId xmlns:a16="http://schemas.microsoft.com/office/drawing/2014/main" id="{89A8D625-8BF1-456F-9744-DADDC32DD9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A2D18DE-1897-453D-BFDB-1C43F95A24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A0C642-6AA0-4B9F-838E-794A1AF35E8D}" type="slidenum">
              <a:rPr lang="en-US" altLang="zh-CN"/>
              <a:pPr/>
              <a:t>59</a:t>
            </a:fld>
            <a:endParaRPr lang="en-US" altLang="zh-CN"/>
          </a:p>
        </p:txBody>
      </p:sp>
      <p:sp>
        <p:nvSpPr>
          <p:cNvPr id="552962" name="Rectangle 2">
            <a:extLst>
              <a:ext uri="{FF2B5EF4-FFF2-40B4-BE49-F238E27FC236}">
                <a16:creationId xmlns:a16="http://schemas.microsoft.com/office/drawing/2014/main" id="{670D0E5A-D64B-4D52-8A77-E7E8FDDB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63" name="Rectangle 3">
            <a:extLst>
              <a:ext uri="{FF2B5EF4-FFF2-40B4-BE49-F238E27FC236}">
                <a16:creationId xmlns:a16="http://schemas.microsoft.com/office/drawing/2014/main" id="{F82837A6-1689-4227-840F-3AAF268CB4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项目位于广州市番禺区南村镇，占地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万平米，为大学城一期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18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平方公里区域内的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所大学集中提供能源需求。向周围用户提供电、热、冷，是典型的分布式能源系统，能源站总体规划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4*78MW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2008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年第一期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1A97F42-F8E2-4986-BC09-F55908D36A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87DC8A-7696-4F5A-A01A-74C19FA513F9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553986" name="Rectangle 2">
            <a:extLst>
              <a:ext uri="{FF2B5EF4-FFF2-40B4-BE49-F238E27FC236}">
                <a16:creationId xmlns:a16="http://schemas.microsoft.com/office/drawing/2014/main" id="{4D6205C3-6926-42F2-87DF-A171157A9C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987" name="Rectangle 3">
            <a:extLst>
              <a:ext uri="{FF2B5EF4-FFF2-40B4-BE49-F238E27FC236}">
                <a16:creationId xmlns:a16="http://schemas.microsoft.com/office/drawing/2014/main" id="{5DBBF823-B2A7-4C91-8038-71B7FBD254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7CA210E-1657-4FA0-BF0F-BA15C3267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2E35C8-27A1-4B49-B06C-7B5505EABDA8}" type="slidenum">
              <a:rPr lang="en-US" altLang="zh-CN"/>
              <a:pPr/>
              <a:t>61</a:t>
            </a:fld>
            <a:endParaRPr lang="en-US" altLang="zh-CN"/>
          </a:p>
        </p:txBody>
      </p:sp>
      <p:sp>
        <p:nvSpPr>
          <p:cNvPr id="555010" name="Rectangle 2">
            <a:extLst>
              <a:ext uri="{FF2B5EF4-FFF2-40B4-BE49-F238E27FC236}">
                <a16:creationId xmlns:a16="http://schemas.microsoft.com/office/drawing/2014/main" id="{3A328960-1EA8-419F-ADCF-4FE872BA37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5011" name="Rectangle 3">
            <a:extLst>
              <a:ext uri="{FF2B5EF4-FFF2-40B4-BE49-F238E27FC236}">
                <a16:creationId xmlns:a16="http://schemas.microsoft.com/office/drawing/2014/main" id="{54F0055B-61A4-4BF1-8780-BF915B21B9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9CFC337-09AD-4F1D-8376-0521FF4253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1813F7-A20A-4711-89C3-70F5E1C48689}" type="slidenum">
              <a:rPr lang="en-US" altLang="zh-CN"/>
              <a:pPr/>
              <a:t>62</a:t>
            </a:fld>
            <a:endParaRPr lang="en-US" altLang="zh-CN"/>
          </a:p>
        </p:txBody>
      </p:sp>
      <p:sp>
        <p:nvSpPr>
          <p:cNvPr id="584706" name="Rectangle 2">
            <a:extLst>
              <a:ext uri="{FF2B5EF4-FFF2-40B4-BE49-F238E27FC236}">
                <a16:creationId xmlns:a16="http://schemas.microsoft.com/office/drawing/2014/main" id="{A0212BE5-5CD7-4C75-BEFF-5A5A43C10E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4707" name="Rectangle 3">
            <a:extLst>
              <a:ext uri="{FF2B5EF4-FFF2-40B4-BE49-F238E27FC236}">
                <a16:creationId xmlns:a16="http://schemas.microsoft.com/office/drawing/2014/main" id="{F7B5D3D8-3CDC-4344-A0E0-55D00A51AE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FC73617-262C-4EDC-B844-C4F8B51EDD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F4AD79-F9C3-4734-B59C-440F798E7025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498690" name="Rectangle 2">
            <a:extLst>
              <a:ext uri="{FF2B5EF4-FFF2-40B4-BE49-F238E27FC236}">
                <a16:creationId xmlns:a16="http://schemas.microsoft.com/office/drawing/2014/main" id="{92BFDBAE-866B-43FA-BF5E-4D83DD93B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8691" name="Rectangle 3">
            <a:extLst>
              <a:ext uri="{FF2B5EF4-FFF2-40B4-BE49-F238E27FC236}">
                <a16:creationId xmlns:a16="http://schemas.microsoft.com/office/drawing/2014/main" id="{5751FE9C-D4E0-4A6A-9B60-272355B839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8D3DB95-B9B0-4527-A6A4-512AAABD20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B4275F-C338-42C5-B4FB-6E23328966D6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499714" name="Rectangle 2">
            <a:extLst>
              <a:ext uri="{FF2B5EF4-FFF2-40B4-BE49-F238E27FC236}">
                <a16:creationId xmlns:a16="http://schemas.microsoft.com/office/drawing/2014/main" id="{9E9B1D82-FD97-4653-B2E5-0C9618AA22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>
            <a:extLst>
              <a:ext uri="{FF2B5EF4-FFF2-40B4-BE49-F238E27FC236}">
                <a16:creationId xmlns:a16="http://schemas.microsoft.com/office/drawing/2014/main" id="{7ECA8C09-6E75-4410-AFB0-CE454E2C40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2484569-918F-48BE-A0D9-E7B93F7DB4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66A8AB-04E3-4FCB-9A6E-90394A73E482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500738" name="Rectangle 2">
            <a:extLst>
              <a:ext uri="{FF2B5EF4-FFF2-40B4-BE49-F238E27FC236}">
                <a16:creationId xmlns:a16="http://schemas.microsoft.com/office/drawing/2014/main" id="{2A624F5D-3BB9-49E4-B236-06A0CA774C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0739" name="Rectangle 3">
            <a:extLst>
              <a:ext uri="{FF2B5EF4-FFF2-40B4-BE49-F238E27FC236}">
                <a16:creationId xmlns:a16="http://schemas.microsoft.com/office/drawing/2014/main" id="{8732BC62-7C6A-446D-86CF-55476FEC5D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5855399-26BE-41CF-B428-8E54BEC757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0F0BE-D1C6-4CFB-B6EF-670A638CEA88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501762" name="Rectangle 2">
            <a:extLst>
              <a:ext uri="{FF2B5EF4-FFF2-40B4-BE49-F238E27FC236}">
                <a16:creationId xmlns:a16="http://schemas.microsoft.com/office/drawing/2014/main" id="{21FAA180-4B7E-4611-9FE7-5A6A7E2ECA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63" name="Rectangle 3">
            <a:extLst>
              <a:ext uri="{FF2B5EF4-FFF2-40B4-BE49-F238E27FC236}">
                <a16:creationId xmlns:a16="http://schemas.microsoft.com/office/drawing/2014/main" id="{480C1CFE-FB88-4089-B76E-1F4F4FC09F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054" name="Group 38">
            <a:extLst>
              <a:ext uri="{FF2B5EF4-FFF2-40B4-BE49-F238E27FC236}">
                <a16:creationId xmlns:a16="http://schemas.microsoft.com/office/drawing/2014/main" id="{2DD2A25C-C631-4D9D-BF82-A4A4FB267FA0}"/>
              </a:ext>
            </a:extLst>
          </p:cNvPr>
          <p:cNvGrpSpPr>
            <a:grpSpLocks/>
          </p:cNvGrpSpPr>
          <p:nvPr/>
        </p:nvGrpSpPr>
        <p:grpSpPr bwMode="auto">
          <a:xfrm>
            <a:off x="0" y="-26988"/>
            <a:ext cx="9155113" cy="6884988"/>
            <a:chOff x="0" y="-17"/>
            <a:chExt cx="5767" cy="4337"/>
          </a:xfrm>
        </p:grpSpPr>
        <p:sp>
          <p:nvSpPr>
            <p:cNvPr id="214019" name="Freeform 3">
              <a:extLst>
                <a:ext uri="{FF2B5EF4-FFF2-40B4-BE49-F238E27FC236}">
                  <a16:creationId xmlns:a16="http://schemas.microsoft.com/office/drawing/2014/main" id="{AB3031C8-E916-446D-A528-73926837677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632" y="-13"/>
              <a:ext cx="1737" cy="4333"/>
            </a:xfrm>
            <a:custGeom>
              <a:avLst/>
              <a:gdLst>
                <a:gd name="T0" fmla="*/ 494 w 1737"/>
                <a:gd name="T1" fmla="*/ 4309 h 4320"/>
                <a:gd name="T2" fmla="*/ 1737 w 1737"/>
                <a:gd name="T3" fmla="*/ 4320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309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0" name="Freeform 4">
              <a:extLst>
                <a:ext uri="{FF2B5EF4-FFF2-40B4-BE49-F238E27FC236}">
                  <a16:creationId xmlns:a16="http://schemas.microsoft.com/office/drawing/2014/main" id="{470125BF-DC0F-4188-A191-F19909E2738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-15"/>
              <a:ext cx="1737" cy="4329"/>
            </a:xfrm>
            <a:custGeom>
              <a:avLst/>
              <a:gdLst>
                <a:gd name="T0" fmla="*/ 494 w 1737"/>
                <a:gd name="T1" fmla="*/ 4309 h 4320"/>
                <a:gd name="T2" fmla="*/ 1737 w 1737"/>
                <a:gd name="T3" fmla="*/ 4320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309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1" name="Freeform 5">
              <a:extLst>
                <a:ext uri="{FF2B5EF4-FFF2-40B4-BE49-F238E27FC236}">
                  <a16:creationId xmlns:a16="http://schemas.microsoft.com/office/drawing/2014/main" id="{E788FA69-D9BC-40A1-9A73-6E6392E197F3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744" y="-12"/>
              <a:ext cx="1739" cy="4330"/>
            </a:xfrm>
            <a:custGeom>
              <a:avLst/>
              <a:gdLst>
                <a:gd name="T0" fmla="*/ 494 w 1739"/>
                <a:gd name="T1" fmla="*/ 4415 h 4420"/>
                <a:gd name="T2" fmla="*/ 1739 w 1739"/>
                <a:gd name="T3" fmla="*/ 4420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4415 h 4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2" name="Freeform 6">
              <a:extLst>
                <a:ext uri="{FF2B5EF4-FFF2-40B4-BE49-F238E27FC236}">
                  <a16:creationId xmlns:a16="http://schemas.microsoft.com/office/drawing/2014/main" id="{2BAE5481-52E6-417D-9701-9302F69A881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920" y="-17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338 h 4338"/>
                <a:gd name="T4" fmla="*/ 2080 w 2080"/>
                <a:gd name="T5" fmla="*/ 4338 h 4338"/>
                <a:gd name="T6" fmla="*/ 1033 w 2080"/>
                <a:gd name="T7" fmla="*/ 0 h 4338"/>
                <a:gd name="T8" fmla="*/ 0 w 2080"/>
                <a:gd name="T9" fmla="*/ 7 h 4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3" name="Freeform 7">
              <a:extLst>
                <a:ext uri="{FF2B5EF4-FFF2-40B4-BE49-F238E27FC236}">
                  <a16:creationId xmlns:a16="http://schemas.microsoft.com/office/drawing/2014/main" id="{B7F7354D-A0C8-46D2-A3C6-75C948C0390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17" y="89"/>
              <a:ext cx="3504" cy="1536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4" name="Freeform 8">
              <a:extLst>
                <a:ext uri="{FF2B5EF4-FFF2-40B4-BE49-F238E27FC236}">
                  <a16:creationId xmlns:a16="http://schemas.microsoft.com/office/drawing/2014/main" id="{BDCCD82C-4E6B-49E2-BF3F-A4A2FBFF8804}"/>
                </a:ext>
              </a:extLst>
            </p:cNvPr>
            <p:cNvSpPr>
              <a:spLocks/>
            </p:cNvSpPr>
            <p:nvPr/>
          </p:nvSpPr>
          <p:spPr bwMode="hidden">
            <a:xfrm rot="2702961" flipH="1">
              <a:off x="810" y="758"/>
              <a:ext cx="2544" cy="1008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5" name="Freeform 9">
              <a:extLst>
                <a:ext uri="{FF2B5EF4-FFF2-40B4-BE49-F238E27FC236}">
                  <a16:creationId xmlns:a16="http://schemas.microsoft.com/office/drawing/2014/main" id="{B0382870-86C4-4557-BC6B-BC355918815B}"/>
                </a:ext>
              </a:extLst>
            </p:cNvPr>
            <p:cNvSpPr>
              <a:spLocks/>
            </p:cNvSpPr>
            <p:nvPr/>
          </p:nvSpPr>
          <p:spPr bwMode="hidden">
            <a:xfrm>
              <a:off x="83" y="41"/>
              <a:ext cx="3504" cy="1536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6" name="Freeform 10">
              <a:extLst>
                <a:ext uri="{FF2B5EF4-FFF2-40B4-BE49-F238E27FC236}">
                  <a16:creationId xmlns:a16="http://schemas.microsoft.com/office/drawing/2014/main" id="{69048512-8FE2-41BD-B062-38F0C2A560B9}"/>
                </a:ext>
              </a:extLst>
            </p:cNvPr>
            <p:cNvSpPr>
              <a:spLocks/>
            </p:cNvSpPr>
            <p:nvPr/>
          </p:nvSpPr>
          <p:spPr bwMode="hidden">
            <a:xfrm rot="-2895842">
              <a:off x="-984" y="1033"/>
              <a:ext cx="3504" cy="1536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7" name="Freeform 11">
              <a:extLst>
                <a:ext uri="{FF2B5EF4-FFF2-40B4-BE49-F238E27FC236}">
                  <a16:creationId xmlns:a16="http://schemas.microsoft.com/office/drawing/2014/main" id="{30C397A3-FF17-4825-9EC1-77DFC7C23694}"/>
                </a:ext>
              </a:extLst>
            </p:cNvPr>
            <p:cNvSpPr>
              <a:spLocks/>
            </p:cNvSpPr>
            <p:nvPr/>
          </p:nvSpPr>
          <p:spPr bwMode="hidden">
            <a:xfrm rot="-2305141">
              <a:off x="1331" y="905"/>
              <a:ext cx="3594" cy="1735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8" name="Freeform 12">
              <a:extLst>
                <a:ext uri="{FF2B5EF4-FFF2-40B4-BE49-F238E27FC236}">
                  <a16:creationId xmlns:a16="http://schemas.microsoft.com/office/drawing/2014/main" id="{10738216-5A1F-4A67-8CF5-277BE5A77B9B}"/>
                </a:ext>
              </a:extLst>
            </p:cNvPr>
            <p:cNvSpPr>
              <a:spLocks/>
            </p:cNvSpPr>
            <p:nvPr/>
          </p:nvSpPr>
          <p:spPr bwMode="hidden">
            <a:xfrm rot="2084418" flipH="1">
              <a:off x="1859" y="857"/>
              <a:ext cx="3504" cy="1536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9" name="Freeform 13">
              <a:extLst>
                <a:ext uri="{FF2B5EF4-FFF2-40B4-BE49-F238E27FC236}">
                  <a16:creationId xmlns:a16="http://schemas.microsoft.com/office/drawing/2014/main" id="{71D1F46F-4523-4A6F-B53B-2064FDEEB96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250" y="-15"/>
              <a:ext cx="1089" cy="2285"/>
            </a:xfrm>
            <a:custGeom>
              <a:avLst/>
              <a:gdLst>
                <a:gd name="T0" fmla="*/ 0 w 1089"/>
                <a:gd name="T1" fmla="*/ 2265 h 2285"/>
                <a:gd name="T2" fmla="*/ 1030 w 1089"/>
                <a:gd name="T3" fmla="*/ 0 h 2285"/>
                <a:gd name="T4" fmla="*/ 1089 w 1089"/>
                <a:gd name="T5" fmla="*/ 0 h 2285"/>
                <a:gd name="T6" fmla="*/ 37 w 1089"/>
                <a:gd name="T7" fmla="*/ 2285 h 2285"/>
                <a:gd name="T8" fmla="*/ 0 w 1089"/>
                <a:gd name="T9" fmla="*/ 2265 h 2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0" name="Rectangle 14">
              <a:extLst>
                <a:ext uri="{FF2B5EF4-FFF2-40B4-BE49-F238E27FC236}">
                  <a16:creationId xmlns:a16="http://schemas.microsoft.com/office/drawing/2014/main" id="{1B65703F-6C24-4D18-AC84-D314A19BAA49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0" y="2433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1" name="Freeform 15">
              <a:extLst>
                <a:ext uri="{FF2B5EF4-FFF2-40B4-BE49-F238E27FC236}">
                  <a16:creationId xmlns:a16="http://schemas.microsoft.com/office/drawing/2014/main" id="{FCCC881F-D741-4BD3-820E-B1038DADE10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32" y="2479"/>
              <a:ext cx="1737" cy="382"/>
            </a:xfrm>
            <a:custGeom>
              <a:avLst/>
              <a:gdLst>
                <a:gd name="T0" fmla="*/ 494 w 1737"/>
                <a:gd name="T1" fmla="*/ 4309 h 4320"/>
                <a:gd name="T2" fmla="*/ 1737 w 1737"/>
                <a:gd name="T3" fmla="*/ 4320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309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2" name="Freeform 16">
              <a:extLst>
                <a:ext uri="{FF2B5EF4-FFF2-40B4-BE49-F238E27FC236}">
                  <a16:creationId xmlns:a16="http://schemas.microsoft.com/office/drawing/2014/main" id="{F233E4E7-6749-4EBE-81AB-9B7F941ED4E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0" y="2479"/>
              <a:ext cx="1737" cy="381"/>
            </a:xfrm>
            <a:custGeom>
              <a:avLst/>
              <a:gdLst>
                <a:gd name="T0" fmla="*/ 494 w 1737"/>
                <a:gd name="T1" fmla="*/ 4309 h 4320"/>
                <a:gd name="T2" fmla="*/ 1737 w 1737"/>
                <a:gd name="T3" fmla="*/ 4320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309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3" name="Freeform 17">
              <a:extLst>
                <a:ext uri="{FF2B5EF4-FFF2-40B4-BE49-F238E27FC236}">
                  <a16:creationId xmlns:a16="http://schemas.microsoft.com/office/drawing/2014/main" id="{E8AF4648-9243-4BBA-BC89-064C94B5DBC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744" y="2479"/>
              <a:ext cx="1739" cy="382"/>
            </a:xfrm>
            <a:custGeom>
              <a:avLst/>
              <a:gdLst>
                <a:gd name="T0" fmla="*/ 494 w 1739"/>
                <a:gd name="T1" fmla="*/ 4415 h 4420"/>
                <a:gd name="T2" fmla="*/ 1739 w 1739"/>
                <a:gd name="T3" fmla="*/ 4420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4415 h 4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4" name="Freeform 18">
              <a:extLst>
                <a:ext uri="{FF2B5EF4-FFF2-40B4-BE49-F238E27FC236}">
                  <a16:creationId xmlns:a16="http://schemas.microsoft.com/office/drawing/2014/main" id="{7F722300-44ED-4C1C-AE31-E61B4307D3E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20" y="2479"/>
              <a:ext cx="2080" cy="381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338 h 4338"/>
                <a:gd name="T4" fmla="*/ 2080 w 2080"/>
                <a:gd name="T5" fmla="*/ 4338 h 4338"/>
                <a:gd name="T6" fmla="*/ 1033 w 2080"/>
                <a:gd name="T7" fmla="*/ 0 h 4338"/>
                <a:gd name="T8" fmla="*/ 0 w 2080"/>
                <a:gd name="T9" fmla="*/ 7 h 4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5" name="Rectangle 19">
              <a:extLst>
                <a:ext uri="{FF2B5EF4-FFF2-40B4-BE49-F238E27FC236}">
                  <a16:creationId xmlns:a16="http://schemas.microsoft.com/office/drawing/2014/main" id="{F43209E8-12AC-420A-A784-96DEFE2B1E2F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7" y="2448"/>
              <a:ext cx="5760" cy="432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6" name="Freeform 20">
              <a:extLst>
                <a:ext uri="{FF2B5EF4-FFF2-40B4-BE49-F238E27FC236}">
                  <a16:creationId xmlns:a16="http://schemas.microsoft.com/office/drawing/2014/main" id="{2B981DEF-D2A3-4353-B1A6-F8AAD74B0C9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583" y="2441"/>
              <a:ext cx="1036" cy="420"/>
            </a:xfrm>
            <a:custGeom>
              <a:avLst/>
              <a:gdLst>
                <a:gd name="T0" fmla="*/ 1027 w 1036"/>
                <a:gd name="T1" fmla="*/ 0 h 420"/>
                <a:gd name="T2" fmla="*/ 0 w 1036"/>
                <a:gd name="T3" fmla="*/ 417 h 420"/>
                <a:gd name="T4" fmla="*/ 24 w 1036"/>
                <a:gd name="T5" fmla="*/ 420 h 420"/>
                <a:gd name="T6" fmla="*/ 1036 w 1036"/>
                <a:gd name="T7" fmla="*/ 16 h 420"/>
                <a:gd name="T8" fmla="*/ 1027 w 1036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7" name="Freeform 21">
              <a:extLst>
                <a:ext uri="{FF2B5EF4-FFF2-40B4-BE49-F238E27FC236}">
                  <a16:creationId xmlns:a16="http://schemas.microsoft.com/office/drawing/2014/main" id="{89C1567A-8600-41EC-9CC7-640C5D70F9EF}"/>
                </a:ext>
              </a:extLst>
            </p:cNvPr>
            <p:cNvSpPr>
              <a:spLocks/>
            </p:cNvSpPr>
            <p:nvPr/>
          </p:nvSpPr>
          <p:spPr bwMode="invGray">
            <a:xfrm rot="18897039" flipH="1">
              <a:off x="1486" y="2409"/>
              <a:ext cx="1060" cy="480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8" name="Freeform 22">
              <a:extLst>
                <a:ext uri="{FF2B5EF4-FFF2-40B4-BE49-F238E27FC236}">
                  <a16:creationId xmlns:a16="http://schemas.microsoft.com/office/drawing/2014/main" id="{AB422F77-876A-4B7F-AB5D-6DD2F67F3D07}"/>
                </a:ext>
              </a:extLst>
            </p:cNvPr>
            <p:cNvSpPr>
              <a:spLocks/>
            </p:cNvSpPr>
            <p:nvPr/>
          </p:nvSpPr>
          <p:spPr bwMode="invGray">
            <a:xfrm rot="18897039" flipH="1">
              <a:off x="766" y="2409"/>
              <a:ext cx="1060" cy="480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9" name="Freeform 23">
              <a:extLst>
                <a:ext uri="{FF2B5EF4-FFF2-40B4-BE49-F238E27FC236}">
                  <a16:creationId xmlns:a16="http://schemas.microsoft.com/office/drawing/2014/main" id="{C6A7B8D5-A660-4FC3-9EAF-75306B5D9656}"/>
                </a:ext>
              </a:extLst>
            </p:cNvPr>
            <p:cNvSpPr>
              <a:spLocks/>
            </p:cNvSpPr>
            <p:nvPr/>
          </p:nvSpPr>
          <p:spPr bwMode="invGray">
            <a:xfrm rot="18897039" flipH="1">
              <a:off x="31" y="2377"/>
              <a:ext cx="1034" cy="487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0" name="Freeform 24">
              <a:extLst>
                <a:ext uri="{FF2B5EF4-FFF2-40B4-BE49-F238E27FC236}">
                  <a16:creationId xmlns:a16="http://schemas.microsoft.com/office/drawing/2014/main" id="{384DFE93-782B-4EFF-BE83-B2AFF58FE352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576" y="2433"/>
              <a:ext cx="3552" cy="432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1" name="Freeform 25">
              <a:extLst>
                <a:ext uri="{FF2B5EF4-FFF2-40B4-BE49-F238E27FC236}">
                  <a16:creationId xmlns:a16="http://schemas.microsoft.com/office/drawing/2014/main" id="{6271D08C-A5A7-425E-86D7-3C9641978993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240" y="2433"/>
              <a:ext cx="1536" cy="432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2" name="Freeform 26">
              <a:extLst>
                <a:ext uri="{FF2B5EF4-FFF2-40B4-BE49-F238E27FC236}">
                  <a16:creationId xmlns:a16="http://schemas.microsoft.com/office/drawing/2014/main" id="{14367A56-365B-455F-90DB-97251E75A3A8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3036" y="2481"/>
              <a:ext cx="1332" cy="383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3" name="Freeform 27">
              <a:extLst>
                <a:ext uri="{FF2B5EF4-FFF2-40B4-BE49-F238E27FC236}">
                  <a16:creationId xmlns:a16="http://schemas.microsoft.com/office/drawing/2014/main" id="{16F55D9D-96EC-41B9-9BE2-BA095D118102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3984" y="2433"/>
              <a:ext cx="1536" cy="432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4" name="Freeform 28">
              <a:extLst>
                <a:ext uri="{FF2B5EF4-FFF2-40B4-BE49-F238E27FC236}">
                  <a16:creationId xmlns:a16="http://schemas.microsoft.com/office/drawing/2014/main" id="{F0F82F77-CBD6-4D27-88EF-7BD0406A8C0B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3456" y="2433"/>
              <a:ext cx="2304" cy="432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5" name="Rectangle 29">
              <a:extLst>
                <a:ext uri="{FF2B5EF4-FFF2-40B4-BE49-F238E27FC236}">
                  <a16:creationId xmlns:a16="http://schemas.microsoft.com/office/drawing/2014/main" id="{5A8CE5B7-8B4D-40A3-8D41-C9E7A3F4001C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0" y="2454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6" name="Rectangle 30">
              <a:extLst>
                <a:ext uri="{FF2B5EF4-FFF2-40B4-BE49-F238E27FC236}">
                  <a16:creationId xmlns:a16="http://schemas.microsoft.com/office/drawing/2014/main" id="{1285ED52-3B42-4534-89CC-E0F4B8476F78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2872"/>
              <a:ext cx="5760" cy="57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7" name="Rectangle 31">
              <a:extLst>
                <a:ext uri="{FF2B5EF4-FFF2-40B4-BE49-F238E27FC236}">
                  <a16:creationId xmlns:a16="http://schemas.microsoft.com/office/drawing/2014/main" id="{E2DC4E98-69AC-4119-A836-C8534A328C9C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3400"/>
              <a:ext cx="5760" cy="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14048" name="Picture 32">
              <a:extLst>
                <a:ext uri="{FF2B5EF4-FFF2-40B4-BE49-F238E27FC236}">
                  <a16:creationId xmlns:a16="http://schemas.microsoft.com/office/drawing/2014/main" id="{C315EFF5-DE6D-4D81-8D97-F69A332C68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248"/>
              <a:ext cx="204" cy="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4049" name="Rectangle 33">
            <a:extLst>
              <a:ext uri="{FF2B5EF4-FFF2-40B4-BE49-F238E27FC236}">
                <a16:creationId xmlns:a16="http://schemas.microsoft.com/office/drawing/2014/main" id="{BD85326F-F44F-40C2-AC09-AB1E395768F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676400" y="1905000"/>
            <a:ext cx="7239000" cy="190500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14050" name="Rectangle 34">
            <a:extLst>
              <a:ext uri="{FF2B5EF4-FFF2-40B4-BE49-F238E27FC236}">
                <a16:creationId xmlns:a16="http://schemas.microsoft.com/office/drawing/2014/main" id="{22BC9035-1DBB-4246-8BA8-96688CEFDE4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76400" y="4572000"/>
            <a:ext cx="6400800" cy="1679575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214051" name="Rectangle 35">
            <a:extLst>
              <a:ext uri="{FF2B5EF4-FFF2-40B4-BE49-F238E27FC236}">
                <a16:creationId xmlns:a16="http://schemas.microsoft.com/office/drawing/2014/main" id="{AA98E2C4-C7C8-4680-9D67-85C535AB3D7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3246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214052" name="Rectangle 36">
            <a:extLst>
              <a:ext uri="{FF2B5EF4-FFF2-40B4-BE49-F238E27FC236}">
                <a16:creationId xmlns:a16="http://schemas.microsoft.com/office/drawing/2014/main" id="{24D370FD-9AFF-40DE-8D9E-74DDDE15CE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214053" name="Rectangle 37">
            <a:extLst>
              <a:ext uri="{FF2B5EF4-FFF2-40B4-BE49-F238E27FC236}">
                <a16:creationId xmlns:a16="http://schemas.microsoft.com/office/drawing/2014/main" id="{394BD636-AD73-460A-9F6B-89B5C70105E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fld id="{8773E62A-D964-45FB-8C8E-2FF3FDA694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8D854-71FF-4DAC-BF3A-4C45763C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341B8A-C93D-4CA0-BF7B-2A273C1A7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88811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6A14DC-5B41-4AD6-A4D7-FC42144660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465138"/>
            <a:ext cx="1943100" cy="56308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08888D-C19A-4EB2-B822-031311250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465138"/>
            <a:ext cx="5676900" cy="56308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174036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mediaAndTx" preserve="1">
  <p:cSld name="标题，媒体剪辑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27A01-0DC7-48E8-9E13-F33CD504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65138"/>
            <a:ext cx="7772400" cy="14319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媒体占位符 2">
            <a:extLst>
              <a:ext uri="{FF2B5EF4-FFF2-40B4-BE49-F238E27FC236}">
                <a16:creationId xmlns:a16="http://schemas.microsoft.com/office/drawing/2014/main" id="{6F5E471A-130B-4089-9C10-8D762F571844}"/>
              </a:ext>
            </a:extLst>
          </p:cNvPr>
          <p:cNvSpPr>
            <a:spLocks noGrp="1"/>
          </p:cNvSpPr>
          <p:nvPr>
            <p:ph type="media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31A22A-05E4-409D-A038-C87B81894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054214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525F5-2AF2-43FA-91C4-9F42AB294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65138"/>
            <a:ext cx="7772400" cy="14319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>
            <a:extLst>
              <a:ext uri="{FF2B5EF4-FFF2-40B4-BE49-F238E27FC236}">
                <a16:creationId xmlns:a16="http://schemas.microsoft.com/office/drawing/2014/main" id="{42076026-DE67-43D7-946F-E307A15A6BCA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956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91B67-5075-4048-826A-BB958FBA6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65138"/>
            <a:ext cx="7772400" cy="14319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ADE228-77B3-4367-BE4B-F15266D79C5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81FF1E-25EF-4A84-8416-2ADE66B15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54024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33FD2-9B97-4A2A-875F-C79789F26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65138"/>
            <a:ext cx="7772400" cy="14319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0E6829-B4A2-4BC7-BF20-FDDD04E450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44C792-5233-40C4-98D7-2F9CB4378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19533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06F76E-998A-447F-B7DF-D08C0766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42EC2B-B6B0-4302-9F7F-F1F793314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15527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E4CC1-C34F-43A0-AD2E-4A5CB21FA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BD87A4-6AFC-47BA-8D01-5F3EE50DA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04309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DDB7A-68D7-491A-85F0-347D7DF4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43CCB4-AA09-48EE-99FD-56FA91724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C256F0-D7AA-468E-81BC-F8FDA200D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4040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A2C0F-F377-4A68-ABD0-417592BC4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5F0960-470C-48EE-903D-4788AE8F9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EB58DF-DE9A-416D-829A-24341BF9D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226098-AD3F-421A-B389-0BA3CC185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FA8190-37C3-47E3-A5C6-356017F10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76103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B7026-1E0E-4CE1-BDBD-8B407D1B0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86766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865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1634C-6A60-409B-9496-C29A52BD4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C96E0-6C98-4EF7-9F7F-CDB1DD4AE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31A377-715C-4E38-9A11-032BE4653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7071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9B551E-BF47-401E-8AE4-464E6971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0583DD-A029-40F7-B8F8-AD56074741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E96668-C3A2-43C9-B85E-D055F03D3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6679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5" name="Freeform 3">
            <a:extLst>
              <a:ext uri="{FF2B5EF4-FFF2-40B4-BE49-F238E27FC236}">
                <a16:creationId xmlns:a16="http://schemas.microsoft.com/office/drawing/2014/main" id="{DB805097-6EE8-44CD-9C0D-5E9F5030CE3F}"/>
              </a:ext>
            </a:extLst>
          </p:cNvPr>
          <p:cNvSpPr>
            <a:spLocks/>
          </p:cNvSpPr>
          <p:nvPr/>
        </p:nvSpPr>
        <p:spPr bwMode="hidden">
          <a:xfrm>
            <a:off x="2590800" y="6350"/>
            <a:ext cx="2757488" cy="6878638"/>
          </a:xfrm>
          <a:custGeom>
            <a:avLst/>
            <a:gdLst>
              <a:gd name="T0" fmla="*/ 494 w 1737"/>
              <a:gd name="T1" fmla="*/ 4309 h 4320"/>
              <a:gd name="T2" fmla="*/ 1737 w 1737"/>
              <a:gd name="T3" fmla="*/ 4320 h 4320"/>
              <a:gd name="T4" fmla="*/ 524 w 1737"/>
              <a:gd name="T5" fmla="*/ 0 h 4320"/>
              <a:gd name="T6" fmla="*/ 0 w 1737"/>
              <a:gd name="T7" fmla="*/ 7 h 4320"/>
              <a:gd name="T8" fmla="*/ 494 w 1737"/>
              <a:gd name="T9" fmla="*/ 4309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7" h="4320">
                <a:moveTo>
                  <a:pt x="494" y="4309"/>
                </a:moveTo>
                <a:lnTo>
                  <a:pt x="1737" y="4320"/>
                </a:lnTo>
                <a:lnTo>
                  <a:pt x="524" y="0"/>
                </a:lnTo>
                <a:lnTo>
                  <a:pt x="0" y="7"/>
                </a:lnTo>
                <a:lnTo>
                  <a:pt x="494" y="4309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2996" name="Freeform 4">
            <a:extLst>
              <a:ext uri="{FF2B5EF4-FFF2-40B4-BE49-F238E27FC236}">
                <a16:creationId xmlns:a16="http://schemas.microsoft.com/office/drawing/2014/main" id="{D0D3ED31-D531-4222-AEA0-AE191761E2EB}"/>
              </a:ext>
            </a:extLst>
          </p:cNvPr>
          <p:cNvSpPr>
            <a:spLocks/>
          </p:cNvSpPr>
          <p:nvPr/>
        </p:nvSpPr>
        <p:spPr bwMode="hidden">
          <a:xfrm>
            <a:off x="-14288" y="-14288"/>
            <a:ext cx="2757488" cy="6872288"/>
          </a:xfrm>
          <a:custGeom>
            <a:avLst/>
            <a:gdLst>
              <a:gd name="T0" fmla="*/ 494 w 1737"/>
              <a:gd name="T1" fmla="*/ 4309 h 4320"/>
              <a:gd name="T2" fmla="*/ 1737 w 1737"/>
              <a:gd name="T3" fmla="*/ 4320 h 4320"/>
              <a:gd name="T4" fmla="*/ 524 w 1737"/>
              <a:gd name="T5" fmla="*/ 0 h 4320"/>
              <a:gd name="T6" fmla="*/ 0 w 1737"/>
              <a:gd name="T7" fmla="*/ 7 h 4320"/>
              <a:gd name="T8" fmla="*/ 494 w 1737"/>
              <a:gd name="T9" fmla="*/ 4309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7" h="4320">
                <a:moveTo>
                  <a:pt x="494" y="4309"/>
                </a:moveTo>
                <a:lnTo>
                  <a:pt x="1737" y="4320"/>
                </a:lnTo>
                <a:lnTo>
                  <a:pt x="524" y="0"/>
                </a:lnTo>
                <a:lnTo>
                  <a:pt x="0" y="7"/>
                </a:lnTo>
                <a:lnTo>
                  <a:pt x="494" y="4309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2997" name="Freeform 5">
            <a:extLst>
              <a:ext uri="{FF2B5EF4-FFF2-40B4-BE49-F238E27FC236}">
                <a16:creationId xmlns:a16="http://schemas.microsoft.com/office/drawing/2014/main" id="{A33BBF25-1710-46EE-8853-F3FA84C8C91D}"/>
              </a:ext>
            </a:extLst>
          </p:cNvPr>
          <p:cNvSpPr>
            <a:spLocks/>
          </p:cNvSpPr>
          <p:nvPr/>
        </p:nvSpPr>
        <p:spPr bwMode="hidden">
          <a:xfrm>
            <a:off x="5943600" y="0"/>
            <a:ext cx="2760663" cy="6873875"/>
          </a:xfrm>
          <a:custGeom>
            <a:avLst/>
            <a:gdLst>
              <a:gd name="T0" fmla="*/ 494 w 1739"/>
              <a:gd name="T1" fmla="*/ 4415 h 4420"/>
              <a:gd name="T2" fmla="*/ 1739 w 1739"/>
              <a:gd name="T3" fmla="*/ 4420 h 4420"/>
              <a:gd name="T4" fmla="*/ 524 w 1739"/>
              <a:gd name="T5" fmla="*/ 0 h 4420"/>
              <a:gd name="T6" fmla="*/ 0 w 1739"/>
              <a:gd name="T7" fmla="*/ 7 h 4420"/>
              <a:gd name="T8" fmla="*/ 494 w 1739"/>
              <a:gd name="T9" fmla="*/ 4415 h 4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9" h="4420">
                <a:moveTo>
                  <a:pt x="494" y="4415"/>
                </a:moveTo>
                <a:lnTo>
                  <a:pt x="1739" y="4420"/>
                </a:lnTo>
                <a:lnTo>
                  <a:pt x="524" y="0"/>
                </a:lnTo>
                <a:lnTo>
                  <a:pt x="0" y="7"/>
                </a:lnTo>
                <a:lnTo>
                  <a:pt x="494" y="4415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2998" name="Freeform 6">
            <a:extLst>
              <a:ext uri="{FF2B5EF4-FFF2-40B4-BE49-F238E27FC236}">
                <a16:creationId xmlns:a16="http://schemas.microsoft.com/office/drawing/2014/main" id="{E3267CA5-5ABF-4224-B81C-7F9655EC45A9}"/>
              </a:ext>
            </a:extLst>
          </p:cNvPr>
          <p:cNvSpPr>
            <a:spLocks/>
          </p:cNvSpPr>
          <p:nvPr/>
        </p:nvSpPr>
        <p:spPr bwMode="hidden">
          <a:xfrm>
            <a:off x="3048000" y="0"/>
            <a:ext cx="3302000" cy="6864350"/>
          </a:xfrm>
          <a:custGeom>
            <a:avLst/>
            <a:gdLst>
              <a:gd name="T0" fmla="*/ 0 w 2080"/>
              <a:gd name="T1" fmla="*/ 7 h 4338"/>
              <a:gd name="T2" fmla="*/ 1870 w 2080"/>
              <a:gd name="T3" fmla="*/ 4338 h 4338"/>
              <a:gd name="T4" fmla="*/ 2080 w 2080"/>
              <a:gd name="T5" fmla="*/ 4338 h 4338"/>
              <a:gd name="T6" fmla="*/ 1033 w 2080"/>
              <a:gd name="T7" fmla="*/ 0 h 4338"/>
              <a:gd name="T8" fmla="*/ 0 w 2080"/>
              <a:gd name="T9" fmla="*/ 7 h 4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80" h="4338">
                <a:moveTo>
                  <a:pt x="0" y="7"/>
                </a:moveTo>
                <a:lnTo>
                  <a:pt x="1870" y="4338"/>
                </a:lnTo>
                <a:lnTo>
                  <a:pt x="2080" y="4338"/>
                </a:lnTo>
                <a:lnTo>
                  <a:pt x="1033" y="0"/>
                </a:lnTo>
                <a:lnTo>
                  <a:pt x="0" y="7"/>
                </a:ln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2999" name="Freeform 7">
            <a:extLst>
              <a:ext uri="{FF2B5EF4-FFF2-40B4-BE49-F238E27FC236}">
                <a16:creationId xmlns:a16="http://schemas.microsoft.com/office/drawing/2014/main" id="{621EC39A-E9E7-4D79-ADA4-CBFA420D4ED3}"/>
              </a:ext>
            </a:extLst>
          </p:cNvPr>
          <p:cNvSpPr>
            <a:spLocks/>
          </p:cNvSpPr>
          <p:nvPr/>
        </p:nvSpPr>
        <p:spPr bwMode="hidden">
          <a:xfrm>
            <a:off x="185738" y="168275"/>
            <a:ext cx="5562600" cy="2438400"/>
          </a:xfrm>
          <a:custGeom>
            <a:avLst/>
            <a:gdLst>
              <a:gd name="T0" fmla="*/ 0 w 4763"/>
              <a:gd name="T1" fmla="*/ 1778 h 1845"/>
              <a:gd name="T2" fmla="*/ 4742 w 4763"/>
              <a:gd name="T3" fmla="*/ 0 h 1845"/>
              <a:gd name="T4" fmla="*/ 4763 w 4763"/>
              <a:gd name="T5" fmla="*/ 42 h 1845"/>
              <a:gd name="T6" fmla="*/ 20 w 4763"/>
              <a:gd name="T7" fmla="*/ 1845 h 1845"/>
              <a:gd name="T8" fmla="*/ 0 w 4763"/>
              <a:gd name="T9" fmla="*/ 1778 h 1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63" h="1845">
                <a:moveTo>
                  <a:pt x="0" y="1778"/>
                </a:moveTo>
                <a:cubicBezTo>
                  <a:pt x="2065" y="797"/>
                  <a:pt x="3942" y="281"/>
                  <a:pt x="4742" y="0"/>
                </a:cubicBezTo>
                <a:lnTo>
                  <a:pt x="4763" y="42"/>
                </a:lnTo>
                <a:cubicBezTo>
                  <a:pt x="3976" y="350"/>
                  <a:pt x="1830" y="918"/>
                  <a:pt x="20" y="1845"/>
                </a:cubicBezTo>
                <a:cubicBezTo>
                  <a:pt x="20" y="1845"/>
                  <a:pt x="0" y="1778"/>
                  <a:pt x="0" y="1778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3006" name="Rectangle 14">
            <a:extLst>
              <a:ext uri="{FF2B5EF4-FFF2-40B4-BE49-F238E27FC236}">
                <a16:creationId xmlns:a16="http://schemas.microsoft.com/office/drawing/2014/main" id="{FD4B9565-9225-4F77-BABE-ACA2E6A341B5}"/>
              </a:ext>
            </a:extLst>
          </p:cNvPr>
          <p:cNvSpPr>
            <a:spLocks noChangeArrowheads="1"/>
          </p:cNvSpPr>
          <p:nvPr/>
        </p:nvSpPr>
        <p:spPr bwMode="hidden">
          <a:xfrm>
            <a:off x="0" y="6096000"/>
            <a:ext cx="9144000" cy="6858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3007" name="Freeform 15">
            <a:extLst>
              <a:ext uri="{FF2B5EF4-FFF2-40B4-BE49-F238E27FC236}">
                <a16:creationId xmlns:a16="http://schemas.microsoft.com/office/drawing/2014/main" id="{5F64640D-BD5A-471B-86C3-CF70BB511392}"/>
              </a:ext>
            </a:extLst>
          </p:cNvPr>
          <p:cNvSpPr>
            <a:spLocks/>
          </p:cNvSpPr>
          <p:nvPr/>
        </p:nvSpPr>
        <p:spPr bwMode="hidden">
          <a:xfrm>
            <a:off x="2590800" y="6294438"/>
            <a:ext cx="2757488" cy="606425"/>
          </a:xfrm>
          <a:custGeom>
            <a:avLst/>
            <a:gdLst>
              <a:gd name="T0" fmla="*/ 494 w 1737"/>
              <a:gd name="T1" fmla="*/ 4309 h 4320"/>
              <a:gd name="T2" fmla="*/ 1737 w 1737"/>
              <a:gd name="T3" fmla="*/ 4320 h 4320"/>
              <a:gd name="T4" fmla="*/ 524 w 1737"/>
              <a:gd name="T5" fmla="*/ 0 h 4320"/>
              <a:gd name="T6" fmla="*/ 0 w 1737"/>
              <a:gd name="T7" fmla="*/ 7 h 4320"/>
              <a:gd name="T8" fmla="*/ 494 w 1737"/>
              <a:gd name="T9" fmla="*/ 4309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7" h="4320">
                <a:moveTo>
                  <a:pt x="494" y="4309"/>
                </a:moveTo>
                <a:lnTo>
                  <a:pt x="1737" y="4320"/>
                </a:lnTo>
                <a:lnTo>
                  <a:pt x="524" y="0"/>
                </a:lnTo>
                <a:lnTo>
                  <a:pt x="0" y="7"/>
                </a:lnTo>
                <a:lnTo>
                  <a:pt x="494" y="4309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3008" name="Freeform 16">
            <a:extLst>
              <a:ext uri="{FF2B5EF4-FFF2-40B4-BE49-F238E27FC236}">
                <a16:creationId xmlns:a16="http://schemas.microsoft.com/office/drawing/2014/main" id="{12502CC6-B3A0-4273-8ACE-3409231462CE}"/>
              </a:ext>
            </a:extLst>
          </p:cNvPr>
          <p:cNvSpPr>
            <a:spLocks/>
          </p:cNvSpPr>
          <p:nvPr/>
        </p:nvSpPr>
        <p:spPr bwMode="hidden">
          <a:xfrm>
            <a:off x="0" y="6294438"/>
            <a:ext cx="2757488" cy="604837"/>
          </a:xfrm>
          <a:custGeom>
            <a:avLst/>
            <a:gdLst>
              <a:gd name="T0" fmla="*/ 494 w 1737"/>
              <a:gd name="T1" fmla="*/ 4309 h 4320"/>
              <a:gd name="T2" fmla="*/ 1737 w 1737"/>
              <a:gd name="T3" fmla="*/ 4320 h 4320"/>
              <a:gd name="T4" fmla="*/ 524 w 1737"/>
              <a:gd name="T5" fmla="*/ 0 h 4320"/>
              <a:gd name="T6" fmla="*/ 0 w 1737"/>
              <a:gd name="T7" fmla="*/ 7 h 4320"/>
              <a:gd name="T8" fmla="*/ 494 w 1737"/>
              <a:gd name="T9" fmla="*/ 4309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7" h="4320">
                <a:moveTo>
                  <a:pt x="494" y="4309"/>
                </a:moveTo>
                <a:lnTo>
                  <a:pt x="1737" y="4320"/>
                </a:lnTo>
                <a:lnTo>
                  <a:pt x="524" y="0"/>
                </a:lnTo>
                <a:lnTo>
                  <a:pt x="0" y="7"/>
                </a:lnTo>
                <a:lnTo>
                  <a:pt x="494" y="4309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3010" name="Freeform 18">
            <a:extLst>
              <a:ext uri="{FF2B5EF4-FFF2-40B4-BE49-F238E27FC236}">
                <a16:creationId xmlns:a16="http://schemas.microsoft.com/office/drawing/2014/main" id="{A296F46F-CB7B-4288-BC5D-C2319CA60760}"/>
              </a:ext>
            </a:extLst>
          </p:cNvPr>
          <p:cNvSpPr>
            <a:spLocks/>
          </p:cNvSpPr>
          <p:nvPr/>
        </p:nvSpPr>
        <p:spPr bwMode="hidden">
          <a:xfrm>
            <a:off x="3048000" y="6294438"/>
            <a:ext cx="3302000" cy="604837"/>
          </a:xfrm>
          <a:custGeom>
            <a:avLst/>
            <a:gdLst>
              <a:gd name="T0" fmla="*/ 0 w 2080"/>
              <a:gd name="T1" fmla="*/ 7 h 4338"/>
              <a:gd name="T2" fmla="*/ 1870 w 2080"/>
              <a:gd name="T3" fmla="*/ 4338 h 4338"/>
              <a:gd name="T4" fmla="*/ 2080 w 2080"/>
              <a:gd name="T5" fmla="*/ 4338 h 4338"/>
              <a:gd name="T6" fmla="*/ 1033 w 2080"/>
              <a:gd name="T7" fmla="*/ 0 h 4338"/>
              <a:gd name="T8" fmla="*/ 0 w 2080"/>
              <a:gd name="T9" fmla="*/ 7 h 4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80" h="4338">
                <a:moveTo>
                  <a:pt x="0" y="7"/>
                </a:moveTo>
                <a:lnTo>
                  <a:pt x="1870" y="4338"/>
                </a:lnTo>
                <a:lnTo>
                  <a:pt x="2080" y="4338"/>
                </a:lnTo>
                <a:lnTo>
                  <a:pt x="1033" y="0"/>
                </a:lnTo>
                <a:lnTo>
                  <a:pt x="0" y="7"/>
                </a:ln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3022" name="Rectangle 30">
            <a:extLst>
              <a:ext uri="{FF2B5EF4-FFF2-40B4-BE49-F238E27FC236}">
                <a16:creationId xmlns:a16="http://schemas.microsoft.com/office/drawing/2014/main" id="{137D4287-E9B2-46EC-A914-53C5B80F4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65138"/>
            <a:ext cx="77724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213023" name="Rectangle 31">
            <a:extLst>
              <a:ext uri="{FF2B5EF4-FFF2-40B4-BE49-F238E27FC236}">
                <a16:creationId xmlns:a16="http://schemas.microsoft.com/office/drawing/2014/main" id="{94282437-DF76-4D69-80CE-CA18812272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8500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0.bin"/><Relationship Id="rId13" Type="http://schemas.openxmlformats.org/officeDocument/2006/relationships/image" Target="../media/image175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2.emf"/><Relationship Id="rId12" Type="http://schemas.openxmlformats.org/officeDocument/2006/relationships/oleObject" Target="../embeddings/oleObject17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69.bin"/><Relationship Id="rId11" Type="http://schemas.openxmlformats.org/officeDocument/2006/relationships/image" Target="../media/image174.emf"/><Relationship Id="rId5" Type="http://schemas.openxmlformats.org/officeDocument/2006/relationships/image" Target="../media/image171.emf"/><Relationship Id="rId10" Type="http://schemas.openxmlformats.org/officeDocument/2006/relationships/oleObject" Target="../embeddings/oleObject171.bin"/><Relationship Id="rId4" Type="http://schemas.openxmlformats.org/officeDocument/2006/relationships/oleObject" Target="../embeddings/oleObject168.bin"/><Relationship Id="rId9" Type="http://schemas.openxmlformats.org/officeDocument/2006/relationships/image" Target="../media/image173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5.bin"/><Relationship Id="rId13" Type="http://schemas.openxmlformats.org/officeDocument/2006/relationships/image" Target="../media/image180.emf"/><Relationship Id="rId18" Type="http://schemas.openxmlformats.org/officeDocument/2006/relationships/oleObject" Target="../embeddings/oleObject180.bin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184.emf"/><Relationship Id="rId7" Type="http://schemas.openxmlformats.org/officeDocument/2006/relationships/image" Target="../media/image177.emf"/><Relationship Id="rId12" Type="http://schemas.openxmlformats.org/officeDocument/2006/relationships/oleObject" Target="../embeddings/oleObject177.bin"/><Relationship Id="rId17" Type="http://schemas.openxmlformats.org/officeDocument/2006/relationships/image" Target="../media/image182.e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79.bin"/><Relationship Id="rId20" Type="http://schemas.openxmlformats.org/officeDocument/2006/relationships/oleObject" Target="../embeddings/oleObject181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4.bin"/><Relationship Id="rId11" Type="http://schemas.openxmlformats.org/officeDocument/2006/relationships/image" Target="../media/image179.emf"/><Relationship Id="rId5" Type="http://schemas.openxmlformats.org/officeDocument/2006/relationships/image" Target="../media/image176.emf"/><Relationship Id="rId15" Type="http://schemas.openxmlformats.org/officeDocument/2006/relationships/image" Target="../media/image181.emf"/><Relationship Id="rId23" Type="http://schemas.openxmlformats.org/officeDocument/2006/relationships/image" Target="../media/image185.emf"/><Relationship Id="rId10" Type="http://schemas.openxmlformats.org/officeDocument/2006/relationships/oleObject" Target="../embeddings/oleObject176.bin"/><Relationship Id="rId19" Type="http://schemas.openxmlformats.org/officeDocument/2006/relationships/image" Target="../media/image183.emf"/><Relationship Id="rId4" Type="http://schemas.openxmlformats.org/officeDocument/2006/relationships/oleObject" Target="../embeddings/oleObject173.bin"/><Relationship Id="rId9" Type="http://schemas.openxmlformats.org/officeDocument/2006/relationships/image" Target="../media/image178.emf"/><Relationship Id="rId14" Type="http://schemas.openxmlformats.org/officeDocument/2006/relationships/oleObject" Target="../embeddings/oleObject178.bin"/><Relationship Id="rId22" Type="http://schemas.openxmlformats.org/officeDocument/2006/relationships/oleObject" Target="../embeddings/oleObject18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5.bin"/><Relationship Id="rId13" Type="http://schemas.openxmlformats.org/officeDocument/2006/relationships/image" Target="../media/image190.emf"/><Relationship Id="rId18" Type="http://schemas.openxmlformats.org/officeDocument/2006/relationships/oleObject" Target="../embeddings/oleObject190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87.emf"/><Relationship Id="rId12" Type="http://schemas.openxmlformats.org/officeDocument/2006/relationships/oleObject" Target="../embeddings/oleObject187.bin"/><Relationship Id="rId17" Type="http://schemas.openxmlformats.org/officeDocument/2006/relationships/image" Target="../media/image192.e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89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84.bin"/><Relationship Id="rId11" Type="http://schemas.openxmlformats.org/officeDocument/2006/relationships/image" Target="../media/image189.emf"/><Relationship Id="rId5" Type="http://schemas.openxmlformats.org/officeDocument/2006/relationships/image" Target="../media/image186.emf"/><Relationship Id="rId15" Type="http://schemas.openxmlformats.org/officeDocument/2006/relationships/image" Target="../media/image191.emf"/><Relationship Id="rId10" Type="http://schemas.openxmlformats.org/officeDocument/2006/relationships/oleObject" Target="../embeddings/oleObject186.bin"/><Relationship Id="rId19" Type="http://schemas.openxmlformats.org/officeDocument/2006/relationships/image" Target="../media/image193.emf"/><Relationship Id="rId4" Type="http://schemas.openxmlformats.org/officeDocument/2006/relationships/oleObject" Target="../embeddings/oleObject183.bin"/><Relationship Id="rId9" Type="http://schemas.openxmlformats.org/officeDocument/2006/relationships/image" Target="../media/image188.emf"/><Relationship Id="rId14" Type="http://schemas.openxmlformats.org/officeDocument/2006/relationships/oleObject" Target="../embeddings/oleObject18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94.emf"/><Relationship Id="rId4" Type="http://schemas.openxmlformats.org/officeDocument/2006/relationships/oleObject" Target="../embeddings/oleObject19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4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96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3.bin"/><Relationship Id="rId11" Type="http://schemas.openxmlformats.org/officeDocument/2006/relationships/image" Target="../media/image198.emf"/><Relationship Id="rId5" Type="http://schemas.openxmlformats.org/officeDocument/2006/relationships/image" Target="../media/image195.emf"/><Relationship Id="rId10" Type="http://schemas.openxmlformats.org/officeDocument/2006/relationships/oleObject" Target="../embeddings/oleObject195.bin"/><Relationship Id="rId4" Type="http://schemas.openxmlformats.org/officeDocument/2006/relationships/oleObject" Target="../embeddings/oleObject192.bin"/><Relationship Id="rId9" Type="http://schemas.openxmlformats.org/officeDocument/2006/relationships/image" Target="../media/image19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00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97.bin"/><Relationship Id="rId5" Type="http://schemas.openxmlformats.org/officeDocument/2006/relationships/image" Target="../media/image199.emf"/><Relationship Id="rId4" Type="http://schemas.openxmlformats.org/officeDocument/2006/relationships/oleObject" Target="../embeddings/oleObject196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0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02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99.bin"/><Relationship Id="rId5" Type="http://schemas.openxmlformats.org/officeDocument/2006/relationships/image" Target="../media/image201.emf"/><Relationship Id="rId4" Type="http://schemas.openxmlformats.org/officeDocument/2006/relationships/oleObject" Target="../embeddings/oleObject198.bin"/><Relationship Id="rId9" Type="http://schemas.openxmlformats.org/officeDocument/2006/relationships/image" Target="../media/image20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05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02.bin"/><Relationship Id="rId5" Type="http://schemas.openxmlformats.org/officeDocument/2006/relationships/image" Target="../media/image204.emf"/><Relationship Id="rId4" Type="http://schemas.openxmlformats.org/officeDocument/2006/relationships/oleObject" Target="../embeddings/oleObject201.bin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image" Target="../media/image10.emf"/><Relationship Id="rId26" Type="http://schemas.openxmlformats.org/officeDocument/2006/relationships/image" Target="../media/image14.emf"/><Relationship Id="rId39" Type="http://schemas.openxmlformats.org/officeDocument/2006/relationships/oleObject" Target="../embeddings/oleObject19.bin"/><Relationship Id="rId21" Type="http://schemas.openxmlformats.org/officeDocument/2006/relationships/oleObject" Target="../embeddings/oleObject10.bin"/><Relationship Id="rId34" Type="http://schemas.openxmlformats.org/officeDocument/2006/relationships/image" Target="../media/image18.emf"/><Relationship Id="rId42" Type="http://schemas.openxmlformats.org/officeDocument/2006/relationships/image" Target="../media/image22.emf"/><Relationship Id="rId47" Type="http://schemas.openxmlformats.org/officeDocument/2006/relationships/oleObject" Target="../embeddings/oleObject23.bin"/><Relationship Id="rId50" Type="http://schemas.openxmlformats.org/officeDocument/2006/relationships/image" Target="../media/image26.emf"/><Relationship Id="rId55" Type="http://schemas.openxmlformats.org/officeDocument/2006/relationships/oleObject" Target="../embeddings/oleObject27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.emf"/><Relationship Id="rId29" Type="http://schemas.openxmlformats.org/officeDocument/2006/relationships/oleObject" Target="../embeddings/oleObject14.bin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3.emf"/><Relationship Id="rId32" Type="http://schemas.openxmlformats.org/officeDocument/2006/relationships/image" Target="../media/image17.emf"/><Relationship Id="rId37" Type="http://schemas.openxmlformats.org/officeDocument/2006/relationships/oleObject" Target="../embeddings/oleObject18.bin"/><Relationship Id="rId40" Type="http://schemas.openxmlformats.org/officeDocument/2006/relationships/image" Target="../media/image21.emf"/><Relationship Id="rId45" Type="http://schemas.openxmlformats.org/officeDocument/2006/relationships/oleObject" Target="../embeddings/oleObject22.bin"/><Relationship Id="rId53" Type="http://schemas.openxmlformats.org/officeDocument/2006/relationships/oleObject" Target="../embeddings/oleObject26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e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4" Type="http://schemas.openxmlformats.org/officeDocument/2006/relationships/image" Target="../media/image23.emf"/><Relationship Id="rId52" Type="http://schemas.openxmlformats.org/officeDocument/2006/relationships/image" Target="../media/image27.emf"/><Relationship Id="rId4" Type="http://schemas.openxmlformats.org/officeDocument/2006/relationships/image" Target="../media/image3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8.emf"/><Relationship Id="rId22" Type="http://schemas.openxmlformats.org/officeDocument/2006/relationships/image" Target="../media/image12.e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16.emf"/><Relationship Id="rId35" Type="http://schemas.openxmlformats.org/officeDocument/2006/relationships/oleObject" Target="../embeddings/oleObject17.bin"/><Relationship Id="rId43" Type="http://schemas.openxmlformats.org/officeDocument/2006/relationships/oleObject" Target="../embeddings/oleObject21.bin"/><Relationship Id="rId48" Type="http://schemas.openxmlformats.org/officeDocument/2006/relationships/image" Target="../media/image25.emf"/><Relationship Id="rId56" Type="http://schemas.openxmlformats.org/officeDocument/2006/relationships/image" Target="../media/image29.emf"/><Relationship Id="rId8" Type="http://schemas.openxmlformats.org/officeDocument/2006/relationships/image" Target="../media/image5.emf"/><Relationship Id="rId51" Type="http://schemas.openxmlformats.org/officeDocument/2006/relationships/oleObject" Target="../embeddings/oleObject25.bin"/><Relationship Id="rId3" Type="http://schemas.openxmlformats.org/officeDocument/2006/relationships/oleObject" Target="../embeddings/oleObject1.bin"/><Relationship Id="rId12" Type="http://schemas.openxmlformats.org/officeDocument/2006/relationships/image" Target="../media/image7.e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oleObject" Target="../embeddings/oleObject16.bin"/><Relationship Id="rId38" Type="http://schemas.openxmlformats.org/officeDocument/2006/relationships/image" Target="../media/image20.emf"/><Relationship Id="rId46" Type="http://schemas.openxmlformats.org/officeDocument/2006/relationships/image" Target="../media/image24.emf"/><Relationship Id="rId20" Type="http://schemas.openxmlformats.org/officeDocument/2006/relationships/image" Target="../media/image11.emf"/><Relationship Id="rId41" Type="http://schemas.openxmlformats.org/officeDocument/2006/relationships/oleObject" Target="../embeddings/oleObject20.bin"/><Relationship Id="rId54" Type="http://schemas.openxmlformats.org/officeDocument/2006/relationships/image" Target="../media/image28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15.emf"/><Relationship Id="rId36" Type="http://schemas.openxmlformats.org/officeDocument/2006/relationships/image" Target="../media/image19.emf"/><Relationship Id="rId49" Type="http://schemas.openxmlformats.org/officeDocument/2006/relationships/oleObject" Target="../embeddings/oleObject24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5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07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04.bin"/><Relationship Id="rId5" Type="http://schemas.openxmlformats.org/officeDocument/2006/relationships/image" Target="../media/image206.emf"/><Relationship Id="rId4" Type="http://schemas.openxmlformats.org/officeDocument/2006/relationships/oleObject" Target="../embeddings/oleObject203.bin"/><Relationship Id="rId9" Type="http://schemas.openxmlformats.org/officeDocument/2006/relationships/image" Target="../media/image20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09.emf"/><Relationship Id="rId4" Type="http://schemas.openxmlformats.org/officeDocument/2006/relationships/oleObject" Target="../embeddings/oleObject206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9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08.bin"/><Relationship Id="rId5" Type="http://schemas.openxmlformats.org/officeDocument/2006/relationships/image" Target="../media/image210.emf"/><Relationship Id="rId4" Type="http://schemas.openxmlformats.org/officeDocument/2006/relationships/oleObject" Target="../embeddings/oleObject207.bin"/><Relationship Id="rId9" Type="http://schemas.openxmlformats.org/officeDocument/2006/relationships/image" Target="../media/image21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11.bin"/><Relationship Id="rId5" Type="http://schemas.openxmlformats.org/officeDocument/2006/relationships/image" Target="../media/image213.emf"/><Relationship Id="rId4" Type="http://schemas.openxmlformats.org/officeDocument/2006/relationships/oleObject" Target="../embeddings/oleObject210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4.bin"/><Relationship Id="rId13" Type="http://schemas.openxmlformats.org/officeDocument/2006/relationships/image" Target="../media/image219.emf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16.emf"/><Relationship Id="rId12" Type="http://schemas.openxmlformats.org/officeDocument/2006/relationships/oleObject" Target="../embeddings/oleObject2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13.bin"/><Relationship Id="rId11" Type="http://schemas.openxmlformats.org/officeDocument/2006/relationships/image" Target="../media/image218.emf"/><Relationship Id="rId5" Type="http://schemas.openxmlformats.org/officeDocument/2006/relationships/image" Target="../media/image215.emf"/><Relationship Id="rId15" Type="http://schemas.openxmlformats.org/officeDocument/2006/relationships/image" Target="../media/image220.emf"/><Relationship Id="rId10" Type="http://schemas.openxmlformats.org/officeDocument/2006/relationships/oleObject" Target="../embeddings/oleObject215.bin"/><Relationship Id="rId4" Type="http://schemas.openxmlformats.org/officeDocument/2006/relationships/oleObject" Target="../embeddings/oleObject212.bin"/><Relationship Id="rId9" Type="http://schemas.openxmlformats.org/officeDocument/2006/relationships/image" Target="../media/image217.emf"/><Relationship Id="rId14" Type="http://schemas.openxmlformats.org/officeDocument/2006/relationships/oleObject" Target="../embeddings/oleObject21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21.wmf"/><Relationship Id="rId4" Type="http://schemas.openxmlformats.org/officeDocument/2006/relationships/oleObject" Target="../embeddings/oleObject218.bin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6.emf"/><Relationship Id="rId21" Type="http://schemas.openxmlformats.org/officeDocument/2006/relationships/image" Target="../media/image38.emf"/><Relationship Id="rId42" Type="http://schemas.openxmlformats.org/officeDocument/2006/relationships/oleObject" Target="../embeddings/oleObject47.bin"/><Relationship Id="rId63" Type="http://schemas.openxmlformats.org/officeDocument/2006/relationships/image" Target="../media/image59.emf"/><Relationship Id="rId84" Type="http://schemas.openxmlformats.org/officeDocument/2006/relationships/oleObject" Target="../embeddings/oleObject68.bin"/><Relationship Id="rId138" Type="http://schemas.openxmlformats.org/officeDocument/2006/relationships/oleObject" Target="../embeddings/oleObject95.bin"/><Relationship Id="rId159" Type="http://schemas.openxmlformats.org/officeDocument/2006/relationships/image" Target="../media/image107.emf"/><Relationship Id="rId170" Type="http://schemas.openxmlformats.org/officeDocument/2006/relationships/oleObject" Target="../embeddings/oleObject111.bin"/><Relationship Id="rId107" Type="http://schemas.openxmlformats.org/officeDocument/2006/relationships/image" Target="../media/image81.emf"/><Relationship Id="rId11" Type="http://schemas.openxmlformats.org/officeDocument/2006/relationships/image" Target="../media/image33.emf"/><Relationship Id="rId32" Type="http://schemas.openxmlformats.org/officeDocument/2006/relationships/oleObject" Target="../embeddings/oleObject42.bin"/><Relationship Id="rId53" Type="http://schemas.openxmlformats.org/officeDocument/2006/relationships/image" Target="../media/image54.emf"/><Relationship Id="rId74" Type="http://schemas.openxmlformats.org/officeDocument/2006/relationships/oleObject" Target="../embeddings/oleObject63.bin"/><Relationship Id="rId128" Type="http://schemas.openxmlformats.org/officeDocument/2006/relationships/oleObject" Target="../embeddings/oleObject90.bin"/><Relationship Id="rId149" Type="http://schemas.openxmlformats.org/officeDocument/2006/relationships/image" Target="../media/image102.emf"/><Relationship Id="rId5" Type="http://schemas.openxmlformats.org/officeDocument/2006/relationships/image" Target="../media/image30.emf"/><Relationship Id="rId95" Type="http://schemas.openxmlformats.org/officeDocument/2006/relationships/image" Target="../media/image75.emf"/><Relationship Id="rId160" Type="http://schemas.openxmlformats.org/officeDocument/2006/relationships/oleObject" Target="../embeddings/oleObject106.bin"/><Relationship Id="rId181" Type="http://schemas.openxmlformats.org/officeDocument/2006/relationships/image" Target="../media/image118.emf"/><Relationship Id="rId22" Type="http://schemas.openxmlformats.org/officeDocument/2006/relationships/oleObject" Target="../embeddings/oleObject37.bin"/><Relationship Id="rId43" Type="http://schemas.openxmlformats.org/officeDocument/2006/relationships/image" Target="../media/image49.emf"/><Relationship Id="rId64" Type="http://schemas.openxmlformats.org/officeDocument/2006/relationships/oleObject" Target="../embeddings/oleObject58.bin"/><Relationship Id="rId118" Type="http://schemas.openxmlformats.org/officeDocument/2006/relationships/oleObject" Target="../embeddings/oleObject85.bin"/><Relationship Id="rId139" Type="http://schemas.openxmlformats.org/officeDocument/2006/relationships/image" Target="../media/image97.emf"/><Relationship Id="rId85" Type="http://schemas.openxmlformats.org/officeDocument/2006/relationships/image" Target="../media/image70.emf"/><Relationship Id="rId150" Type="http://schemas.openxmlformats.org/officeDocument/2006/relationships/oleObject" Target="../embeddings/oleObject101.bin"/><Relationship Id="rId171" Type="http://schemas.openxmlformats.org/officeDocument/2006/relationships/image" Target="../media/image113.emf"/><Relationship Id="rId12" Type="http://schemas.openxmlformats.org/officeDocument/2006/relationships/oleObject" Target="../embeddings/oleObject32.bin"/><Relationship Id="rId33" Type="http://schemas.openxmlformats.org/officeDocument/2006/relationships/image" Target="../media/image44.emf"/><Relationship Id="rId108" Type="http://schemas.openxmlformats.org/officeDocument/2006/relationships/oleObject" Target="../embeddings/oleObject80.bin"/><Relationship Id="rId129" Type="http://schemas.openxmlformats.org/officeDocument/2006/relationships/image" Target="../media/image92.emf"/><Relationship Id="rId54" Type="http://schemas.openxmlformats.org/officeDocument/2006/relationships/oleObject" Target="../embeddings/oleObject53.bin"/><Relationship Id="rId75" Type="http://schemas.openxmlformats.org/officeDocument/2006/relationships/image" Target="../media/image65.emf"/><Relationship Id="rId96" Type="http://schemas.openxmlformats.org/officeDocument/2006/relationships/oleObject" Target="../embeddings/oleObject74.bin"/><Relationship Id="rId140" Type="http://schemas.openxmlformats.org/officeDocument/2006/relationships/oleObject" Target="../embeddings/oleObject96.bin"/><Relationship Id="rId161" Type="http://schemas.openxmlformats.org/officeDocument/2006/relationships/image" Target="../media/image108.emf"/><Relationship Id="rId182" Type="http://schemas.openxmlformats.org/officeDocument/2006/relationships/oleObject" Target="../embeddings/oleObject117.bin"/><Relationship Id="rId6" Type="http://schemas.openxmlformats.org/officeDocument/2006/relationships/oleObject" Target="../embeddings/oleObject29.bin"/><Relationship Id="rId23" Type="http://schemas.openxmlformats.org/officeDocument/2006/relationships/image" Target="../media/image39.emf"/><Relationship Id="rId119" Type="http://schemas.openxmlformats.org/officeDocument/2006/relationships/image" Target="../media/image87.emf"/><Relationship Id="rId44" Type="http://schemas.openxmlformats.org/officeDocument/2006/relationships/oleObject" Target="../embeddings/oleObject48.bin"/><Relationship Id="rId60" Type="http://schemas.openxmlformats.org/officeDocument/2006/relationships/oleObject" Target="../embeddings/oleObject56.bin"/><Relationship Id="rId65" Type="http://schemas.openxmlformats.org/officeDocument/2006/relationships/image" Target="../media/image60.emf"/><Relationship Id="rId81" Type="http://schemas.openxmlformats.org/officeDocument/2006/relationships/image" Target="../media/image68.emf"/><Relationship Id="rId86" Type="http://schemas.openxmlformats.org/officeDocument/2006/relationships/oleObject" Target="../embeddings/oleObject69.bin"/><Relationship Id="rId130" Type="http://schemas.openxmlformats.org/officeDocument/2006/relationships/oleObject" Target="../embeddings/oleObject91.bin"/><Relationship Id="rId135" Type="http://schemas.openxmlformats.org/officeDocument/2006/relationships/image" Target="../media/image95.emf"/><Relationship Id="rId151" Type="http://schemas.openxmlformats.org/officeDocument/2006/relationships/image" Target="../media/image103.emf"/><Relationship Id="rId156" Type="http://schemas.openxmlformats.org/officeDocument/2006/relationships/oleObject" Target="../embeddings/oleObject104.bin"/><Relationship Id="rId177" Type="http://schemas.openxmlformats.org/officeDocument/2006/relationships/image" Target="../media/image116.emf"/><Relationship Id="rId172" Type="http://schemas.openxmlformats.org/officeDocument/2006/relationships/oleObject" Target="../embeddings/oleObject112.bin"/><Relationship Id="rId13" Type="http://schemas.openxmlformats.org/officeDocument/2006/relationships/image" Target="../media/image34.emf"/><Relationship Id="rId18" Type="http://schemas.openxmlformats.org/officeDocument/2006/relationships/oleObject" Target="../embeddings/oleObject35.bin"/><Relationship Id="rId39" Type="http://schemas.openxmlformats.org/officeDocument/2006/relationships/image" Target="../media/image47.emf"/><Relationship Id="rId109" Type="http://schemas.openxmlformats.org/officeDocument/2006/relationships/image" Target="../media/image82.emf"/><Relationship Id="rId34" Type="http://schemas.openxmlformats.org/officeDocument/2006/relationships/oleObject" Target="../embeddings/oleObject43.bin"/><Relationship Id="rId50" Type="http://schemas.openxmlformats.org/officeDocument/2006/relationships/oleObject" Target="../embeddings/oleObject51.bin"/><Relationship Id="rId55" Type="http://schemas.openxmlformats.org/officeDocument/2006/relationships/image" Target="../media/image55.emf"/><Relationship Id="rId76" Type="http://schemas.openxmlformats.org/officeDocument/2006/relationships/oleObject" Target="../embeddings/oleObject64.bin"/><Relationship Id="rId97" Type="http://schemas.openxmlformats.org/officeDocument/2006/relationships/image" Target="../media/image76.emf"/><Relationship Id="rId104" Type="http://schemas.openxmlformats.org/officeDocument/2006/relationships/oleObject" Target="../embeddings/oleObject78.bin"/><Relationship Id="rId120" Type="http://schemas.openxmlformats.org/officeDocument/2006/relationships/oleObject" Target="../embeddings/oleObject86.bin"/><Relationship Id="rId125" Type="http://schemas.openxmlformats.org/officeDocument/2006/relationships/image" Target="../media/image90.emf"/><Relationship Id="rId141" Type="http://schemas.openxmlformats.org/officeDocument/2006/relationships/image" Target="../media/image98.emf"/><Relationship Id="rId146" Type="http://schemas.openxmlformats.org/officeDocument/2006/relationships/oleObject" Target="../embeddings/oleObject99.bin"/><Relationship Id="rId167" Type="http://schemas.openxmlformats.org/officeDocument/2006/relationships/image" Target="../media/image111.emf"/><Relationship Id="rId7" Type="http://schemas.openxmlformats.org/officeDocument/2006/relationships/image" Target="../media/image31.emf"/><Relationship Id="rId71" Type="http://schemas.openxmlformats.org/officeDocument/2006/relationships/image" Target="../media/image63.emf"/><Relationship Id="rId92" Type="http://schemas.openxmlformats.org/officeDocument/2006/relationships/oleObject" Target="../embeddings/oleObject72.bin"/><Relationship Id="rId162" Type="http://schemas.openxmlformats.org/officeDocument/2006/relationships/oleObject" Target="../embeddings/oleObject107.bin"/><Relationship Id="rId183" Type="http://schemas.openxmlformats.org/officeDocument/2006/relationships/image" Target="../media/image119.emf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42.emf"/><Relationship Id="rId24" Type="http://schemas.openxmlformats.org/officeDocument/2006/relationships/oleObject" Target="../embeddings/oleObject38.bin"/><Relationship Id="rId40" Type="http://schemas.openxmlformats.org/officeDocument/2006/relationships/oleObject" Target="../embeddings/oleObject46.bin"/><Relationship Id="rId45" Type="http://schemas.openxmlformats.org/officeDocument/2006/relationships/image" Target="../media/image50.emf"/><Relationship Id="rId66" Type="http://schemas.openxmlformats.org/officeDocument/2006/relationships/oleObject" Target="../embeddings/oleObject59.bin"/><Relationship Id="rId87" Type="http://schemas.openxmlformats.org/officeDocument/2006/relationships/image" Target="../media/image71.emf"/><Relationship Id="rId110" Type="http://schemas.openxmlformats.org/officeDocument/2006/relationships/oleObject" Target="../embeddings/oleObject81.bin"/><Relationship Id="rId115" Type="http://schemas.openxmlformats.org/officeDocument/2006/relationships/image" Target="../media/image85.emf"/><Relationship Id="rId131" Type="http://schemas.openxmlformats.org/officeDocument/2006/relationships/image" Target="../media/image93.emf"/><Relationship Id="rId136" Type="http://schemas.openxmlformats.org/officeDocument/2006/relationships/oleObject" Target="../embeddings/oleObject94.bin"/><Relationship Id="rId157" Type="http://schemas.openxmlformats.org/officeDocument/2006/relationships/image" Target="../media/image106.emf"/><Relationship Id="rId178" Type="http://schemas.openxmlformats.org/officeDocument/2006/relationships/oleObject" Target="../embeddings/oleObject115.bin"/><Relationship Id="rId61" Type="http://schemas.openxmlformats.org/officeDocument/2006/relationships/image" Target="../media/image58.emf"/><Relationship Id="rId82" Type="http://schemas.openxmlformats.org/officeDocument/2006/relationships/oleObject" Target="../embeddings/oleObject67.bin"/><Relationship Id="rId152" Type="http://schemas.openxmlformats.org/officeDocument/2006/relationships/oleObject" Target="../embeddings/oleObject102.bin"/><Relationship Id="rId173" Type="http://schemas.openxmlformats.org/officeDocument/2006/relationships/image" Target="../media/image114.emf"/><Relationship Id="rId19" Type="http://schemas.openxmlformats.org/officeDocument/2006/relationships/image" Target="../media/image37.emf"/><Relationship Id="rId14" Type="http://schemas.openxmlformats.org/officeDocument/2006/relationships/oleObject" Target="../embeddings/oleObject33.bin"/><Relationship Id="rId30" Type="http://schemas.openxmlformats.org/officeDocument/2006/relationships/oleObject" Target="../embeddings/oleObject41.bin"/><Relationship Id="rId35" Type="http://schemas.openxmlformats.org/officeDocument/2006/relationships/image" Target="../media/image45.emf"/><Relationship Id="rId56" Type="http://schemas.openxmlformats.org/officeDocument/2006/relationships/oleObject" Target="../embeddings/oleObject54.bin"/><Relationship Id="rId77" Type="http://schemas.openxmlformats.org/officeDocument/2006/relationships/image" Target="../media/image66.emf"/><Relationship Id="rId100" Type="http://schemas.openxmlformats.org/officeDocument/2006/relationships/oleObject" Target="../embeddings/oleObject76.bin"/><Relationship Id="rId105" Type="http://schemas.openxmlformats.org/officeDocument/2006/relationships/image" Target="../media/image80.emf"/><Relationship Id="rId126" Type="http://schemas.openxmlformats.org/officeDocument/2006/relationships/oleObject" Target="../embeddings/oleObject89.bin"/><Relationship Id="rId147" Type="http://schemas.openxmlformats.org/officeDocument/2006/relationships/image" Target="../media/image101.emf"/><Relationship Id="rId168" Type="http://schemas.openxmlformats.org/officeDocument/2006/relationships/oleObject" Target="../embeddings/oleObject110.bin"/><Relationship Id="rId8" Type="http://schemas.openxmlformats.org/officeDocument/2006/relationships/oleObject" Target="../embeddings/oleObject30.bin"/><Relationship Id="rId51" Type="http://schemas.openxmlformats.org/officeDocument/2006/relationships/image" Target="../media/image53.emf"/><Relationship Id="rId72" Type="http://schemas.openxmlformats.org/officeDocument/2006/relationships/oleObject" Target="../embeddings/oleObject62.bin"/><Relationship Id="rId93" Type="http://schemas.openxmlformats.org/officeDocument/2006/relationships/image" Target="../media/image74.emf"/><Relationship Id="rId98" Type="http://schemas.openxmlformats.org/officeDocument/2006/relationships/oleObject" Target="../embeddings/oleObject75.bin"/><Relationship Id="rId121" Type="http://schemas.openxmlformats.org/officeDocument/2006/relationships/image" Target="../media/image88.emf"/><Relationship Id="rId142" Type="http://schemas.openxmlformats.org/officeDocument/2006/relationships/oleObject" Target="../embeddings/oleObject97.bin"/><Relationship Id="rId163" Type="http://schemas.openxmlformats.org/officeDocument/2006/relationships/image" Target="../media/image109.emf"/><Relationship Id="rId3" Type="http://schemas.openxmlformats.org/officeDocument/2006/relationships/notesSlide" Target="../notesSlides/notesSlide1.xml"/><Relationship Id="rId25" Type="http://schemas.openxmlformats.org/officeDocument/2006/relationships/image" Target="../media/image40.emf"/><Relationship Id="rId46" Type="http://schemas.openxmlformats.org/officeDocument/2006/relationships/oleObject" Target="../embeddings/oleObject49.bin"/><Relationship Id="rId67" Type="http://schemas.openxmlformats.org/officeDocument/2006/relationships/image" Target="../media/image61.emf"/><Relationship Id="rId116" Type="http://schemas.openxmlformats.org/officeDocument/2006/relationships/oleObject" Target="../embeddings/oleObject84.bin"/><Relationship Id="rId137" Type="http://schemas.openxmlformats.org/officeDocument/2006/relationships/image" Target="../media/image96.emf"/><Relationship Id="rId158" Type="http://schemas.openxmlformats.org/officeDocument/2006/relationships/oleObject" Target="../embeddings/oleObject105.bin"/><Relationship Id="rId20" Type="http://schemas.openxmlformats.org/officeDocument/2006/relationships/oleObject" Target="../embeddings/oleObject36.bin"/><Relationship Id="rId41" Type="http://schemas.openxmlformats.org/officeDocument/2006/relationships/image" Target="../media/image48.emf"/><Relationship Id="rId62" Type="http://schemas.openxmlformats.org/officeDocument/2006/relationships/oleObject" Target="../embeddings/oleObject57.bin"/><Relationship Id="rId83" Type="http://schemas.openxmlformats.org/officeDocument/2006/relationships/image" Target="../media/image69.emf"/><Relationship Id="rId88" Type="http://schemas.openxmlformats.org/officeDocument/2006/relationships/oleObject" Target="../embeddings/oleObject70.bin"/><Relationship Id="rId111" Type="http://schemas.openxmlformats.org/officeDocument/2006/relationships/image" Target="../media/image83.emf"/><Relationship Id="rId132" Type="http://schemas.openxmlformats.org/officeDocument/2006/relationships/oleObject" Target="../embeddings/oleObject92.bin"/><Relationship Id="rId153" Type="http://schemas.openxmlformats.org/officeDocument/2006/relationships/image" Target="../media/image104.emf"/><Relationship Id="rId174" Type="http://schemas.openxmlformats.org/officeDocument/2006/relationships/oleObject" Target="../embeddings/oleObject113.bin"/><Relationship Id="rId179" Type="http://schemas.openxmlformats.org/officeDocument/2006/relationships/image" Target="../media/image117.emf"/><Relationship Id="rId15" Type="http://schemas.openxmlformats.org/officeDocument/2006/relationships/image" Target="../media/image35.emf"/><Relationship Id="rId36" Type="http://schemas.openxmlformats.org/officeDocument/2006/relationships/oleObject" Target="../embeddings/oleObject44.bin"/><Relationship Id="rId57" Type="http://schemas.openxmlformats.org/officeDocument/2006/relationships/image" Target="../media/image56.emf"/><Relationship Id="rId106" Type="http://schemas.openxmlformats.org/officeDocument/2006/relationships/oleObject" Target="../embeddings/oleObject79.bin"/><Relationship Id="rId127" Type="http://schemas.openxmlformats.org/officeDocument/2006/relationships/image" Target="../media/image91.emf"/><Relationship Id="rId10" Type="http://schemas.openxmlformats.org/officeDocument/2006/relationships/oleObject" Target="../embeddings/oleObject31.bin"/><Relationship Id="rId31" Type="http://schemas.openxmlformats.org/officeDocument/2006/relationships/image" Target="../media/image43.emf"/><Relationship Id="rId52" Type="http://schemas.openxmlformats.org/officeDocument/2006/relationships/oleObject" Target="../embeddings/oleObject52.bin"/><Relationship Id="rId73" Type="http://schemas.openxmlformats.org/officeDocument/2006/relationships/image" Target="../media/image64.emf"/><Relationship Id="rId78" Type="http://schemas.openxmlformats.org/officeDocument/2006/relationships/oleObject" Target="../embeddings/oleObject65.bin"/><Relationship Id="rId94" Type="http://schemas.openxmlformats.org/officeDocument/2006/relationships/oleObject" Target="../embeddings/oleObject73.bin"/><Relationship Id="rId99" Type="http://schemas.openxmlformats.org/officeDocument/2006/relationships/image" Target="../media/image77.emf"/><Relationship Id="rId101" Type="http://schemas.openxmlformats.org/officeDocument/2006/relationships/image" Target="../media/image78.emf"/><Relationship Id="rId122" Type="http://schemas.openxmlformats.org/officeDocument/2006/relationships/oleObject" Target="../embeddings/oleObject87.bin"/><Relationship Id="rId143" Type="http://schemas.openxmlformats.org/officeDocument/2006/relationships/image" Target="../media/image99.emf"/><Relationship Id="rId148" Type="http://schemas.openxmlformats.org/officeDocument/2006/relationships/oleObject" Target="../embeddings/oleObject100.bin"/><Relationship Id="rId164" Type="http://schemas.openxmlformats.org/officeDocument/2006/relationships/oleObject" Target="../embeddings/oleObject108.bin"/><Relationship Id="rId169" Type="http://schemas.openxmlformats.org/officeDocument/2006/relationships/image" Target="../media/image112.e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32.emf"/><Relationship Id="rId180" Type="http://schemas.openxmlformats.org/officeDocument/2006/relationships/oleObject" Target="../embeddings/oleObject116.bin"/><Relationship Id="rId26" Type="http://schemas.openxmlformats.org/officeDocument/2006/relationships/oleObject" Target="../embeddings/oleObject39.bin"/><Relationship Id="rId47" Type="http://schemas.openxmlformats.org/officeDocument/2006/relationships/image" Target="../media/image51.emf"/><Relationship Id="rId68" Type="http://schemas.openxmlformats.org/officeDocument/2006/relationships/oleObject" Target="../embeddings/oleObject60.bin"/><Relationship Id="rId89" Type="http://schemas.openxmlformats.org/officeDocument/2006/relationships/image" Target="../media/image72.emf"/><Relationship Id="rId112" Type="http://schemas.openxmlformats.org/officeDocument/2006/relationships/oleObject" Target="../embeddings/oleObject82.bin"/><Relationship Id="rId133" Type="http://schemas.openxmlformats.org/officeDocument/2006/relationships/image" Target="../media/image94.emf"/><Relationship Id="rId154" Type="http://schemas.openxmlformats.org/officeDocument/2006/relationships/oleObject" Target="../embeddings/oleObject103.bin"/><Relationship Id="rId175" Type="http://schemas.openxmlformats.org/officeDocument/2006/relationships/image" Target="../media/image115.emf"/><Relationship Id="rId16" Type="http://schemas.openxmlformats.org/officeDocument/2006/relationships/oleObject" Target="../embeddings/oleObject34.bin"/><Relationship Id="rId37" Type="http://schemas.openxmlformats.org/officeDocument/2006/relationships/image" Target="../media/image46.emf"/><Relationship Id="rId58" Type="http://schemas.openxmlformats.org/officeDocument/2006/relationships/oleObject" Target="../embeddings/oleObject55.bin"/><Relationship Id="rId79" Type="http://schemas.openxmlformats.org/officeDocument/2006/relationships/image" Target="../media/image67.emf"/><Relationship Id="rId102" Type="http://schemas.openxmlformats.org/officeDocument/2006/relationships/oleObject" Target="../embeddings/oleObject77.bin"/><Relationship Id="rId123" Type="http://schemas.openxmlformats.org/officeDocument/2006/relationships/image" Target="../media/image89.emf"/><Relationship Id="rId144" Type="http://schemas.openxmlformats.org/officeDocument/2006/relationships/oleObject" Target="../embeddings/oleObject98.bin"/><Relationship Id="rId90" Type="http://schemas.openxmlformats.org/officeDocument/2006/relationships/oleObject" Target="../embeddings/oleObject71.bin"/><Relationship Id="rId165" Type="http://schemas.openxmlformats.org/officeDocument/2006/relationships/image" Target="../media/image110.emf"/><Relationship Id="rId27" Type="http://schemas.openxmlformats.org/officeDocument/2006/relationships/image" Target="../media/image41.emf"/><Relationship Id="rId48" Type="http://schemas.openxmlformats.org/officeDocument/2006/relationships/oleObject" Target="../embeddings/oleObject50.bin"/><Relationship Id="rId69" Type="http://schemas.openxmlformats.org/officeDocument/2006/relationships/image" Target="../media/image62.emf"/><Relationship Id="rId113" Type="http://schemas.openxmlformats.org/officeDocument/2006/relationships/image" Target="../media/image84.emf"/><Relationship Id="rId134" Type="http://schemas.openxmlformats.org/officeDocument/2006/relationships/oleObject" Target="../embeddings/oleObject93.bin"/><Relationship Id="rId80" Type="http://schemas.openxmlformats.org/officeDocument/2006/relationships/oleObject" Target="../embeddings/oleObject66.bin"/><Relationship Id="rId155" Type="http://schemas.openxmlformats.org/officeDocument/2006/relationships/image" Target="../media/image105.emf"/><Relationship Id="rId176" Type="http://schemas.openxmlformats.org/officeDocument/2006/relationships/oleObject" Target="../embeddings/oleObject114.bin"/><Relationship Id="rId17" Type="http://schemas.openxmlformats.org/officeDocument/2006/relationships/image" Target="../media/image36.emf"/><Relationship Id="rId38" Type="http://schemas.openxmlformats.org/officeDocument/2006/relationships/oleObject" Target="../embeddings/oleObject45.bin"/><Relationship Id="rId59" Type="http://schemas.openxmlformats.org/officeDocument/2006/relationships/image" Target="../media/image57.emf"/><Relationship Id="rId103" Type="http://schemas.openxmlformats.org/officeDocument/2006/relationships/image" Target="../media/image79.emf"/><Relationship Id="rId124" Type="http://schemas.openxmlformats.org/officeDocument/2006/relationships/oleObject" Target="../embeddings/oleObject88.bin"/><Relationship Id="rId70" Type="http://schemas.openxmlformats.org/officeDocument/2006/relationships/oleObject" Target="../embeddings/oleObject61.bin"/><Relationship Id="rId91" Type="http://schemas.openxmlformats.org/officeDocument/2006/relationships/image" Target="../media/image73.emf"/><Relationship Id="rId145" Type="http://schemas.openxmlformats.org/officeDocument/2006/relationships/image" Target="../media/image100.emf"/><Relationship Id="rId166" Type="http://schemas.openxmlformats.org/officeDocument/2006/relationships/oleObject" Target="../embeddings/oleObject109.bin"/><Relationship Id="rId1" Type="http://schemas.openxmlformats.org/officeDocument/2006/relationships/vmlDrawing" Target="../drawings/vmlDrawing2.vml"/><Relationship Id="rId28" Type="http://schemas.openxmlformats.org/officeDocument/2006/relationships/oleObject" Target="../embeddings/oleObject40.bin"/><Relationship Id="rId49" Type="http://schemas.openxmlformats.org/officeDocument/2006/relationships/image" Target="../media/image52.emf"/><Relationship Id="rId114" Type="http://schemas.openxmlformats.org/officeDocument/2006/relationships/oleObject" Target="../embeddings/oleObject8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21.wmf"/><Relationship Id="rId4" Type="http://schemas.openxmlformats.org/officeDocument/2006/relationships/oleObject" Target="../embeddings/oleObject219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2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2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21.bin"/><Relationship Id="rId5" Type="http://schemas.openxmlformats.org/officeDocument/2006/relationships/image" Target="../media/image222.emf"/><Relationship Id="rId4" Type="http://schemas.openxmlformats.org/officeDocument/2006/relationships/oleObject" Target="../embeddings/oleObject220.bin"/><Relationship Id="rId9" Type="http://schemas.openxmlformats.org/officeDocument/2006/relationships/image" Target="../media/image224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5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24.bin"/><Relationship Id="rId11" Type="http://schemas.openxmlformats.org/officeDocument/2006/relationships/image" Target="../media/image228.emf"/><Relationship Id="rId5" Type="http://schemas.openxmlformats.org/officeDocument/2006/relationships/image" Target="../media/image225.emf"/><Relationship Id="rId10" Type="http://schemas.openxmlformats.org/officeDocument/2006/relationships/oleObject" Target="../embeddings/oleObject226.bin"/><Relationship Id="rId4" Type="http://schemas.openxmlformats.org/officeDocument/2006/relationships/oleObject" Target="../embeddings/oleObject223.bin"/><Relationship Id="rId9" Type="http://schemas.openxmlformats.org/officeDocument/2006/relationships/image" Target="../media/image22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9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28.bin"/><Relationship Id="rId11" Type="http://schemas.openxmlformats.org/officeDocument/2006/relationships/image" Target="../media/image232.emf"/><Relationship Id="rId5" Type="http://schemas.openxmlformats.org/officeDocument/2006/relationships/image" Target="../media/image229.emf"/><Relationship Id="rId10" Type="http://schemas.openxmlformats.org/officeDocument/2006/relationships/oleObject" Target="../embeddings/oleObject230.bin"/><Relationship Id="rId4" Type="http://schemas.openxmlformats.org/officeDocument/2006/relationships/oleObject" Target="../embeddings/oleObject227.bin"/><Relationship Id="rId9" Type="http://schemas.openxmlformats.org/officeDocument/2006/relationships/image" Target="../media/image231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234.wmf"/><Relationship Id="rId4" Type="http://schemas.openxmlformats.org/officeDocument/2006/relationships/oleObject" Target="../embeddings/oleObject23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235.wmf"/><Relationship Id="rId4" Type="http://schemas.openxmlformats.org/officeDocument/2006/relationships/oleObject" Target="../embeddings/oleObject23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23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34.bin"/><Relationship Id="rId5" Type="http://schemas.openxmlformats.org/officeDocument/2006/relationships/image" Target="../media/image236.emf"/><Relationship Id="rId4" Type="http://schemas.openxmlformats.org/officeDocument/2006/relationships/oleObject" Target="../embeddings/oleObject233.bin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1.emf"/><Relationship Id="rId21" Type="http://schemas.openxmlformats.org/officeDocument/2006/relationships/oleObject" Target="../embeddings/oleObject127.bin"/><Relationship Id="rId42" Type="http://schemas.openxmlformats.org/officeDocument/2006/relationships/image" Target="../media/image139.emf"/><Relationship Id="rId47" Type="http://schemas.openxmlformats.org/officeDocument/2006/relationships/oleObject" Target="../embeddings/oleObject140.bin"/><Relationship Id="rId63" Type="http://schemas.openxmlformats.org/officeDocument/2006/relationships/oleObject" Target="../embeddings/oleObject148.bin"/><Relationship Id="rId68" Type="http://schemas.openxmlformats.org/officeDocument/2006/relationships/image" Target="../media/image152.emf"/><Relationship Id="rId84" Type="http://schemas.openxmlformats.org/officeDocument/2006/relationships/image" Target="../media/image160.emf"/><Relationship Id="rId89" Type="http://schemas.openxmlformats.org/officeDocument/2006/relationships/oleObject" Target="../embeddings/oleObject161.bin"/><Relationship Id="rId16" Type="http://schemas.openxmlformats.org/officeDocument/2006/relationships/image" Target="../media/image126.emf"/><Relationship Id="rId11" Type="http://schemas.openxmlformats.org/officeDocument/2006/relationships/oleObject" Target="../embeddings/oleObject122.bin"/><Relationship Id="rId32" Type="http://schemas.openxmlformats.org/officeDocument/2006/relationships/image" Target="../media/image134.emf"/><Relationship Id="rId37" Type="http://schemas.openxmlformats.org/officeDocument/2006/relationships/oleObject" Target="../embeddings/oleObject135.bin"/><Relationship Id="rId53" Type="http://schemas.openxmlformats.org/officeDocument/2006/relationships/oleObject" Target="../embeddings/oleObject143.bin"/><Relationship Id="rId58" Type="http://schemas.openxmlformats.org/officeDocument/2006/relationships/image" Target="../media/image147.emf"/><Relationship Id="rId74" Type="http://schemas.openxmlformats.org/officeDocument/2006/relationships/image" Target="../media/image155.emf"/><Relationship Id="rId79" Type="http://schemas.openxmlformats.org/officeDocument/2006/relationships/oleObject" Target="../embeddings/oleObject156.bin"/><Relationship Id="rId5" Type="http://schemas.openxmlformats.org/officeDocument/2006/relationships/oleObject" Target="../embeddings/oleObject119.bin"/><Relationship Id="rId90" Type="http://schemas.openxmlformats.org/officeDocument/2006/relationships/image" Target="../media/image163.emf"/><Relationship Id="rId95" Type="http://schemas.openxmlformats.org/officeDocument/2006/relationships/oleObject" Target="../embeddings/oleObject164.bin"/><Relationship Id="rId22" Type="http://schemas.openxmlformats.org/officeDocument/2006/relationships/image" Target="../media/image129.emf"/><Relationship Id="rId27" Type="http://schemas.openxmlformats.org/officeDocument/2006/relationships/oleObject" Target="../embeddings/oleObject130.bin"/><Relationship Id="rId43" Type="http://schemas.openxmlformats.org/officeDocument/2006/relationships/oleObject" Target="../embeddings/oleObject138.bin"/><Relationship Id="rId48" Type="http://schemas.openxmlformats.org/officeDocument/2006/relationships/image" Target="../media/image142.emf"/><Relationship Id="rId64" Type="http://schemas.openxmlformats.org/officeDocument/2006/relationships/image" Target="../media/image150.emf"/><Relationship Id="rId69" Type="http://schemas.openxmlformats.org/officeDocument/2006/relationships/oleObject" Target="../embeddings/oleObject151.bin"/><Relationship Id="rId80" Type="http://schemas.openxmlformats.org/officeDocument/2006/relationships/image" Target="../media/image158.emf"/><Relationship Id="rId85" Type="http://schemas.openxmlformats.org/officeDocument/2006/relationships/oleObject" Target="../embeddings/oleObject159.bin"/><Relationship Id="rId3" Type="http://schemas.openxmlformats.org/officeDocument/2006/relationships/oleObject" Target="../embeddings/oleObject118.bin"/><Relationship Id="rId12" Type="http://schemas.openxmlformats.org/officeDocument/2006/relationships/image" Target="../media/image124.emf"/><Relationship Id="rId17" Type="http://schemas.openxmlformats.org/officeDocument/2006/relationships/oleObject" Target="../embeddings/oleObject125.bin"/><Relationship Id="rId25" Type="http://schemas.openxmlformats.org/officeDocument/2006/relationships/oleObject" Target="../embeddings/oleObject129.bin"/><Relationship Id="rId33" Type="http://schemas.openxmlformats.org/officeDocument/2006/relationships/oleObject" Target="../embeddings/oleObject133.bin"/><Relationship Id="rId38" Type="http://schemas.openxmlformats.org/officeDocument/2006/relationships/image" Target="../media/image137.emf"/><Relationship Id="rId46" Type="http://schemas.openxmlformats.org/officeDocument/2006/relationships/image" Target="../media/image141.emf"/><Relationship Id="rId59" Type="http://schemas.openxmlformats.org/officeDocument/2006/relationships/oleObject" Target="../embeddings/oleObject146.bin"/><Relationship Id="rId67" Type="http://schemas.openxmlformats.org/officeDocument/2006/relationships/oleObject" Target="../embeddings/oleObject150.bin"/><Relationship Id="rId20" Type="http://schemas.openxmlformats.org/officeDocument/2006/relationships/image" Target="../media/image128.emf"/><Relationship Id="rId41" Type="http://schemas.openxmlformats.org/officeDocument/2006/relationships/oleObject" Target="../embeddings/oleObject137.bin"/><Relationship Id="rId54" Type="http://schemas.openxmlformats.org/officeDocument/2006/relationships/image" Target="../media/image145.emf"/><Relationship Id="rId62" Type="http://schemas.openxmlformats.org/officeDocument/2006/relationships/image" Target="../media/image149.emf"/><Relationship Id="rId70" Type="http://schemas.openxmlformats.org/officeDocument/2006/relationships/image" Target="../media/image153.emf"/><Relationship Id="rId75" Type="http://schemas.openxmlformats.org/officeDocument/2006/relationships/oleObject" Target="../embeddings/oleObject154.bin"/><Relationship Id="rId83" Type="http://schemas.openxmlformats.org/officeDocument/2006/relationships/oleObject" Target="../embeddings/oleObject158.bin"/><Relationship Id="rId88" Type="http://schemas.openxmlformats.org/officeDocument/2006/relationships/image" Target="../media/image162.emf"/><Relationship Id="rId91" Type="http://schemas.openxmlformats.org/officeDocument/2006/relationships/oleObject" Target="../embeddings/oleObject162.bin"/><Relationship Id="rId96" Type="http://schemas.openxmlformats.org/officeDocument/2006/relationships/image" Target="../media/image166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1.emf"/><Relationship Id="rId15" Type="http://schemas.openxmlformats.org/officeDocument/2006/relationships/oleObject" Target="../embeddings/oleObject124.bin"/><Relationship Id="rId23" Type="http://schemas.openxmlformats.org/officeDocument/2006/relationships/oleObject" Target="../embeddings/oleObject128.bin"/><Relationship Id="rId28" Type="http://schemas.openxmlformats.org/officeDocument/2006/relationships/image" Target="../media/image132.emf"/><Relationship Id="rId36" Type="http://schemas.openxmlformats.org/officeDocument/2006/relationships/image" Target="../media/image136.emf"/><Relationship Id="rId49" Type="http://schemas.openxmlformats.org/officeDocument/2006/relationships/oleObject" Target="../embeddings/oleObject141.bin"/><Relationship Id="rId57" Type="http://schemas.openxmlformats.org/officeDocument/2006/relationships/oleObject" Target="../embeddings/oleObject145.bin"/><Relationship Id="rId10" Type="http://schemas.openxmlformats.org/officeDocument/2006/relationships/image" Target="../media/image123.emf"/><Relationship Id="rId31" Type="http://schemas.openxmlformats.org/officeDocument/2006/relationships/oleObject" Target="../embeddings/oleObject132.bin"/><Relationship Id="rId44" Type="http://schemas.openxmlformats.org/officeDocument/2006/relationships/image" Target="../media/image140.emf"/><Relationship Id="rId52" Type="http://schemas.openxmlformats.org/officeDocument/2006/relationships/image" Target="../media/image144.emf"/><Relationship Id="rId60" Type="http://schemas.openxmlformats.org/officeDocument/2006/relationships/image" Target="../media/image148.emf"/><Relationship Id="rId65" Type="http://schemas.openxmlformats.org/officeDocument/2006/relationships/oleObject" Target="../embeddings/oleObject149.bin"/><Relationship Id="rId73" Type="http://schemas.openxmlformats.org/officeDocument/2006/relationships/oleObject" Target="../embeddings/oleObject153.bin"/><Relationship Id="rId78" Type="http://schemas.openxmlformats.org/officeDocument/2006/relationships/image" Target="../media/image157.emf"/><Relationship Id="rId81" Type="http://schemas.openxmlformats.org/officeDocument/2006/relationships/oleObject" Target="../embeddings/oleObject157.bin"/><Relationship Id="rId86" Type="http://schemas.openxmlformats.org/officeDocument/2006/relationships/image" Target="../media/image161.emf"/><Relationship Id="rId94" Type="http://schemas.openxmlformats.org/officeDocument/2006/relationships/image" Target="../media/image165.emf"/><Relationship Id="rId99" Type="http://schemas.openxmlformats.org/officeDocument/2006/relationships/oleObject" Target="../embeddings/oleObject166.bin"/><Relationship Id="rId4" Type="http://schemas.openxmlformats.org/officeDocument/2006/relationships/image" Target="../media/image120.emf"/><Relationship Id="rId9" Type="http://schemas.openxmlformats.org/officeDocument/2006/relationships/oleObject" Target="../embeddings/oleObject121.bin"/><Relationship Id="rId13" Type="http://schemas.openxmlformats.org/officeDocument/2006/relationships/oleObject" Target="../embeddings/oleObject123.bin"/><Relationship Id="rId18" Type="http://schemas.openxmlformats.org/officeDocument/2006/relationships/image" Target="../media/image127.emf"/><Relationship Id="rId39" Type="http://schemas.openxmlformats.org/officeDocument/2006/relationships/oleObject" Target="../embeddings/oleObject136.bin"/><Relationship Id="rId34" Type="http://schemas.openxmlformats.org/officeDocument/2006/relationships/image" Target="../media/image135.emf"/><Relationship Id="rId50" Type="http://schemas.openxmlformats.org/officeDocument/2006/relationships/image" Target="../media/image143.emf"/><Relationship Id="rId55" Type="http://schemas.openxmlformats.org/officeDocument/2006/relationships/oleObject" Target="../embeddings/oleObject144.bin"/><Relationship Id="rId76" Type="http://schemas.openxmlformats.org/officeDocument/2006/relationships/image" Target="../media/image156.emf"/><Relationship Id="rId97" Type="http://schemas.openxmlformats.org/officeDocument/2006/relationships/oleObject" Target="../embeddings/oleObject165.bin"/><Relationship Id="rId7" Type="http://schemas.openxmlformats.org/officeDocument/2006/relationships/oleObject" Target="../embeddings/oleObject120.bin"/><Relationship Id="rId71" Type="http://schemas.openxmlformats.org/officeDocument/2006/relationships/oleObject" Target="../embeddings/oleObject152.bin"/><Relationship Id="rId92" Type="http://schemas.openxmlformats.org/officeDocument/2006/relationships/image" Target="../media/image164.emf"/><Relationship Id="rId2" Type="http://schemas.openxmlformats.org/officeDocument/2006/relationships/slideLayout" Target="../slideLayouts/slideLayout2.xml"/><Relationship Id="rId29" Type="http://schemas.openxmlformats.org/officeDocument/2006/relationships/oleObject" Target="../embeddings/oleObject131.bin"/><Relationship Id="rId24" Type="http://schemas.openxmlformats.org/officeDocument/2006/relationships/image" Target="../media/image130.emf"/><Relationship Id="rId40" Type="http://schemas.openxmlformats.org/officeDocument/2006/relationships/image" Target="../media/image138.emf"/><Relationship Id="rId45" Type="http://schemas.openxmlformats.org/officeDocument/2006/relationships/oleObject" Target="../embeddings/oleObject139.bin"/><Relationship Id="rId66" Type="http://schemas.openxmlformats.org/officeDocument/2006/relationships/image" Target="../media/image151.emf"/><Relationship Id="rId87" Type="http://schemas.openxmlformats.org/officeDocument/2006/relationships/oleObject" Target="../embeddings/oleObject160.bin"/><Relationship Id="rId61" Type="http://schemas.openxmlformats.org/officeDocument/2006/relationships/oleObject" Target="../embeddings/oleObject147.bin"/><Relationship Id="rId82" Type="http://schemas.openxmlformats.org/officeDocument/2006/relationships/image" Target="../media/image159.emf"/><Relationship Id="rId19" Type="http://schemas.openxmlformats.org/officeDocument/2006/relationships/oleObject" Target="../embeddings/oleObject126.bin"/><Relationship Id="rId14" Type="http://schemas.openxmlformats.org/officeDocument/2006/relationships/image" Target="../media/image125.emf"/><Relationship Id="rId30" Type="http://schemas.openxmlformats.org/officeDocument/2006/relationships/image" Target="../media/image133.emf"/><Relationship Id="rId35" Type="http://schemas.openxmlformats.org/officeDocument/2006/relationships/oleObject" Target="../embeddings/oleObject134.bin"/><Relationship Id="rId56" Type="http://schemas.openxmlformats.org/officeDocument/2006/relationships/image" Target="../media/image146.emf"/><Relationship Id="rId77" Type="http://schemas.openxmlformats.org/officeDocument/2006/relationships/oleObject" Target="../embeddings/oleObject155.bin"/><Relationship Id="rId100" Type="http://schemas.openxmlformats.org/officeDocument/2006/relationships/image" Target="../media/image168.emf"/><Relationship Id="rId8" Type="http://schemas.openxmlformats.org/officeDocument/2006/relationships/image" Target="../media/image122.emf"/><Relationship Id="rId51" Type="http://schemas.openxmlformats.org/officeDocument/2006/relationships/oleObject" Target="../embeddings/oleObject142.bin"/><Relationship Id="rId72" Type="http://schemas.openxmlformats.org/officeDocument/2006/relationships/image" Target="../media/image154.emf"/><Relationship Id="rId93" Type="http://schemas.openxmlformats.org/officeDocument/2006/relationships/oleObject" Target="../embeddings/oleObject163.bin"/><Relationship Id="rId98" Type="http://schemas.openxmlformats.org/officeDocument/2006/relationships/image" Target="../media/image167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238.wmf"/><Relationship Id="rId4" Type="http://schemas.openxmlformats.org/officeDocument/2006/relationships/oleObject" Target="../embeddings/oleObject235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240.wmf"/><Relationship Id="rId4" Type="http://schemas.openxmlformats.org/officeDocument/2006/relationships/oleObject" Target="../embeddings/oleObject236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241.wmf"/><Relationship Id="rId4" Type="http://schemas.openxmlformats.org/officeDocument/2006/relationships/oleObject" Target="../embeddings/oleObject237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242.wmf"/><Relationship Id="rId4" Type="http://schemas.openxmlformats.org/officeDocument/2006/relationships/oleObject" Target="../embeddings/oleObject238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248.png"/><Relationship Id="rId4" Type="http://schemas.openxmlformats.org/officeDocument/2006/relationships/oleObject" Target="../embeddings/oleObject239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249.wmf"/><Relationship Id="rId4" Type="http://schemas.openxmlformats.org/officeDocument/2006/relationships/oleObject" Target="../embeddings/oleObject24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7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6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8">
            <a:extLst>
              <a:ext uri="{FF2B5EF4-FFF2-40B4-BE49-F238E27FC236}">
                <a16:creationId xmlns:a16="http://schemas.microsoft.com/office/drawing/2014/main" id="{FAD6A0CF-C774-467D-A4DE-6821D309F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4191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3">
            <a:extLst>
              <a:ext uri="{FF2B5EF4-FFF2-40B4-BE49-F238E27FC236}">
                <a16:creationId xmlns:a16="http://schemas.microsoft.com/office/drawing/2014/main" id="{EB169671-8805-4958-8F28-A12231F2C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02" y="2278658"/>
            <a:ext cx="41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i="1" dirty="0">
                <a:solidFill>
                  <a:schemeClr val="tx1"/>
                </a:solidFill>
                <a:ea typeface="隶书" panose="02010509060101010101" pitchFamily="49" charset="-122"/>
              </a:rPr>
              <a:t>p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EA329A40-8CF3-40A2-BC06-E3968EBD0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002" y="5282208"/>
            <a:ext cx="387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i="1">
                <a:solidFill>
                  <a:schemeClr val="tx1"/>
                </a:solidFill>
                <a:ea typeface="隶书" panose="02010509060101010101" pitchFamily="49" charset="-122"/>
              </a:rPr>
              <a:t>v</a:t>
            </a: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3E6AEC07-9F4A-4603-8EA6-B165E1A24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402" y="4825008"/>
            <a:ext cx="463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i="1">
                <a:solidFill>
                  <a:schemeClr val="tx1"/>
                </a:solidFill>
                <a:ea typeface="隶书" panose="02010509060101010101" pitchFamily="49" charset="-122"/>
              </a:rPr>
              <a:t>T</a:t>
            </a:r>
          </a:p>
        </p:txBody>
      </p:sp>
      <p:sp>
        <p:nvSpPr>
          <p:cNvPr id="8" name="Oval 33">
            <a:extLst>
              <a:ext uri="{FF2B5EF4-FFF2-40B4-BE49-F238E27FC236}">
                <a16:creationId xmlns:a16="http://schemas.microsoft.com/office/drawing/2014/main" id="{447FC8B4-BF29-4216-824A-C44B41B64E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08040" y="2794596"/>
            <a:ext cx="139700" cy="144462"/>
          </a:xfrm>
          <a:prstGeom prst="ellipse">
            <a:avLst/>
          </a:prstGeom>
          <a:solidFill>
            <a:srgbClr val="66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val 34">
            <a:extLst>
              <a:ext uri="{FF2B5EF4-FFF2-40B4-BE49-F238E27FC236}">
                <a16:creationId xmlns:a16="http://schemas.microsoft.com/office/drawing/2014/main" id="{DED6530F-3991-42F0-9002-EF058A2BD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352" y="2723158"/>
            <a:ext cx="76200" cy="762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06A62A9-BA87-4976-9F6C-7D074DBFFC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458200" cy="823912"/>
          </a:xfrm>
          <a:noFill/>
          <a:ln/>
        </p:spPr>
        <p:txBody>
          <a:bodyPr/>
          <a:lstStyle/>
          <a:p>
            <a:r>
              <a:rPr kumimoji="1" lang="zh-CN" altLang="en-US" sz="4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内容复习</a:t>
            </a:r>
            <a:endParaRPr kumimoji="1" lang="en-US" altLang="zh-CN" sz="4000" b="1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942AD32B-D5CC-41BA-BDD0-6BAA0BC839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16" y="5434608"/>
            <a:ext cx="35814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4F41CA06-F8F5-450E-BF13-33F90A7F94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29216" y="1777008"/>
            <a:ext cx="0" cy="36576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56EA7F94-CEE1-4984-BD34-FFCDE8409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854" y="1703983"/>
            <a:ext cx="41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3600" i="1">
                <a:ea typeface="楷体_GB2312" pitchFamily="49" charset="-122"/>
              </a:rPr>
              <a:t>p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F1D758F-D7A7-4167-A83C-8D8038CA5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16" y="5434608"/>
            <a:ext cx="463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3600" i="1">
                <a:ea typeface="楷体_GB2312" pitchFamily="49" charset="-122"/>
              </a:rPr>
              <a:t>T</a:t>
            </a:r>
          </a:p>
        </p:txBody>
      </p:sp>
      <p:sp>
        <p:nvSpPr>
          <p:cNvPr id="15" name="Freeform 19">
            <a:extLst>
              <a:ext uri="{FF2B5EF4-FFF2-40B4-BE49-F238E27FC236}">
                <a16:creationId xmlns:a16="http://schemas.microsoft.com/office/drawing/2014/main" id="{9EC76ADF-4C1F-4A38-B82B-5996F8825C98}"/>
              </a:ext>
            </a:extLst>
          </p:cNvPr>
          <p:cNvSpPr>
            <a:spLocks/>
          </p:cNvSpPr>
          <p:nvPr/>
        </p:nvSpPr>
        <p:spPr bwMode="auto">
          <a:xfrm>
            <a:off x="6724616" y="2996208"/>
            <a:ext cx="1066800" cy="990600"/>
          </a:xfrm>
          <a:custGeom>
            <a:avLst/>
            <a:gdLst>
              <a:gd name="T0" fmla="*/ 0 w 672"/>
              <a:gd name="T1" fmla="*/ 624 h 624"/>
              <a:gd name="T2" fmla="*/ 432 w 672"/>
              <a:gd name="T3" fmla="*/ 288 h 624"/>
              <a:gd name="T4" fmla="*/ 672 w 672"/>
              <a:gd name="T5" fmla="*/ 0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2" h="624">
                <a:moveTo>
                  <a:pt x="0" y="624"/>
                </a:moveTo>
                <a:cubicBezTo>
                  <a:pt x="160" y="508"/>
                  <a:pt x="320" y="392"/>
                  <a:pt x="432" y="288"/>
                </a:cubicBezTo>
                <a:cubicBezTo>
                  <a:pt x="544" y="184"/>
                  <a:pt x="608" y="92"/>
                  <a:pt x="672" y="0"/>
                </a:cubicBezTo>
              </a:path>
            </a:pathLst>
          </a:custGeom>
          <a:noFill/>
          <a:ln w="38100" cap="sq" cmpd="sng">
            <a:solidFill>
              <a:srgbClr val="FF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0B2B1B25-D5C3-4F9C-8062-ED19E7F97923}"/>
              </a:ext>
            </a:extLst>
          </p:cNvPr>
          <p:cNvSpPr>
            <a:spLocks/>
          </p:cNvSpPr>
          <p:nvPr/>
        </p:nvSpPr>
        <p:spPr bwMode="auto">
          <a:xfrm>
            <a:off x="6038816" y="3986808"/>
            <a:ext cx="685800" cy="838200"/>
          </a:xfrm>
          <a:custGeom>
            <a:avLst/>
            <a:gdLst>
              <a:gd name="T0" fmla="*/ 432 w 432"/>
              <a:gd name="T1" fmla="*/ 0 h 528"/>
              <a:gd name="T2" fmla="*/ 240 w 432"/>
              <a:gd name="T3" fmla="*/ 288 h 528"/>
              <a:gd name="T4" fmla="*/ 0 w 432"/>
              <a:gd name="T5" fmla="*/ 52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528">
                <a:moveTo>
                  <a:pt x="432" y="0"/>
                </a:moveTo>
                <a:cubicBezTo>
                  <a:pt x="372" y="100"/>
                  <a:pt x="312" y="200"/>
                  <a:pt x="240" y="288"/>
                </a:cubicBezTo>
                <a:cubicBezTo>
                  <a:pt x="168" y="376"/>
                  <a:pt x="84" y="452"/>
                  <a:pt x="0" y="528"/>
                </a:cubicBezTo>
              </a:path>
            </a:pathLst>
          </a:custGeom>
          <a:noFill/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Freeform 21">
            <a:extLst>
              <a:ext uri="{FF2B5EF4-FFF2-40B4-BE49-F238E27FC236}">
                <a16:creationId xmlns:a16="http://schemas.microsoft.com/office/drawing/2014/main" id="{0A6E4A3D-3F4D-4F1A-9ED4-4FF0694F6A5A}"/>
              </a:ext>
            </a:extLst>
          </p:cNvPr>
          <p:cNvSpPr>
            <a:spLocks/>
          </p:cNvSpPr>
          <p:nvPr/>
        </p:nvSpPr>
        <p:spPr bwMode="auto">
          <a:xfrm>
            <a:off x="6267416" y="1929408"/>
            <a:ext cx="457200" cy="2057400"/>
          </a:xfrm>
          <a:custGeom>
            <a:avLst/>
            <a:gdLst>
              <a:gd name="T0" fmla="*/ 288 w 288"/>
              <a:gd name="T1" fmla="*/ 1296 h 1296"/>
              <a:gd name="T2" fmla="*/ 144 w 288"/>
              <a:gd name="T3" fmla="*/ 768 h 1296"/>
              <a:gd name="T4" fmla="*/ 0 w 288"/>
              <a:gd name="T5" fmla="*/ 0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8" h="1296">
                <a:moveTo>
                  <a:pt x="288" y="1296"/>
                </a:moveTo>
                <a:cubicBezTo>
                  <a:pt x="240" y="1140"/>
                  <a:pt x="192" y="984"/>
                  <a:pt x="144" y="768"/>
                </a:cubicBezTo>
                <a:cubicBezTo>
                  <a:pt x="96" y="552"/>
                  <a:pt x="48" y="276"/>
                  <a:pt x="0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Line 22">
            <a:extLst>
              <a:ext uri="{FF2B5EF4-FFF2-40B4-BE49-F238E27FC236}">
                <a16:creationId xmlns:a16="http://schemas.microsoft.com/office/drawing/2014/main" id="{537179DE-86FE-4850-BE87-05FAB6DCD5B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1416" y="2996208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Line 23">
            <a:extLst>
              <a:ext uri="{FF2B5EF4-FFF2-40B4-BE49-F238E27FC236}">
                <a16:creationId xmlns:a16="http://schemas.microsoft.com/office/drawing/2014/main" id="{63864D93-0C03-4228-957B-7BFF217629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91416" y="1929408"/>
            <a:ext cx="0" cy="1066800"/>
          </a:xfrm>
          <a:prstGeom prst="line">
            <a:avLst/>
          </a:prstGeom>
          <a:noFill/>
          <a:ln w="3175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389B137F-3B9C-4A51-B548-55C841A28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016" y="2465983"/>
            <a:ext cx="5921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液</a:t>
            </a:r>
          </a:p>
        </p:txBody>
      </p:sp>
      <p:sp>
        <p:nvSpPr>
          <p:cNvPr id="21" name="Rectangle 31">
            <a:extLst>
              <a:ext uri="{FF2B5EF4-FFF2-40B4-BE49-F238E27FC236}">
                <a16:creationId xmlns:a16="http://schemas.microsoft.com/office/drawing/2014/main" id="{C55489D7-2574-4CD5-9728-11F165D3A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704" y="3605808"/>
            <a:ext cx="5921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气</a:t>
            </a:r>
          </a:p>
        </p:txBody>
      </p:sp>
      <p:sp>
        <p:nvSpPr>
          <p:cNvPr id="22" name="Rectangle 33">
            <a:extLst>
              <a:ext uri="{FF2B5EF4-FFF2-40B4-BE49-F238E27FC236}">
                <a16:creationId xmlns:a16="http://schemas.microsoft.com/office/drawing/2014/main" id="{199929D0-6F49-4AEC-8768-A6BB0E780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16" y="2996208"/>
            <a:ext cx="5921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固</a:t>
            </a:r>
          </a:p>
        </p:txBody>
      </p:sp>
      <p:sp>
        <p:nvSpPr>
          <p:cNvPr id="23" name="Oval 35">
            <a:extLst>
              <a:ext uri="{FF2B5EF4-FFF2-40B4-BE49-F238E27FC236}">
                <a16:creationId xmlns:a16="http://schemas.microsoft.com/office/drawing/2014/main" id="{90086FF6-936C-415D-A0E9-13CA7473D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4616" y="3910608"/>
            <a:ext cx="76200" cy="76200"/>
          </a:xfrm>
          <a:prstGeom prst="ellipse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Rectangle 37">
            <a:extLst>
              <a:ext uri="{FF2B5EF4-FFF2-40B4-BE49-F238E27FC236}">
                <a16:creationId xmlns:a16="http://schemas.microsoft.com/office/drawing/2014/main" id="{822429EE-97ED-4AEA-A7CC-40BC95196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16" y="5663208"/>
            <a:ext cx="5921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水</a:t>
            </a:r>
          </a:p>
        </p:txBody>
      </p:sp>
      <p:sp>
        <p:nvSpPr>
          <p:cNvPr id="25" name="Rectangle 39">
            <a:extLst>
              <a:ext uri="{FF2B5EF4-FFF2-40B4-BE49-F238E27FC236}">
                <a16:creationId xmlns:a16="http://schemas.microsoft.com/office/drawing/2014/main" id="{0893849B-ABBA-4CB6-94DA-0EAFC3086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0616" y="3986808"/>
            <a:ext cx="1408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rgbClr val="66FF66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三相点</a:t>
            </a:r>
          </a:p>
        </p:txBody>
      </p:sp>
      <p:sp>
        <p:nvSpPr>
          <p:cNvPr id="26" name="Oval 41">
            <a:extLst>
              <a:ext uri="{FF2B5EF4-FFF2-40B4-BE49-F238E27FC236}">
                <a16:creationId xmlns:a16="http://schemas.microsoft.com/office/drawing/2014/main" id="{1EEF7039-2507-447A-947F-7E6F426DB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7129" y="2920008"/>
            <a:ext cx="76200" cy="762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Rectangle 43">
            <a:extLst>
              <a:ext uri="{FF2B5EF4-FFF2-40B4-BE49-F238E27FC236}">
                <a16:creationId xmlns:a16="http://schemas.microsoft.com/office/drawing/2014/main" id="{F073F6BD-28D9-4FAB-9322-776C977DD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16" y="2996208"/>
            <a:ext cx="140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rgbClr val="FFFF66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临界点</a:t>
            </a:r>
          </a:p>
        </p:txBody>
      </p:sp>
      <p:sp>
        <p:nvSpPr>
          <p:cNvPr id="28" name="Rectangle 45">
            <a:extLst>
              <a:ext uri="{FF2B5EF4-FFF2-40B4-BE49-F238E27FC236}">
                <a16:creationId xmlns:a16="http://schemas.microsoft.com/office/drawing/2014/main" id="{C71875DD-4464-49FA-8AA9-6673DFF9B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5229" y="2081808"/>
            <a:ext cx="1000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rgbClr val="CCFFCC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流体</a:t>
            </a:r>
          </a:p>
        </p:txBody>
      </p:sp>
      <p:grpSp>
        <p:nvGrpSpPr>
          <p:cNvPr id="29" name="Group 64">
            <a:extLst>
              <a:ext uri="{FF2B5EF4-FFF2-40B4-BE49-F238E27FC236}">
                <a16:creationId xmlns:a16="http://schemas.microsoft.com/office/drawing/2014/main" id="{58010C4C-45C9-4536-8038-E42369073E28}"/>
              </a:ext>
            </a:extLst>
          </p:cNvPr>
          <p:cNvGrpSpPr>
            <a:grpSpLocks/>
          </p:cNvGrpSpPr>
          <p:nvPr/>
        </p:nvGrpSpPr>
        <p:grpSpPr bwMode="auto">
          <a:xfrm>
            <a:off x="6572216" y="4855171"/>
            <a:ext cx="1447800" cy="579437"/>
            <a:chOff x="1344" y="3043"/>
            <a:chExt cx="912" cy="365"/>
          </a:xfrm>
        </p:grpSpPr>
        <p:sp>
          <p:nvSpPr>
            <p:cNvPr id="30" name="AutoShape 53">
              <a:extLst>
                <a:ext uri="{FF2B5EF4-FFF2-40B4-BE49-F238E27FC236}">
                  <a16:creationId xmlns:a16="http://schemas.microsoft.com/office/drawing/2014/main" id="{B9B15E63-89D8-4C81-9242-ACAF7D1D1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3072"/>
              <a:ext cx="912" cy="336"/>
            </a:xfrm>
            <a:prstGeom prst="wedgeRoundRectCallout">
              <a:avLst>
                <a:gd name="adj1" fmla="val -59542"/>
                <a:gd name="adj2" fmla="val -122917"/>
                <a:gd name="adj3" fmla="val 16667"/>
              </a:avLst>
            </a:prstGeom>
            <a:solidFill>
              <a:schemeClr val="tx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/>
            </a:p>
          </p:txBody>
        </p:sp>
        <p:sp>
          <p:nvSpPr>
            <p:cNvPr id="31" name="Rectangle 47">
              <a:extLst>
                <a:ext uri="{FF2B5EF4-FFF2-40B4-BE49-F238E27FC236}">
                  <a16:creationId xmlns:a16="http://schemas.microsoft.com/office/drawing/2014/main" id="{40AFE4E4-CDBC-4354-B738-8994C2801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3043"/>
              <a:ext cx="8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zh-CN" altLang="en-US" sz="3200">
                  <a:solidFill>
                    <a:schemeClr val="bg2"/>
                  </a:solidFill>
                  <a:latin typeface="Arial Black" panose="020B0A04020102020204" pitchFamily="34" charset="0"/>
                  <a:ea typeface="宋体" panose="02010600030101010101" pitchFamily="2" charset="-122"/>
                </a:rPr>
                <a:t>升华线</a:t>
              </a:r>
            </a:p>
          </p:txBody>
        </p:sp>
      </p:grpSp>
      <p:grpSp>
        <p:nvGrpSpPr>
          <p:cNvPr id="32" name="Group 63">
            <a:extLst>
              <a:ext uri="{FF2B5EF4-FFF2-40B4-BE49-F238E27FC236}">
                <a16:creationId xmlns:a16="http://schemas.microsoft.com/office/drawing/2014/main" id="{6845F79D-E8F1-4064-BACC-C65CC87FF5AA}"/>
              </a:ext>
            </a:extLst>
          </p:cNvPr>
          <p:cNvGrpSpPr>
            <a:grpSpLocks/>
          </p:cNvGrpSpPr>
          <p:nvPr/>
        </p:nvGrpSpPr>
        <p:grpSpPr bwMode="auto">
          <a:xfrm>
            <a:off x="4667216" y="2416771"/>
            <a:ext cx="1484313" cy="579437"/>
            <a:chOff x="144" y="1507"/>
            <a:chExt cx="935" cy="365"/>
          </a:xfrm>
        </p:grpSpPr>
        <p:sp>
          <p:nvSpPr>
            <p:cNvPr id="33" name="AutoShape 55">
              <a:extLst>
                <a:ext uri="{FF2B5EF4-FFF2-40B4-BE49-F238E27FC236}">
                  <a16:creationId xmlns:a16="http://schemas.microsoft.com/office/drawing/2014/main" id="{10F3A6BE-7BAB-4505-AF2E-8AB166D1B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536"/>
              <a:ext cx="912" cy="336"/>
            </a:xfrm>
            <a:prstGeom prst="wedgeRoundRectCallout">
              <a:avLst>
                <a:gd name="adj1" fmla="val 64144"/>
                <a:gd name="adj2" fmla="val -44347"/>
                <a:gd name="adj3" fmla="val 16667"/>
              </a:avLst>
            </a:prstGeom>
            <a:solidFill>
              <a:srgbClr val="66FF66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/>
            </a:p>
          </p:txBody>
        </p:sp>
        <p:sp>
          <p:nvSpPr>
            <p:cNvPr id="34" name="Rectangle 49">
              <a:extLst>
                <a:ext uri="{FF2B5EF4-FFF2-40B4-BE49-F238E27FC236}">
                  <a16:creationId xmlns:a16="http://schemas.microsoft.com/office/drawing/2014/main" id="{9840BF36-36F8-4B48-91DB-AA671303A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507"/>
              <a:ext cx="8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zh-CN" altLang="en-US" sz="3200">
                  <a:solidFill>
                    <a:schemeClr val="bg2"/>
                  </a:solidFill>
                  <a:latin typeface="Arial Black" panose="020B0A04020102020204" pitchFamily="34" charset="0"/>
                  <a:ea typeface="宋体" panose="02010600030101010101" pitchFamily="2" charset="-122"/>
                </a:rPr>
                <a:t>凝固线</a:t>
              </a:r>
            </a:p>
          </p:txBody>
        </p:sp>
      </p:grpSp>
      <p:grpSp>
        <p:nvGrpSpPr>
          <p:cNvPr id="35" name="Group 62">
            <a:extLst>
              <a:ext uri="{FF2B5EF4-FFF2-40B4-BE49-F238E27FC236}">
                <a16:creationId xmlns:a16="http://schemas.microsoft.com/office/drawing/2014/main" id="{55AF764A-6E4E-4166-AB5F-41F3143DB562}"/>
              </a:ext>
            </a:extLst>
          </p:cNvPr>
          <p:cNvGrpSpPr>
            <a:grpSpLocks/>
          </p:cNvGrpSpPr>
          <p:nvPr/>
        </p:nvGrpSpPr>
        <p:grpSpPr bwMode="auto">
          <a:xfrm>
            <a:off x="6191216" y="1121371"/>
            <a:ext cx="1600200" cy="579437"/>
            <a:chOff x="1104" y="691"/>
            <a:chExt cx="1008" cy="365"/>
          </a:xfrm>
        </p:grpSpPr>
        <p:sp>
          <p:nvSpPr>
            <p:cNvPr id="36" name="AutoShape 58">
              <a:extLst>
                <a:ext uri="{FF2B5EF4-FFF2-40B4-BE49-F238E27FC236}">
                  <a16:creationId xmlns:a16="http://schemas.microsoft.com/office/drawing/2014/main" id="{BC88F2D5-1CF5-46B6-8379-E1D63ABE1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720"/>
              <a:ext cx="912" cy="336"/>
            </a:xfrm>
            <a:prstGeom prst="wedgeRoundRectCallout">
              <a:avLst>
                <a:gd name="adj1" fmla="val 28620"/>
                <a:gd name="adj2" fmla="val 366370"/>
                <a:gd name="adj3" fmla="val 16667"/>
              </a:avLst>
            </a:prstGeom>
            <a:solidFill>
              <a:srgbClr val="FFFF66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/>
            </a:p>
          </p:txBody>
        </p:sp>
        <p:sp>
          <p:nvSpPr>
            <p:cNvPr id="37" name="Rectangle 51">
              <a:extLst>
                <a:ext uri="{FF2B5EF4-FFF2-40B4-BE49-F238E27FC236}">
                  <a16:creationId xmlns:a16="http://schemas.microsoft.com/office/drawing/2014/main" id="{AEE3FBF1-E054-4EF1-B2E0-DDE7B11FC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691"/>
              <a:ext cx="10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0" lang="zh-CN" altLang="en-US" sz="3200">
                  <a:solidFill>
                    <a:schemeClr val="bg2"/>
                  </a:solidFill>
                  <a:latin typeface="Arial Black" panose="020B0A04020102020204" pitchFamily="34" charset="0"/>
                  <a:ea typeface="宋体" panose="02010600030101010101" pitchFamily="2" charset="-122"/>
                </a:rPr>
                <a:t>汽化线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37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F362F545-FF0C-4460-9C13-C1996604E6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zh-CN" altLang="en-US" b="1">
                <a:ea typeface="楷体_GB2312" pitchFamily="49" charset="-122"/>
              </a:rPr>
              <a:t>实际蒸汽动力循环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热效率法</a:t>
            </a:r>
          </a:p>
        </p:txBody>
      </p:sp>
      <p:sp>
        <p:nvSpPr>
          <p:cNvPr id="404483" name="Text Box 3">
            <a:extLst>
              <a:ext uri="{FF2B5EF4-FFF2-40B4-BE49-F238E27FC236}">
                <a16:creationId xmlns:a16="http://schemas.microsoft.com/office/drawing/2014/main" id="{5008742D-0DC9-495A-A680-9D8996BE036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619624" y="5551488"/>
            <a:ext cx="17303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404484" name="Text Box 4">
            <a:extLst>
              <a:ext uri="{FF2B5EF4-FFF2-40B4-BE49-F238E27FC236}">
                <a16:creationId xmlns:a16="http://schemas.microsoft.com/office/drawing/2014/main" id="{7EC431D5-920E-4729-B754-643C10C6DCE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2424" y="2108200"/>
            <a:ext cx="4064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404485" name="Text Box 5">
            <a:extLst>
              <a:ext uri="{FF2B5EF4-FFF2-40B4-BE49-F238E27FC236}">
                <a16:creationId xmlns:a16="http://schemas.microsoft.com/office/drawing/2014/main" id="{28334E01-4B9A-41DB-A8A8-A6A89EA6FBE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419224" y="2717800"/>
            <a:ext cx="17303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404486" name="Text Box 6">
            <a:extLst>
              <a:ext uri="{FF2B5EF4-FFF2-40B4-BE49-F238E27FC236}">
                <a16:creationId xmlns:a16="http://schemas.microsoft.com/office/drawing/2014/main" id="{3D773229-E0ED-4AF1-9483-9044C8B7B4B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190624" y="4546600"/>
            <a:ext cx="1746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04487" name="Text Box 7">
            <a:extLst>
              <a:ext uri="{FF2B5EF4-FFF2-40B4-BE49-F238E27FC236}">
                <a16:creationId xmlns:a16="http://schemas.microsoft.com/office/drawing/2014/main" id="{20D105E4-1312-4EF4-B7DD-813421861EA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52824" y="4546600"/>
            <a:ext cx="1730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04488" name="Line 8">
            <a:extLst>
              <a:ext uri="{FF2B5EF4-FFF2-40B4-BE49-F238E27FC236}">
                <a16:creationId xmlns:a16="http://schemas.microsoft.com/office/drawing/2014/main" id="{45FA1A85-966A-4D33-85EF-B5A958A8CC39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836612" y="2162175"/>
            <a:ext cx="0" cy="3324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4489" name="Line 9">
            <a:extLst>
              <a:ext uri="{FF2B5EF4-FFF2-40B4-BE49-F238E27FC236}">
                <a16:creationId xmlns:a16="http://schemas.microsoft.com/office/drawing/2014/main" id="{79B35F5C-97A2-4793-B40C-5F0AB4A391C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836612" y="5486400"/>
            <a:ext cx="4027487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4490" name="Freeform 10">
            <a:extLst>
              <a:ext uri="{FF2B5EF4-FFF2-40B4-BE49-F238E27FC236}">
                <a16:creationId xmlns:a16="http://schemas.microsoft.com/office/drawing/2014/main" id="{CEF7747C-EFD9-4B42-92A5-778FD5B81BBC}"/>
              </a:ext>
            </a:extLst>
          </p:cNvPr>
          <p:cNvSpPr>
            <a:spLocks noChangeAspect="1"/>
          </p:cNvSpPr>
          <p:nvPr/>
        </p:nvSpPr>
        <p:spPr bwMode="auto">
          <a:xfrm>
            <a:off x="838199" y="2576513"/>
            <a:ext cx="3997325" cy="2355850"/>
          </a:xfrm>
          <a:custGeom>
            <a:avLst/>
            <a:gdLst>
              <a:gd name="T0" fmla="*/ 0 w 5220"/>
              <a:gd name="T1" fmla="*/ 2678 h 2678"/>
              <a:gd name="T2" fmla="*/ 720 w 5220"/>
              <a:gd name="T3" fmla="*/ 1586 h 2678"/>
              <a:gd name="T4" fmla="*/ 1080 w 5220"/>
              <a:gd name="T5" fmla="*/ 806 h 2678"/>
              <a:gd name="T6" fmla="*/ 1260 w 5220"/>
              <a:gd name="T7" fmla="*/ 494 h 2678"/>
              <a:gd name="T8" fmla="*/ 1620 w 5220"/>
              <a:gd name="T9" fmla="*/ 182 h 2678"/>
              <a:gd name="T10" fmla="*/ 1980 w 5220"/>
              <a:gd name="T11" fmla="*/ 26 h 2678"/>
              <a:gd name="T12" fmla="*/ 2340 w 5220"/>
              <a:gd name="T13" fmla="*/ 26 h 2678"/>
              <a:gd name="T14" fmla="*/ 2700 w 5220"/>
              <a:gd name="T15" fmla="*/ 182 h 2678"/>
              <a:gd name="T16" fmla="*/ 3240 w 5220"/>
              <a:gd name="T17" fmla="*/ 650 h 2678"/>
              <a:gd name="T18" fmla="*/ 3780 w 5220"/>
              <a:gd name="T19" fmla="*/ 1430 h 2678"/>
              <a:gd name="T20" fmla="*/ 4320 w 5220"/>
              <a:gd name="T21" fmla="*/ 2054 h 2678"/>
              <a:gd name="T22" fmla="*/ 4860 w 5220"/>
              <a:gd name="T23" fmla="*/ 2522 h 2678"/>
              <a:gd name="T24" fmla="*/ 5220 w 5220"/>
              <a:gd name="T25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0" h="2678">
                <a:moveTo>
                  <a:pt x="0" y="2678"/>
                </a:moveTo>
                <a:cubicBezTo>
                  <a:pt x="270" y="2288"/>
                  <a:pt x="540" y="1898"/>
                  <a:pt x="720" y="1586"/>
                </a:cubicBezTo>
                <a:cubicBezTo>
                  <a:pt x="900" y="1274"/>
                  <a:pt x="990" y="988"/>
                  <a:pt x="1080" y="806"/>
                </a:cubicBezTo>
                <a:cubicBezTo>
                  <a:pt x="1170" y="624"/>
                  <a:pt x="1170" y="598"/>
                  <a:pt x="1260" y="494"/>
                </a:cubicBezTo>
                <a:cubicBezTo>
                  <a:pt x="1350" y="390"/>
                  <a:pt x="1500" y="260"/>
                  <a:pt x="1620" y="182"/>
                </a:cubicBezTo>
                <a:cubicBezTo>
                  <a:pt x="1740" y="104"/>
                  <a:pt x="1860" y="52"/>
                  <a:pt x="1980" y="26"/>
                </a:cubicBezTo>
                <a:cubicBezTo>
                  <a:pt x="2100" y="0"/>
                  <a:pt x="2220" y="0"/>
                  <a:pt x="2340" y="26"/>
                </a:cubicBezTo>
                <a:cubicBezTo>
                  <a:pt x="2460" y="52"/>
                  <a:pt x="2550" y="78"/>
                  <a:pt x="2700" y="182"/>
                </a:cubicBezTo>
                <a:cubicBezTo>
                  <a:pt x="2850" y="286"/>
                  <a:pt x="3060" y="442"/>
                  <a:pt x="3240" y="650"/>
                </a:cubicBezTo>
                <a:cubicBezTo>
                  <a:pt x="3420" y="858"/>
                  <a:pt x="3600" y="1196"/>
                  <a:pt x="3780" y="1430"/>
                </a:cubicBezTo>
                <a:cubicBezTo>
                  <a:pt x="3960" y="1664"/>
                  <a:pt x="4140" y="1872"/>
                  <a:pt x="4320" y="2054"/>
                </a:cubicBezTo>
                <a:cubicBezTo>
                  <a:pt x="4500" y="2236"/>
                  <a:pt x="4710" y="2418"/>
                  <a:pt x="4860" y="2522"/>
                </a:cubicBezTo>
                <a:cubicBezTo>
                  <a:pt x="5010" y="2626"/>
                  <a:pt x="5115" y="2652"/>
                  <a:pt x="5220" y="2678"/>
                </a:cubicBezTo>
              </a:path>
            </a:pathLst>
          </a:custGeom>
          <a:noFill/>
          <a:ln w="254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4491" name="Line 11">
            <a:extLst>
              <a:ext uri="{FF2B5EF4-FFF2-40B4-BE49-F238E27FC236}">
                <a16:creationId xmlns:a16="http://schemas.microsoft.com/office/drawing/2014/main" id="{3D66E9B0-FF17-4DDE-8BE5-C79B4AF92C7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79499" y="4516438"/>
            <a:ext cx="27781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4492" name="Line 12">
            <a:extLst>
              <a:ext uri="{FF2B5EF4-FFF2-40B4-BE49-F238E27FC236}">
                <a16:creationId xmlns:a16="http://schemas.microsoft.com/office/drawing/2014/main" id="{E3F19844-65B6-4DA5-94B5-0D450FBF58B9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724024" y="3098800"/>
            <a:ext cx="1565275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4493" name="Freeform 13">
            <a:extLst>
              <a:ext uri="{FF2B5EF4-FFF2-40B4-BE49-F238E27FC236}">
                <a16:creationId xmlns:a16="http://schemas.microsoft.com/office/drawing/2014/main" id="{87998D43-3490-48AD-8406-C5876B2B1529}"/>
              </a:ext>
            </a:extLst>
          </p:cNvPr>
          <p:cNvSpPr>
            <a:spLocks/>
          </p:cNvSpPr>
          <p:nvPr/>
        </p:nvSpPr>
        <p:spPr bwMode="auto">
          <a:xfrm>
            <a:off x="3857624" y="2641600"/>
            <a:ext cx="228600" cy="1828800"/>
          </a:xfrm>
          <a:custGeom>
            <a:avLst/>
            <a:gdLst>
              <a:gd name="T0" fmla="*/ 0 w 144"/>
              <a:gd name="T1" fmla="*/ 0 h 1152"/>
              <a:gd name="T2" fmla="*/ 48 w 144"/>
              <a:gd name="T3" fmla="*/ 384 h 1152"/>
              <a:gd name="T4" fmla="*/ 96 w 144"/>
              <a:gd name="T5" fmla="*/ 816 h 1152"/>
              <a:gd name="T6" fmla="*/ 144 w 144"/>
              <a:gd name="T7" fmla="*/ 1152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" h="1152">
                <a:moveTo>
                  <a:pt x="0" y="0"/>
                </a:moveTo>
                <a:cubicBezTo>
                  <a:pt x="16" y="124"/>
                  <a:pt x="32" y="248"/>
                  <a:pt x="48" y="384"/>
                </a:cubicBezTo>
                <a:cubicBezTo>
                  <a:pt x="64" y="520"/>
                  <a:pt x="80" y="688"/>
                  <a:pt x="96" y="816"/>
                </a:cubicBezTo>
                <a:cubicBezTo>
                  <a:pt x="112" y="944"/>
                  <a:pt x="128" y="1048"/>
                  <a:pt x="144" y="1152"/>
                </a:cubicBezTo>
              </a:path>
            </a:pathLst>
          </a:custGeom>
          <a:noFill/>
          <a:ln w="25400" cap="flat" cmpd="sng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4494" name="Text Box 14">
            <a:extLst>
              <a:ext uri="{FF2B5EF4-FFF2-40B4-BE49-F238E27FC236}">
                <a16:creationId xmlns:a16="http://schemas.microsoft.com/office/drawing/2014/main" id="{6538C330-3A6D-4555-9220-1C71ED31734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010024" y="45466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2’</a:t>
            </a:r>
          </a:p>
        </p:txBody>
      </p:sp>
      <p:sp>
        <p:nvSpPr>
          <p:cNvPr id="404495" name="Line 15">
            <a:extLst>
              <a:ext uri="{FF2B5EF4-FFF2-40B4-BE49-F238E27FC236}">
                <a16:creationId xmlns:a16="http://schemas.microsoft.com/office/drawing/2014/main" id="{BA11609F-A7D3-4B46-9A40-47C095296A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14424" y="4165600"/>
            <a:ext cx="76200" cy="381000"/>
          </a:xfrm>
          <a:prstGeom prst="line">
            <a:avLst/>
          </a:prstGeom>
          <a:noFill/>
          <a:ln w="25400">
            <a:solidFill>
              <a:srgbClr val="66FF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4496" name="Text Box 16">
            <a:extLst>
              <a:ext uri="{FF2B5EF4-FFF2-40B4-BE49-F238E27FC236}">
                <a16:creationId xmlns:a16="http://schemas.microsoft.com/office/drawing/2014/main" id="{DFD42F98-BB26-4FB2-B9EA-44862171FCB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85824" y="37084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4’</a:t>
            </a:r>
          </a:p>
        </p:txBody>
      </p:sp>
      <p:sp>
        <p:nvSpPr>
          <p:cNvPr id="404497" name="Oval 17">
            <a:extLst>
              <a:ext uri="{FF2B5EF4-FFF2-40B4-BE49-F238E27FC236}">
                <a16:creationId xmlns:a16="http://schemas.microsoft.com/office/drawing/2014/main" id="{B491D136-EBA8-4C9B-A83D-D16A69EFD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299" y="24892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4498" name="Text Box 18">
            <a:extLst>
              <a:ext uri="{FF2B5EF4-FFF2-40B4-BE49-F238E27FC236}">
                <a16:creationId xmlns:a16="http://schemas.microsoft.com/office/drawing/2014/main" id="{CA69BB0B-EA4E-4B15-BA47-173AF1AE638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476624" y="1803400"/>
            <a:ext cx="6096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1’’</a:t>
            </a:r>
          </a:p>
        </p:txBody>
      </p:sp>
      <p:sp>
        <p:nvSpPr>
          <p:cNvPr id="404499" name="Text Box 19">
            <a:extLst>
              <a:ext uri="{FF2B5EF4-FFF2-40B4-BE49-F238E27FC236}">
                <a16:creationId xmlns:a16="http://schemas.microsoft.com/office/drawing/2014/main" id="{C531876E-D68F-4330-900D-83942B0A1F7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857624" y="20320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1’</a:t>
            </a:r>
          </a:p>
        </p:txBody>
      </p:sp>
      <p:sp>
        <p:nvSpPr>
          <p:cNvPr id="404500" name="Text Box 20">
            <a:extLst>
              <a:ext uri="{FF2B5EF4-FFF2-40B4-BE49-F238E27FC236}">
                <a16:creationId xmlns:a16="http://schemas.microsoft.com/office/drawing/2014/main" id="{09107743-2E80-4FFE-8DE0-F1B317931DF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010024" y="24130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04501" name="Text Box 21">
            <a:extLst>
              <a:ext uri="{FF2B5EF4-FFF2-40B4-BE49-F238E27FC236}">
                <a16:creationId xmlns:a16="http://schemas.microsoft.com/office/drawing/2014/main" id="{D11F6DC5-9D74-4314-87FD-0D1ABACD631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25487" y="4208463"/>
            <a:ext cx="160337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04502" name="Line 22">
            <a:extLst>
              <a:ext uri="{FF2B5EF4-FFF2-40B4-BE49-F238E27FC236}">
                <a16:creationId xmlns:a16="http://schemas.microsoft.com/office/drawing/2014/main" id="{61C47AD2-C9E2-488E-B617-C4A5A58B2111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863974" y="2657475"/>
            <a:ext cx="0" cy="18621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4503" name="Line 23">
            <a:extLst>
              <a:ext uri="{FF2B5EF4-FFF2-40B4-BE49-F238E27FC236}">
                <a16:creationId xmlns:a16="http://schemas.microsoft.com/office/drawing/2014/main" id="{A70015EA-2C02-4D9E-89AA-BFDA65C0C83C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248024" y="2336800"/>
            <a:ext cx="392113" cy="738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4504" name="Oval 24">
            <a:extLst>
              <a:ext uri="{FF2B5EF4-FFF2-40B4-BE49-F238E27FC236}">
                <a16:creationId xmlns:a16="http://schemas.microsoft.com/office/drawing/2014/main" id="{21B2BAC7-ABE0-45D8-B5AE-13E6C51A14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5212" y="4475163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4505" name="Line 25">
            <a:extLst>
              <a:ext uri="{FF2B5EF4-FFF2-40B4-BE49-F238E27FC236}">
                <a16:creationId xmlns:a16="http://schemas.microsoft.com/office/drawing/2014/main" id="{C7295829-9476-4B47-A1E6-8E2A55C41A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7624" y="4511675"/>
            <a:ext cx="4572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4506" name="Line 26">
            <a:extLst>
              <a:ext uri="{FF2B5EF4-FFF2-40B4-BE49-F238E27FC236}">
                <a16:creationId xmlns:a16="http://schemas.microsoft.com/office/drawing/2014/main" id="{DD5DF8C1-3227-47B7-AC09-4D63E85200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29024" y="2413000"/>
            <a:ext cx="152400" cy="304800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4507" name="Line 27">
            <a:extLst>
              <a:ext uri="{FF2B5EF4-FFF2-40B4-BE49-F238E27FC236}">
                <a16:creationId xmlns:a16="http://schemas.microsoft.com/office/drawing/2014/main" id="{29F63D2E-6ECA-4702-88DF-217E7FC77A22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092199" y="4335463"/>
            <a:ext cx="0" cy="1762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4508" name="Oval 28">
            <a:extLst>
              <a:ext uri="{FF2B5EF4-FFF2-40B4-BE49-F238E27FC236}">
                <a16:creationId xmlns:a16="http://schemas.microsoft.com/office/drawing/2014/main" id="{69663330-5019-409A-AF7B-8107A247E0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36987" y="44831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4509" name="Oval 29">
            <a:extLst>
              <a:ext uri="{FF2B5EF4-FFF2-40B4-BE49-F238E27FC236}">
                <a16:creationId xmlns:a16="http://schemas.microsoft.com/office/drawing/2014/main" id="{DC923CD7-F9B7-47C7-9742-E5E15BF326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22699" y="2635250"/>
            <a:ext cx="79375" cy="793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4510" name="Oval 30">
            <a:extLst>
              <a:ext uri="{FF2B5EF4-FFF2-40B4-BE49-F238E27FC236}">
                <a16:creationId xmlns:a16="http://schemas.microsoft.com/office/drawing/2014/main" id="{5A8F6F04-45B8-4234-AFC0-B93F4ECA5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0924" y="23368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4511" name="Oval 31">
            <a:extLst>
              <a:ext uri="{FF2B5EF4-FFF2-40B4-BE49-F238E27FC236}">
                <a16:creationId xmlns:a16="http://schemas.microsoft.com/office/drawing/2014/main" id="{2CF898A2-2514-48A0-B381-A49E9CC48E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2512" y="431165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4512" name="Rectangle 32">
            <a:extLst>
              <a:ext uri="{FF2B5EF4-FFF2-40B4-BE49-F238E27FC236}">
                <a16:creationId xmlns:a16="http://schemas.microsoft.com/office/drawing/2014/main" id="{7A9CCE87-5D70-42AD-AFF3-241F1FE3F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066800"/>
            <a:ext cx="2133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 dirty="0">
                <a:latin typeface="宋体" panose="02010600030101010101" pitchFamily="2" charset="-122"/>
              </a:rPr>
              <a:t>忽略泵功</a:t>
            </a:r>
          </a:p>
        </p:txBody>
      </p:sp>
      <p:sp>
        <p:nvSpPr>
          <p:cNvPr id="404513" name="Line 33">
            <a:extLst>
              <a:ext uri="{FF2B5EF4-FFF2-40B4-BE49-F238E27FC236}">
                <a16:creationId xmlns:a16="http://schemas.microsoft.com/office/drawing/2014/main" id="{BF1F22C3-C42B-4EB2-ACB2-49BDAC64B5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81424" y="2489200"/>
            <a:ext cx="152400" cy="304800"/>
          </a:xfrm>
          <a:prstGeom prst="line">
            <a:avLst/>
          </a:prstGeom>
          <a:noFill/>
          <a:ln w="1905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4514" name="Oval 34">
            <a:extLst>
              <a:ext uri="{FF2B5EF4-FFF2-40B4-BE49-F238E27FC236}">
                <a16:creationId xmlns:a16="http://schemas.microsoft.com/office/drawing/2014/main" id="{E7E939C4-A0BC-4F77-A899-50C0CBDD5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86224" y="4486275"/>
            <a:ext cx="60325" cy="60325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4515" name="Line 35">
            <a:extLst>
              <a:ext uri="{FF2B5EF4-FFF2-40B4-BE49-F238E27FC236}">
                <a16:creationId xmlns:a16="http://schemas.microsoft.com/office/drawing/2014/main" id="{124FB1E2-6473-4CA0-AB63-6BFFAEC3D6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14424" y="3098800"/>
            <a:ext cx="609600" cy="12192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404516" name="Object 36">
            <a:extLst>
              <a:ext uri="{FF2B5EF4-FFF2-40B4-BE49-F238E27FC236}">
                <a16:creationId xmlns:a16="http://schemas.microsoft.com/office/drawing/2014/main" id="{D9614882-C820-4985-A13D-7E8F1F970A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1066800"/>
          <a:ext cx="123666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77" name="Equation" r:id="rId4" imgW="457200" imgH="228600" progId="Equation.DSMT4">
                  <p:embed/>
                </p:oleObj>
              </mc:Choice>
              <mc:Fallback>
                <p:oleObj name="Equation" r:id="rId4" imgW="457200" imgH="228600" progId="Equation.DSMT4">
                  <p:embed/>
                  <p:pic>
                    <p:nvPicPr>
                      <p:cNvPr id="404516" name="Object 36">
                        <a:extLst>
                          <a:ext uri="{FF2B5EF4-FFF2-40B4-BE49-F238E27FC236}">
                            <a16:creationId xmlns:a16="http://schemas.microsoft.com/office/drawing/2014/main" id="{D9614882-C820-4985-A13D-7E8F1F970A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066800"/>
                        <a:ext cx="1236663" cy="6159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4517" name="Rectangle 37">
            <a:extLst>
              <a:ext uri="{FF2B5EF4-FFF2-40B4-BE49-F238E27FC236}">
                <a16:creationId xmlns:a16="http://schemas.microsoft.com/office/drawing/2014/main" id="{72D270B4-5B18-4626-8F03-44E324C0E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066800"/>
            <a:ext cx="1905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可逆循环效率</a:t>
            </a:r>
          </a:p>
        </p:txBody>
      </p:sp>
      <p:graphicFrame>
        <p:nvGraphicFramePr>
          <p:cNvPr id="404518" name="Object 38">
            <a:extLst>
              <a:ext uri="{FF2B5EF4-FFF2-40B4-BE49-F238E27FC236}">
                <a16:creationId xmlns:a16="http://schemas.microsoft.com/office/drawing/2014/main" id="{9A9CFD1D-628D-42CE-840C-C5B284095A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4200" y="1022350"/>
          <a:ext cx="1957388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78" name="Equation" r:id="rId6" imgW="723600" imgH="431640" progId="Equation.DSMT4">
                  <p:embed/>
                </p:oleObj>
              </mc:Choice>
              <mc:Fallback>
                <p:oleObj name="Equation" r:id="rId6" imgW="723600" imgH="431640" progId="Equation.DSMT4">
                  <p:embed/>
                  <p:pic>
                    <p:nvPicPr>
                      <p:cNvPr id="404518" name="Object 38">
                        <a:extLst>
                          <a:ext uri="{FF2B5EF4-FFF2-40B4-BE49-F238E27FC236}">
                            <a16:creationId xmlns:a16="http://schemas.microsoft.com/office/drawing/2014/main" id="{9A9CFD1D-628D-42CE-840C-C5B284095A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1022350"/>
                        <a:ext cx="1957388" cy="11636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4519" name="Rectangle 39">
            <a:extLst>
              <a:ext uri="{FF2B5EF4-FFF2-40B4-BE49-F238E27FC236}">
                <a16:creationId xmlns:a16="http://schemas.microsoft.com/office/drawing/2014/main" id="{BE5A90C3-8B7E-4091-B560-4F6C10E3B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49" y="2258219"/>
            <a:ext cx="21637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Tx/>
              <a:buNone/>
            </a:pPr>
            <a:r>
              <a:rPr kumimoji="0" lang="zh-CN" altLang="en-US" dirty="0">
                <a:solidFill>
                  <a:srgbClr val="CCFFCC"/>
                </a:solidFill>
                <a:latin typeface="宋体" panose="02010600030101010101" pitchFamily="2" charset="-122"/>
              </a:rPr>
              <a:t>汽轮机相对内效率</a:t>
            </a:r>
          </a:p>
        </p:txBody>
      </p:sp>
      <p:graphicFrame>
        <p:nvGraphicFramePr>
          <p:cNvPr id="404520" name="Object 40">
            <a:extLst>
              <a:ext uri="{FF2B5EF4-FFF2-40B4-BE49-F238E27FC236}">
                <a16:creationId xmlns:a16="http://schemas.microsoft.com/office/drawing/2014/main" id="{859D3C62-8818-440C-B79C-B3CB8FD21B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8963" y="2209800"/>
          <a:ext cx="2128837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79" name="Equation" r:id="rId8" imgW="787320" imgH="431640" progId="Equation.DSMT4">
                  <p:embed/>
                </p:oleObj>
              </mc:Choice>
              <mc:Fallback>
                <p:oleObj name="Equation" r:id="rId8" imgW="787320" imgH="431640" progId="Equation.DSMT4">
                  <p:embed/>
                  <p:pic>
                    <p:nvPicPr>
                      <p:cNvPr id="404520" name="Object 40">
                        <a:extLst>
                          <a:ext uri="{FF2B5EF4-FFF2-40B4-BE49-F238E27FC236}">
                            <a16:creationId xmlns:a16="http://schemas.microsoft.com/office/drawing/2014/main" id="{859D3C62-8818-440C-B79C-B3CB8FD21B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8963" y="2209800"/>
                        <a:ext cx="2128837" cy="1163638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4521" name="Rectangle 41">
            <a:extLst>
              <a:ext uri="{FF2B5EF4-FFF2-40B4-BE49-F238E27FC236}">
                <a16:creationId xmlns:a16="http://schemas.microsoft.com/office/drawing/2014/main" id="{86D72C73-7DC3-4EA3-881F-9F61533E6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429000"/>
            <a:ext cx="2438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buFontTx/>
              <a:buNone/>
            </a:pPr>
            <a:r>
              <a:rPr kumimoji="0" lang="zh-CN" altLang="en-US">
                <a:solidFill>
                  <a:srgbClr val="FFFF66"/>
                </a:solidFill>
                <a:latin typeface="宋体" panose="02010600030101010101" pitchFamily="2" charset="-122"/>
              </a:rPr>
              <a:t>管道和节流，管道效率</a:t>
            </a:r>
          </a:p>
        </p:txBody>
      </p:sp>
      <p:graphicFrame>
        <p:nvGraphicFramePr>
          <p:cNvPr id="404522" name="Object 42">
            <a:extLst>
              <a:ext uri="{FF2B5EF4-FFF2-40B4-BE49-F238E27FC236}">
                <a16:creationId xmlns:a16="http://schemas.microsoft.com/office/drawing/2014/main" id="{6654E1B4-B0D2-44FC-9C68-BE90261A1B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16738" y="3429000"/>
          <a:ext cx="2163762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80" name="Equation" r:id="rId10" imgW="799920" imgH="431640" progId="Equation.DSMT4">
                  <p:embed/>
                </p:oleObj>
              </mc:Choice>
              <mc:Fallback>
                <p:oleObj name="Equation" r:id="rId10" imgW="799920" imgH="431640" progId="Equation.DSMT4">
                  <p:embed/>
                  <p:pic>
                    <p:nvPicPr>
                      <p:cNvPr id="404522" name="Object 42">
                        <a:extLst>
                          <a:ext uri="{FF2B5EF4-FFF2-40B4-BE49-F238E27FC236}">
                            <a16:creationId xmlns:a16="http://schemas.microsoft.com/office/drawing/2014/main" id="{6654E1B4-B0D2-44FC-9C68-BE90261A1B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6738" y="3429000"/>
                        <a:ext cx="2163762" cy="1163638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4523" name="Rectangle 43">
            <a:extLst>
              <a:ext uri="{FF2B5EF4-FFF2-40B4-BE49-F238E27FC236}">
                <a16:creationId xmlns:a16="http://schemas.microsoft.com/office/drawing/2014/main" id="{10B7CBA2-A034-4DC0-83A9-7610F91AA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724400"/>
            <a:ext cx="22098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 dirty="0">
                <a:solidFill>
                  <a:srgbClr val="CCFFFF"/>
                </a:solidFill>
                <a:latin typeface="宋体" panose="02010600030101010101" pitchFamily="2" charset="-122"/>
              </a:rPr>
              <a:t>锅炉散热和排烟，锅炉效率</a:t>
            </a:r>
          </a:p>
        </p:txBody>
      </p:sp>
      <p:graphicFrame>
        <p:nvGraphicFramePr>
          <p:cNvPr id="404524" name="Object 44">
            <a:extLst>
              <a:ext uri="{FF2B5EF4-FFF2-40B4-BE49-F238E27FC236}">
                <a16:creationId xmlns:a16="http://schemas.microsoft.com/office/drawing/2014/main" id="{8ECBA788-68F1-4D4E-9226-0E0FDF1CBB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96113" y="4932363"/>
          <a:ext cx="2130425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81" name="Equation" r:id="rId12" imgW="787320" imgH="431640" progId="Equation.DSMT4">
                  <p:embed/>
                </p:oleObj>
              </mc:Choice>
              <mc:Fallback>
                <p:oleObj name="Equation" r:id="rId12" imgW="787320" imgH="431640" progId="Equation.DSMT4">
                  <p:embed/>
                  <p:pic>
                    <p:nvPicPr>
                      <p:cNvPr id="404524" name="Object 44">
                        <a:extLst>
                          <a:ext uri="{FF2B5EF4-FFF2-40B4-BE49-F238E27FC236}">
                            <a16:creationId xmlns:a16="http://schemas.microsoft.com/office/drawing/2014/main" id="{8ECBA788-68F1-4D4E-9226-0E0FDF1CBB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6113" y="4932363"/>
                        <a:ext cx="2130425" cy="116363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32">
            <a:extLst>
              <a:ext uri="{FF2B5EF4-FFF2-40B4-BE49-F238E27FC236}">
                <a16:creationId xmlns:a16="http://schemas.microsoft.com/office/drawing/2014/main" id="{00E2C919-CA43-445D-9FA1-86DBA879A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735" y="6137275"/>
            <a:ext cx="327617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kumimoji="0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kumimoji="0" lang="zh-CN" altLang="en-US" dirty="0">
                <a:latin typeface="宋体" panose="02010600030101010101" pitchFamily="2" charset="-122"/>
              </a:rPr>
              <a:t>煤的放热量</a:t>
            </a:r>
          </a:p>
        </p:txBody>
      </p:sp>
      <p:sp>
        <p:nvSpPr>
          <p:cNvPr id="7" name="箭头: 直角上 6">
            <a:extLst>
              <a:ext uri="{FF2B5EF4-FFF2-40B4-BE49-F238E27FC236}">
                <a16:creationId xmlns:a16="http://schemas.microsoft.com/office/drawing/2014/main" id="{EF8F425A-3548-4FA5-A24E-35C02CCD65F4}"/>
              </a:ext>
            </a:extLst>
          </p:cNvPr>
          <p:cNvSpPr/>
          <p:nvPr/>
        </p:nvSpPr>
        <p:spPr bwMode="auto">
          <a:xfrm>
            <a:off x="5076056" y="6211168"/>
            <a:ext cx="3382144" cy="286469"/>
          </a:xfrm>
          <a:prstGeom prst="bentUpArrow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4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4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4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0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4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4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4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4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0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4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4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04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4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4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512" grpId="0" autoUpdateAnimBg="0"/>
      <p:bldP spid="404517" grpId="0" autoUpdateAnimBg="0"/>
      <p:bldP spid="404519" grpId="0" autoUpdateAnimBg="0"/>
      <p:bldP spid="404521" grpId="0" autoUpdateAnimBg="0"/>
      <p:bldP spid="404523" grpId="0" autoUpdateAnimBg="0"/>
      <p:bldP spid="48" grpId="0" autoUpdateAnimBg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>
            <a:extLst>
              <a:ext uri="{FF2B5EF4-FFF2-40B4-BE49-F238E27FC236}">
                <a16:creationId xmlns:a16="http://schemas.microsoft.com/office/drawing/2014/main" id="{1B5ACBE9-C7C8-4827-A1D4-6266A7ED99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zh-CN" altLang="en-US" b="1">
                <a:solidFill>
                  <a:srgbClr val="66FF66"/>
                </a:solidFill>
                <a:latin typeface="楷体_GB2312" pitchFamily="49" charset="-122"/>
                <a:ea typeface="楷体_GB2312" pitchFamily="49" charset="-122"/>
              </a:rPr>
              <a:t>整个</a:t>
            </a:r>
            <a:r>
              <a:rPr lang="zh-CN" altLang="en-US" b="1">
                <a:ea typeface="楷体_GB2312" pitchFamily="49" charset="-122"/>
              </a:rPr>
              <a:t>实际蒸汽</a:t>
            </a:r>
            <a:r>
              <a:rPr lang="zh-CN" altLang="en-US" b="1">
                <a:solidFill>
                  <a:srgbClr val="66FF66"/>
                </a:solidFill>
                <a:ea typeface="楷体_GB2312" pitchFamily="49" charset="-122"/>
              </a:rPr>
              <a:t>动力循环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热效率</a:t>
            </a:r>
          </a:p>
        </p:txBody>
      </p:sp>
      <p:sp>
        <p:nvSpPr>
          <p:cNvPr id="405507" name="Text Box 3">
            <a:extLst>
              <a:ext uri="{FF2B5EF4-FFF2-40B4-BE49-F238E27FC236}">
                <a16:creationId xmlns:a16="http://schemas.microsoft.com/office/drawing/2014/main" id="{F9EDCACE-969B-47A7-914A-EB4550742AF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724400" y="6110288"/>
            <a:ext cx="17303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405508" name="Text Box 4">
            <a:extLst>
              <a:ext uri="{FF2B5EF4-FFF2-40B4-BE49-F238E27FC236}">
                <a16:creationId xmlns:a16="http://schemas.microsoft.com/office/drawing/2014/main" id="{B073453D-A21B-48DC-86EB-BBDCB867BC8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200" y="2667000"/>
            <a:ext cx="4064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405509" name="Text Box 5">
            <a:extLst>
              <a:ext uri="{FF2B5EF4-FFF2-40B4-BE49-F238E27FC236}">
                <a16:creationId xmlns:a16="http://schemas.microsoft.com/office/drawing/2014/main" id="{A208CFCD-EABA-4077-8CF3-F65320C2667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524000" y="3276600"/>
            <a:ext cx="17303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405510" name="Text Box 6">
            <a:extLst>
              <a:ext uri="{FF2B5EF4-FFF2-40B4-BE49-F238E27FC236}">
                <a16:creationId xmlns:a16="http://schemas.microsoft.com/office/drawing/2014/main" id="{4C24920C-4962-4167-8024-D01D34306EB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295400" y="5105400"/>
            <a:ext cx="1746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05511" name="Text Box 7">
            <a:extLst>
              <a:ext uri="{FF2B5EF4-FFF2-40B4-BE49-F238E27FC236}">
                <a16:creationId xmlns:a16="http://schemas.microsoft.com/office/drawing/2014/main" id="{F0320518-E184-4013-85B6-34AC82B47E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657600" y="5105400"/>
            <a:ext cx="1730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05512" name="Line 8">
            <a:extLst>
              <a:ext uri="{FF2B5EF4-FFF2-40B4-BE49-F238E27FC236}">
                <a16:creationId xmlns:a16="http://schemas.microsoft.com/office/drawing/2014/main" id="{F8B84532-BB50-48F1-8E4A-7E48F28BC6E6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41388" y="2720975"/>
            <a:ext cx="0" cy="3324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5513" name="Line 9">
            <a:extLst>
              <a:ext uri="{FF2B5EF4-FFF2-40B4-BE49-F238E27FC236}">
                <a16:creationId xmlns:a16="http://schemas.microsoft.com/office/drawing/2014/main" id="{15E92996-B5E9-47A4-A2C4-E57687FA04CD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41388" y="6045200"/>
            <a:ext cx="4027487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5514" name="Freeform 10">
            <a:extLst>
              <a:ext uri="{FF2B5EF4-FFF2-40B4-BE49-F238E27FC236}">
                <a16:creationId xmlns:a16="http://schemas.microsoft.com/office/drawing/2014/main" id="{8F189BFC-61F4-4B93-B23A-952687986F85}"/>
              </a:ext>
            </a:extLst>
          </p:cNvPr>
          <p:cNvSpPr>
            <a:spLocks noChangeAspect="1"/>
          </p:cNvSpPr>
          <p:nvPr/>
        </p:nvSpPr>
        <p:spPr bwMode="auto">
          <a:xfrm>
            <a:off x="942975" y="3135313"/>
            <a:ext cx="3997325" cy="2355850"/>
          </a:xfrm>
          <a:custGeom>
            <a:avLst/>
            <a:gdLst>
              <a:gd name="T0" fmla="*/ 0 w 5220"/>
              <a:gd name="T1" fmla="*/ 2678 h 2678"/>
              <a:gd name="T2" fmla="*/ 720 w 5220"/>
              <a:gd name="T3" fmla="*/ 1586 h 2678"/>
              <a:gd name="T4" fmla="*/ 1080 w 5220"/>
              <a:gd name="T5" fmla="*/ 806 h 2678"/>
              <a:gd name="T6" fmla="*/ 1260 w 5220"/>
              <a:gd name="T7" fmla="*/ 494 h 2678"/>
              <a:gd name="T8" fmla="*/ 1620 w 5220"/>
              <a:gd name="T9" fmla="*/ 182 h 2678"/>
              <a:gd name="T10" fmla="*/ 1980 w 5220"/>
              <a:gd name="T11" fmla="*/ 26 h 2678"/>
              <a:gd name="T12" fmla="*/ 2340 w 5220"/>
              <a:gd name="T13" fmla="*/ 26 h 2678"/>
              <a:gd name="T14" fmla="*/ 2700 w 5220"/>
              <a:gd name="T15" fmla="*/ 182 h 2678"/>
              <a:gd name="T16" fmla="*/ 3240 w 5220"/>
              <a:gd name="T17" fmla="*/ 650 h 2678"/>
              <a:gd name="T18" fmla="*/ 3780 w 5220"/>
              <a:gd name="T19" fmla="*/ 1430 h 2678"/>
              <a:gd name="T20" fmla="*/ 4320 w 5220"/>
              <a:gd name="T21" fmla="*/ 2054 h 2678"/>
              <a:gd name="T22" fmla="*/ 4860 w 5220"/>
              <a:gd name="T23" fmla="*/ 2522 h 2678"/>
              <a:gd name="T24" fmla="*/ 5220 w 5220"/>
              <a:gd name="T25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0" h="2678">
                <a:moveTo>
                  <a:pt x="0" y="2678"/>
                </a:moveTo>
                <a:cubicBezTo>
                  <a:pt x="270" y="2288"/>
                  <a:pt x="540" y="1898"/>
                  <a:pt x="720" y="1586"/>
                </a:cubicBezTo>
                <a:cubicBezTo>
                  <a:pt x="900" y="1274"/>
                  <a:pt x="990" y="988"/>
                  <a:pt x="1080" y="806"/>
                </a:cubicBezTo>
                <a:cubicBezTo>
                  <a:pt x="1170" y="624"/>
                  <a:pt x="1170" y="598"/>
                  <a:pt x="1260" y="494"/>
                </a:cubicBezTo>
                <a:cubicBezTo>
                  <a:pt x="1350" y="390"/>
                  <a:pt x="1500" y="260"/>
                  <a:pt x="1620" y="182"/>
                </a:cubicBezTo>
                <a:cubicBezTo>
                  <a:pt x="1740" y="104"/>
                  <a:pt x="1860" y="52"/>
                  <a:pt x="1980" y="26"/>
                </a:cubicBezTo>
                <a:cubicBezTo>
                  <a:pt x="2100" y="0"/>
                  <a:pt x="2220" y="0"/>
                  <a:pt x="2340" y="26"/>
                </a:cubicBezTo>
                <a:cubicBezTo>
                  <a:pt x="2460" y="52"/>
                  <a:pt x="2550" y="78"/>
                  <a:pt x="2700" y="182"/>
                </a:cubicBezTo>
                <a:cubicBezTo>
                  <a:pt x="2850" y="286"/>
                  <a:pt x="3060" y="442"/>
                  <a:pt x="3240" y="650"/>
                </a:cubicBezTo>
                <a:cubicBezTo>
                  <a:pt x="3420" y="858"/>
                  <a:pt x="3600" y="1196"/>
                  <a:pt x="3780" y="1430"/>
                </a:cubicBezTo>
                <a:cubicBezTo>
                  <a:pt x="3960" y="1664"/>
                  <a:pt x="4140" y="1872"/>
                  <a:pt x="4320" y="2054"/>
                </a:cubicBezTo>
                <a:cubicBezTo>
                  <a:pt x="4500" y="2236"/>
                  <a:pt x="4710" y="2418"/>
                  <a:pt x="4860" y="2522"/>
                </a:cubicBezTo>
                <a:cubicBezTo>
                  <a:pt x="5010" y="2626"/>
                  <a:pt x="5115" y="2652"/>
                  <a:pt x="5220" y="2678"/>
                </a:cubicBezTo>
              </a:path>
            </a:pathLst>
          </a:custGeom>
          <a:noFill/>
          <a:ln w="254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5515" name="Line 11">
            <a:extLst>
              <a:ext uri="{FF2B5EF4-FFF2-40B4-BE49-F238E27FC236}">
                <a16:creationId xmlns:a16="http://schemas.microsoft.com/office/drawing/2014/main" id="{B89E24CC-CB61-4447-A600-77FE72287EA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184275" y="5075238"/>
            <a:ext cx="27781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5516" name="Line 12">
            <a:extLst>
              <a:ext uri="{FF2B5EF4-FFF2-40B4-BE49-F238E27FC236}">
                <a16:creationId xmlns:a16="http://schemas.microsoft.com/office/drawing/2014/main" id="{B0A0699B-276B-40EC-A58C-397DF629BE0D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828800" y="3657600"/>
            <a:ext cx="1565275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5517" name="Freeform 13">
            <a:extLst>
              <a:ext uri="{FF2B5EF4-FFF2-40B4-BE49-F238E27FC236}">
                <a16:creationId xmlns:a16="http://schemas.microsoft.com/office/drawing/2014/main" id="{0BFE30E0-9F49-4E29-A58F-13DB2818D878}"/>
              </a:ext>
            </a:extLst>
          </p:cNvPr>
          <p:cNvSpPr>
            <a:spLocks/>
          </p:cNvSpPr>
          <p:nvPr/>
        </p:nvSpPr>
        <p:spPr bwMode="auto">
          <a:xfrm>
            <a:off x="3962400" y="3200400"/>
            <a:ext cx="228600" cy="1828800"/>
          </a:xfrm>
          <a:custGeom>
            <a:avLst/>
            <a:gdLst>
              <a:gd name="T0" fmla="*/ 0 w 144"/>
              <a:gd name="T1" fmla="*/ 0 h 1152"/>
              <a:gd name="T2" fmla="*/ 48 w 144"/>
              <a:gd name="T3" fmla="*/ 384 h 1152"/>
              <a:gd name="T4" fmla="*/ 96 w 144"/>
              <a:gd name="T5" fmla="*/ 816 h 1152"/>
              <a:gd name="T6" fmla="*/ 144 w 144"/>
              <a:gd name="T7" fmla="*/ 1152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" h="1152">
                <a:moveTo>
                  <a:pt x="0" y="0"/>
                </a:moveTo>
                <a:cubicBezTo>
                  <a:pt x="16" y="124"/>
                  <a:pt x="32" y="248"/>
                  <a:pt x="48" y="384"/>
                </a:cubicBezTo>
                <a:cubicBezTo>
                  <a:pt x="64" y="520"/>
                  <a:pt x="80" y="688"/>
                  <a:pt x="96" y="816"/>
                </a:cubicBezTo>
                <a:cubicBezTo>
                  <a:pt x="112" y="944"/>
                  <a:pt x="128" y="1048"/>
                  <a:pt x="144" y="1152"/>
                </a:cubicBezTo>
              </a:path>
            </a:pathLst>
          </a:custGeom>
          <a:noFill/>
          <a:ln w="25400" cap="flat" cmpd="sng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5518" name="Text Box 14">
            <a:extLst>
              <a:ext uri="{FF2B5EF4-FFF2-40B4-BE49-F238E27FC236}">
                <a16:creationId xmlns:a16="http://schemas.microsoft.com/office/drawing/2014/main" id="{E4010E12-8C74-4D5E-A69F-98449A9234A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14800" y="51054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2’</a:t>
            </a:r>
          </a:p>
        </p:txBody>
      </p:sp>
      <p:sp>
        <p:nvSpPr>
          <p:cNvPr id="405519" name="Line 15">
            <a:extLst>
              <a:ext uri="{FF2B5EF4-FFF2-40B4-BE49-F238E27FC236}">
                <a16:creationId xmlns:a16="http://schemas.microsoft.com/office/drawing/2014/main" id="{177DD55F-606D-4FB1-8A6A-97187395AB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9200" y="4724400"/>
            <a:ext cx="76200" cy="381000"/>
          </a:xfrm>
          <a:prstGeom prst="line">
            <a:avLst/>
          </a:prstGeom>
          <a:noFill/>
          <a:ln w="25400">
            <a:solidFill>
              <a:srgbClr val="66FF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5520" name="Text Box 16">
            <a:extLst>
              <a:ext uri="{FF2B5EF4-FFF2-40B4-BE49-F238E27FC236}">
                <a16:creationId xmlns:a16="http://schemas.microsoft.com/office/drawing/2014/main" id="{4BF47C17-BD2F-4D24-8A3C-DDD39CAFD98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90600" y="42672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4’</a:t>
            </a:r>
          </a:p>
        </p:txBody>
      </p:sp>
      <p:sp>
        <p:nvSpPr>
          <p:cNvPr id="405521" name="Oval 17">
            <a:extLst>
              <a:ext uri="{FF2B5EF4-FFF2-40B4-BE49-F238E27FC236}">
                <a16:creationId xmlns:a16="http://schemas.microsoft.com/office/drawing/2014/main" id="{293D0830-86B2-49DE-8B37-3D856A006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5075" y="30480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5522" name="Text Box 18">
            <a:extLst>
              <a:ext uri="{FF2B5EF4-FFF2-40B4-BE49-F238E27FC236}">
                <a16:creationId xmlns:a16="http://schemas.microsoft.com/office/drawing/2014/main" id="{F994343E-C6C1-4377-8E76-7CC29C60148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81400" y="2362200"/>
            <a:ext cx="6096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1’’</a:t>
            </a:r>
          </a:p>
        </p:txBody>
      </p:sp>
      <p:sp>
        <p:nvSpPr>
          <p:cNvPr id="405523" name="Text Box 19">
            <a:extLst>
              <a:ext uri="{FF2B5EF4-FFF2-40B4-BE49-F238E27FC236}">
                <a16:creationId xmlns:a16="http://schemas.microsoft.com/office/drawing/2014/main" id="{72E2C140-FD73-4633-8548-CAFE2810B24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962400" y="25908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1’</a:t>
            </a:r>
          </a:p>
        </p:txBody>
      </p:sp>
      <p:sp>
        <p:nvSpPr>
          <p:cNvPr id="405524" name="Text Box 20">
            <a:extLst>
              <a:ext uri="{FF2B5EF4-FFF2-40B4-BE49-F238E27FC236}">
                <a16:creationId xmlns:a16="http://schemas.microsoft.com/office/drawing/2014/main" id="{1A89AF4D-7882-4BA8-A2EA-CAF84E93765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14800" y="29718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05525" name="Text Box 21">
            <a:extLst>
              <a:ext uri="{FF2B5EF4-FFF2-40B4-BE49-F238E27FC236}">
                <a16:creationId xmlns:a16="http://schemas.microsoft.com/office/drawing/2014/main" id="{E970FF2A-B1C6-43F8-A27B-520E98C33B1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30263" y="4767263"/>
            <a:ext cx="160337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05526" name="Line 22">
            <a:extLst>
              <a:ext uri="{FF2B5EF4-FFF2-40B4-BE49-F238E27FC236}">
                <a16:creationId xmlns:a16="http://schemas.microsoft.com/office/drawing/2014/main" id="{94141D93-8472-4E24-9489-6427B79FE94D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968750" y="3216275"/>
            <a:ext cx="0" cy="18621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5527" name="Line 23">
            <a:extLst>
              <a:ext uri="{FF2B5EF4-FFF2-40B4-BE49-F238E27FC236}">
                <a16:creationId xmlns:a16="http://schemas.microsoft.com/office/drawing/2014/main" id="{58DB1ACB-ED0A-42AB-A76A-507C09CC4642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352800" y="2895600"/>
            <a:ext cx="392113" cy="738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5528" name="Oval 24">
            <a:extLst>
              <a:ext uri="{FF2B5EF4-FFF2-40B4-BE49-F238E27FC236}">
                <a16:creationId xmlns:a16="http://schemas.microsoft.com/office/drawing/2014/main" id="{5A4D425A-DF4B-45B6-AFFF-BE1686C136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9988" y="5033963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5529" name="Line 25">
            <a:extLst>
              <a:ext uri="{FF2B5EF4-FFF2-40B4-BE49-F238E27FC236}">
                <a16:creationId xmlns:a16="http://schemas.microsoft.com/office/drawing/2014/main" id="{2C9959AE-9BD8-4902-9C85-3E3C43415F0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5070475"/>
            <a:ext cx="4572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5530" name="Line 26">
            <a:extLst>
              <a:ext uri="{FF2B5EF4-FFF2-40B4-BE49-F238E27FC236}">
                <a16:creationId xmlns:a16="http://schemas.microsoft.com/office/drawing/2014/main" id="{99C445D7-8F6A-4FC6-A6B7-0F13ECF337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3800" y="2971800"/>
            <a:ext cx="152400" cy="304800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5531" name="Line 27">
            <a:extLst>
              <a:ext uri="{FF2B5EF4-FFF2-40B4-BE49-F238E27FC236}">
                <a16:creationId xmlns:a16="http://schemas.microsoft.com/office/drawing/2014/main" id="{BE33C044-71F2-47D7-9316-FDAA2985774B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196975" y="4894263"/>
            <a:ext cx="0" cy="1762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5532" name="Oval 28">
            <a:extLst>
              <a:ext uri="{FF2B5EF4-FFF2-40B4-BE49-F238E27FC236}">
                <a16:creationId xmlns:a16="http://schemas.microsoft.com/office/drawing/2014/main" id="{D656BD8F-6CCD-4ED7-BBF5-9C218BF7CA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41763" y="50419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5533" name="Oval 29">
            <a:extLst>
              <a:ext uri="{FF2B5EF4-FFF2-40B4-BE49-F238E27FC236}">
                <a16:creationId xmlns:a16="http://schemas.microsoft.com/office/drawing/2014/main" id="{F338E3FB-4B8C-4856-8D30-52C5AB010E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27475" y="3194050"/>
            <a:ext cx="79375" cy="793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5534" name="Oval 30">
            <a:extLst>
              <a:ext uri="{FF2B5EF4-FFF2-40B4-BE49-F238E27FC236}">
                <a16:creationId xmlns:a16="http://schemas.microsoft.com/office/drawing/2014/main" id="{2156D863-BB09-4388-8415-583AAB754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28956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5535" name="Oval 31">
            <a:extLst>
              <a:ext uri="{FF2B5EF4-FFF2-40B4-BE49-F238E27FC236}">
                <a16:creationId xmlns:a16="http://schemas.microsoft.com/office/drawing/2014/main" id="{379EB604-3C6E-4CB6-BA16-0F6299A8F2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57288" y="487045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5536" name="Line 32">
            <a:extLst>
              <a:ext uri="{FF2B5EF4-FFF2-40B4-BE49-F238E27FC236}">
                <a16:creationId xmlns:a16="http://schemas.microsoft.com/office/drawing/2014/main" id="{4978E778-9C4B-468D-9AAD-9F51E72AD9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6200" y="3048000"/>
            <a:ext cx="152400" cy="304800"/>
          </a:xfrm>
          <a:prstGeom prst="line">
            <a:avLst/>
          </a:prstGeom>
          <a:noFill/>
          <a:ln w="1905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5537" name="Oval 33">
            <a:extLst>
              <a:ext uri="{FF2B5EF4-FFF2-40B4-BE49-F238E27FC236}">
                <a16:creationId xmlns:a16="http://schemas.microsoft.com/office/drawing/2014/main" id="{79FFAFB5-D32D-49EF-AD46-36DD77DFFC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91000" y="5045075"/>
            <a:ext cx="60325" cy="60325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5538" name="Line 34">
            <a:extLst>
              <a:ext uri="{FF2B5EF4-FFF2-40B4-BE49-F238E27FC236}">
                <a16:creationId xmlns:a16="http://schemas.microsoft.com/office/drawing/2014/main" id="{1690058E-E3C2-46A5-83EB-F162A374DE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9200" y="3657600"/>
            <a:ext cx="609600" cy="12192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405539" name="Object 35">
            <a:extLst>
              <a:ext uri="{FF2B5EF4-FFF2-40B4-BE49-F238E27FC236}">
                <a16:creationId xmlns:a16="http://schemas.microsoft.com/office/drawing/2014/main" id="{372C2928-FBDD-43EB-AE59-6663EBFABA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6388" y="1050925"/>
          <a:ext cx="4875212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16" name="Equation" r:id="rId4" imgW="1803240" imgH="444240" progId="Equation.DSMT4">
                  <p:embed/>
                </p:oleObj>
              </mc:Choice>
              <mc:Fallback>
                <p:oleObj name="Equation" r:id="rId4" imgW="1803240" imgH="444240" progId="Equation.DSMT4">
                  <p:embed/>
                  <p:pic>
                    <p:nvPicPr>
                      <p:cNvPr id="405539" name="Object 35">
                        <a:extLst>
                          <a:ext uri="{FF2B5EF4-FFF2-40B4-BE49-F238E27FC236}">
                            <a16:creationId xmlns:a16="http://schemas.microsoft.com/office/drawing/2014/main" id="{372C2928-FBDD-43EB-AE59-6663EBFABA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6388" y="1050925"/>
                        <a:ext cx="4875212" cy="11969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5540" name="Object 36">
            <a:extLst>
              <a:ext uri="{FF2B5EF4-FFF2-40B4-BE49-F238E27FC236}">
                <a16:creationId xmlns:a16="http://schemas.microsoft.com/office/drawing/2014/main" id="{4DF2C45C-9025-4EA5-92F3-D2264552B6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97438" y="2265363"/>
          <a:ext cx="1579562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17" name="Equation" r:id="rId6" imgW="583920" imgH="431640" progId="Equation.DSMT4">
                  <p:embed/>
                </p:oleObj>
              </mc:Choice>
              <mc:Fallback>
                <p:oleObj name="Equation" r:id="rId6" imgW="583920" imgH="431640" progId="Equation.DSMT4">
                  <p:embed/>
                  <p:pic>
                    <p:nvPicPr>
                      <p:cNvPr id="405540" name="Object 36">
                        <a:extLst>
                          <a:ext uri="{FF2B5EF4-FFF2-40B4-BE49-F238E27FC236}">
                            <a16:creationId xmlns:a16="http://schemas.microsoft.com/office/drawing/2014/main" id="{4DF2C45C-9025-4EA5-92F3-D2264552B6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7438" y="2265363"/>
                        <a:ext cx="1579562" cy="116363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5541" name="Object 37">
            <a:extLst>
              <a:ext uri="{FF2B5EF4-FFF2-40B4-BE49-F238E27FC236}">
                <a16:creationId xmlns:a16="http://schemas.microsoft.com/office/drawing/2014/main" id="{44AE7DE7-2062-45C7-B3C2-DB020586F6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990600"/>
          <a:ext cx="2163763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18" name="Equation" r:id="rId8" imgW="799920" imgH="431640" progId="Equation.DSMT4">
                  <p:embed/>
                </p:oleObj>
              </mc:Choice>
              <mc:Fallback>
                <p:oleObj name="Equation" r:id="rId8" imgW="799920" imgH="431640" progId="Equation.DSMT4">
                  <p:embed/>
                  <p:pic>
                    <p:nvPicPr>
                      <p:cNvPr id="405541" name="Object 37">
                        <a:extLst>
                          <a:ext uri="{FF2B5EF4-FFF2-40B4-BE49-F238E27FC236}">
                            <a16:creationId xmlns:a16="http://schemas.microsoft.com/office/drawing/2014/main" id="{44AE7DE7-2062-45C7-B3C2-DB020586F6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990600"/>
                        <a:ext cx="2163763" cy="11636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5542" name="Object 38">
            <a:extLst>
              <a:ext uri="{FF2B5EF4-FFF2-40B4-BE49-F238E27FC236}">
                <a16:creationId xmlns:a16="http://schemas.microsoft.com/office/drawing/2014/main" id="{89355ED4-7E5F-498D-8225-13FB685548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676400"/>
          <a:ext cx="2130425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19" name="Equation" r:id="rId10" imgW="787320" imgH="431640" progId="Equation.DSMT4">
                  <p:embed/>
                </p:oleObj>
              </mc:Choice>
              <mc:Fallback>
                <p:oleObj name="Equation" r:id="rId10" imgW="787320" imgH="431640" progId="Equation.DSMT4">
                  <p:embed/>
                  <p:pic>
                    <p:nvPicPr>
                      <p:cNvPr id="405542" name="Object 38">
                        <a:extLst>
                          <a:ext uri="{FF2B5EF4-FFF2-40B4-BE49-F238E27FC236}">
                            <a16:creationId xmlns:a16="http://schemas.microsoft.com/office/drawing/2014/main" id="{89355ED4-7E5F-498D-8225-13FB685548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676400"/>
                        <a:ext cx="2130425" cy="11636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5543" name="Object 39">
            <a:extLst>
              <a:ext uri="{FF2B5EF4-FFF2-40B4-BE49-F238E27FC236}">
                <a16:creationId xmlns:a16="http://schemas.microsoft.com/office/drawing/2014/main" id="{BE9A96DF-7D04-4EAB-8E03-0D01F9CB4D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0013" y="2265363"/>
          <a:ext cx="2541587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20" name="Equation" r:id="rId12" imgW="939600" imgH="431640" progId="Equation.DSMT4">
                  <p:embed/>
                </p:oleObj>
              </mc:Choice>
              <mc:Fallback>
                <p:oleObj name="Equation" r:id="rId12" imgW="939600" imgH="431640" progId="Equation.DSMT4">
                  <p:embed/>
                  <p:pic>
                    <p:nvPicPr>
                      <p:cNvPr id="405543" name="Object 39">
                        <a:extLst>
                          <a:ext uri="{FF2B5EF4-FFF2-40B4-BE49-F238E27FC236}">
                            <a16:creationId xmlns:a16="http://schemas.microsoft.com/office/drawing/2014/main" id="{BE9A96DF-7D04-4EAB-8E03-0D01F9CB4D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0013" y="2265363"/>
                        <a:ext cx="2541587" cy="116363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5544" name="Object 40">
            <a:extLst>
              <a:ext uri="{FF2B5EF4-FFF2-40B4-BE49-F238E27FC236}">
                <a16:creationId xmlns:a16="http://schemas.microsoft.com/office/drawing/2014/main" id="{0A25E551-DEFD-4770-88D9-074689E780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4114800"/>
          <a:ext cx="2128838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21" name="Equation" r:id="rId14" imgW="787320" imgH="431640" progId="Equation.DSMT4">
                  <p:embed/>
                </p:oleObj>
              </mc:Choice>
              <mc:Fallback>
                <p:oleObj name="Equation" r:id="rId14" imgW="787320" imgH="431640" progId="Equation.DSMT4">
                  <p:embed/>
                  <p:pic>
                    <p:nvPicPr>
                      <p:cNvPr id="405544" name="Object 40">
                        <a:extLst>
                          <a:ext uri="{FF2B5EF4-FFF2-40B4-BE49-F238E27FC236}">
                            <a16:creationId xmlns:a16="http://schemas.microsoft.com/office/drawing/2014/main" id="{0A25E551-DEFD-4770-88D9-074689E780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14800"/>
                        <a:ext cx="2128838" cy="11636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5545" name="Object 41">
            <a:extLst>
              <a:ext uri="{FF2B5EF4-FFF2-40B4-BE49-F238E27FC236}">
                <a16:creationId xmlns:a16="http://schemas.microsoft.com/office/drawing/2014/main" id="{9022E00E-97FB-4B59-BF00-E57BA59A6F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0613" y="3429000"/>
          <a:ext cx="3709987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22" name="Equation" r:id="rId16" imgW="1371600" imgH="431640" progId="Equation.DSMT4">
                  <p:embed/>
                </p:oleObj>
              </mc:Choice>
              <mc:Fallback>
                <p:oleObj name="Equation" r:id="rId16" imgW="1371600" imgH="431640" progId="Equation.DSMT4">
                  <p:embed/>
                  <p:pic>
                    <p:nvPicPr>
                      <p:cNvPr id="405545" name="Object 41">
                        <a:extLst>
                          <a:ext uri="{FF2B5EF4-FFF2-40B4-BE49-F238E27FC236}">
                            <a16:creationId xmlns:a16="http://schemas.microsoft.com/office/drawing/2014/main" id="{9022E00E-97FB-4B59-BF00-E57BA59A6F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0613" y="3429000"/>
                        <a:ext cx="3709987" cy="11636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5546" name="Object 42">
            <a:extLst>
              <a:ext uri="{FF2B5EF4-FFF2-40B4-BE49-F238E27FC236}">
                <a16:creationId xmlns:a16="http://schemas.microsoft.com/office/drawing/2014/main" id="{A8AFCD75-BDC2-4B10-914E-937AF7F437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5334000"/>
          <a:ext cx="1957388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23" name="Equation" r:id="rId18" imgW="723600" imgH="431640" progId="Equation.DSMT4">
                  <p:embed/>
                </p:oleObj>
              </mc:Choice>
              <mc:Fallback>
                <p:oleObj name="Equation" r:id="rId18" imgW="723600" imgH="431640" progId="Equation.DSMT4">
                  <p:embed/>
                  <p:pic>
                    <p:nvPicPr>
                      <p:cNvPr id="405546" name="Object 42">
                        <a:extLst>
                          <a:ext uri="{FF2B5EF4-FFF2-40B4-BE49-F238E27FC236}">
                            <a16:creationId xmlns:a16="http://schemas.microsoft.com/office/drawing/2014/main" id="{A8AFCD75-BDC2-4B10-914E-937AF7F437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334000"/>
                        <a:ext cx="1957388" cy="11636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5547" name="Object 43">
            <a:extLst>
              <a:ext uri="{FF2B5EF4-FFF2-40B4-BE49-F238E27FC236}">
                <a16:creationId xmlns:a16="http://schemas.microsoft.com/office/drawing/2014/main" id="{8102C6F3-28A6-47F6-A9A7-6169C47187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3950" y="4572000"/>
          <a:ext cx="3676650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24" name="Equation" r:id="rId20" imgW="1358640" imgH="431640" progId="Equation.DSMT4">
                  <p:embed/>
                </p:oleObj>
              </mc:Choice>
              <mc:Fallback>
                <p:oleObj name="Equation" r:id="rId20" imgW="1358640" imgH="431640" progId="Equation.DSMT4">
                  <p:embed/>
                  <p:pic>
                    <p:nvPicPr>
                      <p:cNvPr id="405547" name="Object 43">
                        <a:extLst>
                          <a:ext uri="{FF2B5EF4-FFF2-40B4-BE49-F238E27FC236}">
                            <a16:creationId xmlns:a16="http://schemas.microsoft.com/office/drawing/2014/main" id="{8102C6F3-28A6-47F6-A9A7-6169C47187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3950" y="4572000"/>
                        <a:ext cx="3676650" cy="11636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5548" name="Object 44">
            <a:extLst>
              <a:ext uri="{FF2B5EF4-FFF2-40B4-BE49-F238E27FC236}">
                <a16:creationId xmlns:a16="http://schemas.microsoft.com/office/drawing/2014/main" id="{4F9612A4-FF5B-421F-BA89-3DDD9919A5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1600" y="5715000"/>
          <a:ext cx="2979738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25" name="Equation" r:id="rId22" imgW="990360" imgH="228600" progId="Equation.DSMT4">
                  <p:embed/>
                </p:oleObj>
              </mc:Choice>
              <mc:Fallback>
                <p:oleObj name="Equation" r:id="rId22" imgW="990360" imgH="228600" progId="Equation.DSMT4">
                  <p:embed/>
                  <p:pic>
                    <p:nvPicPr>
                      <p:cNvPr id="405548" name="Object 44">
                        <a:extLst>
                          <a:ext uri="{FF2B5EF4-FFF2-40B4-BE49-F238E27FC236}">
                            <a16:creationId xmlns:a16="http://schemas.microsoft.com/office/drawing/2014/main" id="{4F9612A4-FF5B-421F-BA89-3DDD9919A5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5715000"/>
                        <a:ext cx="2979738" cy="684213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5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5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5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5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5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5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55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55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5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5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055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5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5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055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5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5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1026">
            <a:extLst>
              <a:ext uri="{FF2B5EF4-FFF2-40B4-BE49-F238E27FC236}">
                <a16:creationId xmlns:a16="http://schemas.microsoft.com/office/drawing/2014/main" id="{4A346DBC-8502-409E-8318-0434B913D4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zh-CN" altLang="en-US" b="1">
                <a:ea typeface="楷体_GB2312" pitchFamily="49" charset="-122"/>
              </a:rPr>
              <a:t>整个电厂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热效率</a:t>
            </a:r>
          </a:p>
        </p:txBody>
      </p:sp>
      <p:sp>
        <p:nvSpPr>
          <p:cNvPr id="406531" name="Text Box 1027">
            <a:extLst>
              <a:ext uri="{FF2B5EF4-FFF2-40B4-BE49-F238E27FC236}">
                <a16:creationId xmlns:a16="http://schemas.microsoft.com/office/drawing/2014/main" id="{BD794CE5-35FC-4100-9A2D-6CCEDAFE85D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724400" y="6110288"/>
            <a:ext cx="17303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406532" name="Text Box 1028">
            <a:extLst>
              <a:ext uri="{FF2B5EF4-FFF2-40B4-BE49-F238E27FC236}">
                <a16:creationId xmlns:a16="http://schemas.microsoft.com/office/drawing/2014/main" id="{3A9605E2-A76D-4188-9A1D-653A9BFA33A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200" y="2667000"/>
            <a:ext cx="4064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406533" name="Text Box 1029">
            <a:extLst>
              <a:ext uri="{FF2B5EF4-FFF2-40B4-BE49-F238E27FC236}">
                <a16:creationId xmlns:a16="http://schemas.microsoft.com/office/drawing/2014/main" id="{E18553AC-3296-4467-B9FF-D1C95AC108D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524000" y="3276600"/>
            <a:ext cx="17303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406534" name="Text Box 1030">
            <a:extLst>
              <a:ext uri="{FF2B5EF4-FFF2-40B4-BE49-F238E27FC236}">
                <a16:creationId xmlns:a16="http://schemas.microsoft.com/office/drawing/2014/main" id="{493279C6-1694-4373-93E0-9BDF9418984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295400" y="5105400"/>
            <a:ext cx="1746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06535" name="Text Box 1031">
            <a:extLst>
              <a:ext uri="{FF2B5EF4-FFF2-40B4-BE49-F238E27FC236}">
                <a16:creationId xmlns:a16="http://schemas.microsoft.com/office/drawing/2014/main" id="{3AAB8FE0-1639-4B8B-9017-EC7C3FFDD33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657600" y="5105400"/>
            <a:ext cx="1730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06536" name="Line 1032">
            <a:extLst>
              <a:ext uri="{FF2B5EF4-FFF2-40B4-BE49-F238E27FC236}">
                <a16:creationId xmlns:a16="http://schemas.microsoft.com/office/drawing/2014/main" id="{529364D4-2B95-4930-8DE5-8A1FE62A02C3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41388" y="2720975"/>
            <a:ext cx="0" cy="3324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6537" name="Line 1033">
            <a:extLst>
              <a:ext uri="{FF2B5EF4-FFF2-40B4-BE49-F238E27FC236}">
                <a16:creationId xmlns:a16="http://schemas.microsoft.com/office/drawing/2014/main" id="{75C27E06-327E-4313-A693-8AEB6BCC317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41388" y="6045200"/>
            <a:ext cx="4027487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6538" name="Freeform 1034">
            <a:extLst>
              <a:ext uri="{FF2B5EF4-FFF2-40B4-BE49-F238E27FC236}">
                <a16:creationId xmlns:a16="http://schemas.microsoft.com/office/drawing/2014/main" id="{5FE0584E-BFBA-4B8E-9680-8817F67CBC87}"/>
              </a:ext>
            </a:extLst>
          </p:cNvPr>
          <p:cNvSpPr>
            <a:spLocks noChangeAspect="1"/>
          </p:cNvSpPr>
          <p:nvPr/>
        </p:nvSpPr>
        <p:spPr bwMode="auto">
          <a:xfrm>
            <a:off x="942975" y="3135313"/>
            <a:ext cx="3997325" cy="2355850"/>
          </a:xfrm>
          <a:custGeom>
            <a:avLst/>
            <a:gdLst>
              <a:gd name="T0" fmla="*/ 0 w 5220"/>
              <a:gd name="T1" fmla="*/ 2678 h 2678"/>
              <a:gd name="T2" fmla="*/ 720 w 5220"/>
              <a:gd name="T3" fmla="*/ 1586 h 2678"/>
              <a:gd name="T4" fmla="*/ 1080 w 5220"/>
              <a:gd name="T5" fmla="*/ 806 h 2678"/>
              <a:gd name="T6" fmla="*/ 1260 w 5220"/>
              <a:gd name="T7" fmla="*/ 494 h 2678"/>
              <a:gd name="T8" fmla="*/ 1620 w 5220"/>
              <a:gd name="T9" fmla="*/ 182 h 2678"/>
              <a:gd name="T10" fmla="*/ 1980 w 5220"/>
              <a:gd name="T11" fmla="*/ 26 h 2678"/>
              <a:gd name="T12" fmla="*/ 2340 w 5220"/>
              <a:gd name="T13" fmla="*/ 26 h 2678"/>
              <a:gd name="T14" fmla="*/ 2700 w 5220"/>
              <a:gd name="T15" fmla="*/ 182 h 2678"/>
              <a:gd name="T16" fmla="*/ 3240 w 5220"/>
              <a:gd name="T17" fmla="*/ 650 h 2678"/>
              <a:gd name="T18" fmla="*/ 3780 w 5220"/>
              <a:gd name="T19" fmla="*/ 1430 h 2678"/>
              <a:gd name="T20" fmla="*/ 4320 w 5220"/>
              <a:gd name="T21" fmla="*/ 2054 h 2678"/>
              <a:gd name="T22" fmla="*/ 4860 w 5220"/>
              <a:gd name="T23" fmla="*/ 2522 h 2678"/>
              <a:gd name="T24" fmla="*/ 5220 w 5220"/>
              <a:gd name="T25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0" h="2678">
                <a:moveTo>
                  <a:pt x="0" y="2678"/>
                </a:moveTo>
                <a:cubicBezTo>
                  <a:pt x="270" y="2288"/>
                  <a:pt x="540" y="1898"/>
                  <a:pt x="720" y="1586"/>
                </a:cubicBezTo>
                <a:cubicBezTo>
                  <a:pt x="900" y="1274"/>
                  <a:pt x="990" y="988"/>
                  <a:pt x="1080" y="806"/>
                </a:cubicBezTo>
                <a:cubicBezTo>
                  <a:pt x="1170" y="624"/>
                  <a:pt x="1170" y="598"/>
                  <a:pt x="1260" y="494"/>
                </a:cubicBezTo>
                <a:cubicBezTo>
                  <a:pt x="1350" y="390"/>
                  <a:pt x="1500" y="260"/>
                  <a:pt x="1620" y="182"/>
                </a:cubicBezTo>
                <a:cubicBezTo>
                  <a:pt x="1740" y="104"/>
                  <a:pt x="1860" y="52"/>
                  <a:pt x="1980" y="26"/>
                </a:cubicBezTo>
                <a:cubicBezTo>
                  <a:pt x="2100" y="0"/>
                  <a:pt x="2220" y="0"/>
                  <a:pt x="2340" y="26"/>
                </a:cubicBezTo>
                <a:cubicBezTo>
                  <a:pt x="2460" y="52"/>
                  <a:pt x="2550" y="78"/>
                  <a:pt x="2700" y="182"/>
                </a:cubicBezTo>
                <a:cubicBezTo>
                  <a:pt x="2850" y="286"/>
                  <a:pt x="3060" y="442"/>
                  <a:pt x="3240" y="650"/>
                </a:cubicBezTo>
                <a:cubicBezTo>
                  <a:pt x="3420" y="858"/>
                  <a:pt x="3600" y="1196"/>
                  <a:pt x="3780" y="1430"/>
                </a:cubicBezTo>
                <a:cubicBezTo>
                  <a:pt x="3960" y="1664"/>
                  <a:pt x="4140" y="1872"/>
                  <a:pt x="4320" y="2054"/>
                </a:cubicBezTo>
                <a:cubicBezTo>
                  <a:pt x="4500" y="2236"/>
                  <a:pt x="4710" y="2418"/>
                  <a:pt x="4860" y="2522"/>
                </a:cubicBezTo>
                <a:cubicBezTo>
                  <a:pt x="5010" y="2626"/>
                  <a:pt x="5115" y="2652"/>
                  <a:pt x="5220" y="2678"/>
                </a:cubicBezTo>
              </a:path>
            </a:pathLst>
          </a:custGeom>
          <a:noFill/>
          <a:ln w="254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6539" name="Line 1035">
            <a:extLst>
              <a:ext uri="{FF2B5EF4-FFF2-40B4-BE49-F238E27FC236}">
                <a16:creationId xmlns:a16="http://schemas.microsoft.com/office/drawing/2014/main" id="{2C272A86-4C76-409A-921B-51C953EC587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184275" y="5075238"/>
            <a:ext cx="27781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6540" name="Line 1036">
            <a:extLst>
              <a:ext uri="{FF2B5EF4-FFF2-40B4-BE49-F238E27FC236}">
                <a16:creationId xmlns:a16="http://schemas.microsoft.com/office/drawing/2014/main" id="{2D908A99-338B-4C52-9610-DAE2A1D910FB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828800" y="3657600"/>
            <a:ext cx="1565275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6541" name="Freeform 1037">
            <a:extLst>
              <a:ext uri="{FF2B5EF4-FFF2-40B4-BE49-F238E27FC236}">
                <a16:creationId xmlns:a16="http://schemas.microsoft.com/office/drawing/2014/main" id="{BB227589-6E4E-486A-A0EF-4BC5A22CBE8C}"/>
              </a:ext>
            </a:extLst>
          </p:cNvPr>
          <p:cNvSpPr>
            <a:spLocks/>
          </p:cNvSpPr>
          <p:nvPr/>
        </p:nvSpPr>
        <p:spPr bwMode="auto">
          <a:xfrm>
            <a:off x="3962400" y="3200400"/>
            <a:ext cx="228600" cy="1828800"/>
          </a:xfrm>
          <a:custGeom>
            <a:avLst/>
            <a:gdLst>
              <a:gd name="T0" fmla="*/ 0 w 144"/>
              <a:gd name="T1" fmla="*/ 0 h 1152"/>
              <a:gd name="T2" fmla="*/ 48 w 144"/>
              <a:gd name="T3" fmla="*/ 384 h 1152"/>
              <a:gd name="T4" fmla="*/ 96 w 144"/>
              <a:gd name="T5" fmla="*/ 816 h 1152"/>
              <a:gd name="T6" fmla="*/ 144 w 144"/>
              <a:gd name="T7" fmla="*/ 1152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" h="1152">
                <a:moveTo>
                  <a:pt x="0" y="0"/>
                </a:moveTo>
                <a:cubicBezTo>
                  <a:pt x="16" y="124"/>
                  <a:pt x="32" y="248"/>
                  <a:pt x="48" y="384"/>
                </a:cubicBezTo>
                <a:cubicBezTo>
                  <a:pt x="64" y="520"/>
                  <a:pt x="80" y="688"/>
                  <a:pt x="96" y="816"/>
                </a:cubicBezTo>
                <a:cubicBezTo>
                  <a:pt x="112" y="944"/>
                  <a:pt x="128" y="1048"/>
                  <a:pt x="144" y="1152"/>
                </a:cubicBezTo>
              </a:path>
            </a:pathLst>
          </a:custGeom>
          <a:noFill/>
          <a:ln w="25400" cap="flat" cmpd="sng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6542" name="Text Box 1038">
            <a:extLst>
              <a:ext uri="{FF2B5EF4-FFF2-40B4-BE49-F238E27FC236}">
                <a16:creationId xmlns:a16="http://schemas.microsoft.com/office/drawing/2014/main" id="{0CCE2988-D035-412E-B977-01345D2A2A4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14800" y="51054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2’</a:t>
            </a:r>
          </a:p>
        </p:txBody>
      </p:sp>
      <p:sp>
        <p:nvSpPr>
          <p:cNvPr id="406543" name="Line 1039">
            <a:extLst>
              <a:ext uri="{FF2B5EF4-FFF2-40B4-BE49-F238E27FC236}">
                <a16:creationId xmlns:a16="http://schemas.microsoft.com/office/drawing/2014/main" id="{6FC2E52A-06A1-4D42-A44F-3F531D92E1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9200" y="4724400"/>
            <a:ext cx="76200" cy="381000"/>
          </a:xfrm>
          <a:prstGeom prst="line">
            <a:avLst/>
          </a:prstGeom>
          <a:noFill/>
          <a:ln w="25400">
            <a:solidFill>
              <a:srgbClr val="66FF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6544" name="Text Box 1040">
            <a:extLst>
              <a:ext uri="{FF2B5EF4-FFF2-40B4-BE49-F238E27FC236}">
                <a16:creationId xmlns:a16="http://schemas.microsoft.com/office/drawing/2014/main" id="{30231CD7-47CC-451E-87E3-1F8F7DE2405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90600" y="42672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4’</a:t>
            </a:r>
          </a:p>
        </p:txBody>
      </p:sp>
      <p:sp>
        <p:nvSpPr>
          <p:cNvPr id="406545" name="Oval 1041">
            <a:extLst>
              <a:ext uri="{FF2B5EF4-FFF2-40B4-BE49-F238E27FC236}">
                <a16:creationId xmlns:a16="http://schemas.microsoft.com/office/drawing/2014/main" id="{5B76C4FD-EB66-4376-BBB2-7BD26F7F8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5075" y="30480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6546" name="Text Box 1042">
            <a:extLst>
              <a:ext uri="{FF2B5EF4-FFF2-40B4-BE49-F238E27FC236}">
                <a16:creationId xmlns:a16="http://schemas.microsoft.com/office/drawing/2014/main" id="{3FDADFB9-BF92-443F-99C8-3FA11DCC408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81400" y="2362200"/>
            <a:ext cx="6096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1’’</a:t>
            </a:r>
          </a:p>
        </p:txBody>
      </p:sp>
      <p:sp>
        <p:nvSpPr>
          <p:cNvPr id="406547" name="Text Box 1043">
            <a:extLst>
              <a:ext uri="{FF2B5EF4-FFF2-40B4-BE49-F238E27FC236}">
                <a16:creationId xmlns:a16="http://schemas.microsoft.com/office/drawing/2014/main" id="{B8BA3C43-B9BE-479B-AF5E-F4EAB02D1F3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962400" y="25908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1’</a:t>
            </a:r>
          </a:p>
        </p:txBody>
      </p:sp>
      <p:sp>
        <p:nvSpPr>
          <p:cNvPr id="406548" name="Text Box 1044">
            <a:extLst>
              <a:ext uri="{FF2B5EF4-FFF2-40B4-BE49-F238E27FC236}">
                <a16:creationId xmlns:a16="http://schemas.microsoft.com/office/drawing/2014/main" id="{CDF9DFA4-6CE6-4C70-8B7D-7510FC3B7BA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14800" y="29718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06549" name="Text Box 1045">
            <a:extLst>
              <a:ext uri="{FF2B5EF4-FFF2-40B4-BE49-F238E27FC236}">
                <a16:creationId xmlns:a16="http://schemas.microsoft.com/office/drawing/2014/main" id="{536289E6-4963-4725-AA12-08819D0690D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30263" y="4767263"/>
            <a:ext cx="160337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06550" name="Line 1046">
            <a:extLst>
              <a:ext uri="{FF2B5EF4-FFF2-40B4-BE49-F238E27FC236}">
                <a16:creationId xmlns:a16="http://schemas.microsoft.com/office/drawing/2014/main" id="{1AD3241E-883F-4F36-AEDD-7FCAA9E4F410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968750" y="3216275"/>
            <a:ext cx="0" cy="18621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6551" name="Line 1047">
            <a:extLst>
              <a:ext uri="{FF2B5EF4-FFF2-40B4-BE49-F238E27FC236}">
                <a16:creationId xmlns:a16="http://schemas.microsoft.com/office/drawing/2014/main" id="{F4B8043F-E02D-4670-8EA4-10FD4D03B643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352800" y="2895600"/>
            <a:ext cx="392113" cy="738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6552" name="Oval 1048">
            <a:extLst>
              <a:ext uri="{FF2B5EF4-FFF2-40B4-BE49-F238E27FC236}">
                <a16:creationId xmlns:a16="http://schemas.microsoft.com/office/drawing/2014/main" id="{31A6481E-34ED-4336-910A-CD3923CD05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9988" y="5033963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6553" name="Line 1049">
            <a:extLst>
              <a:ext uri="{FF2B5EF4-FFF2-40B4-BE49-F238E27FC236}">
                <a16:creationId xmlns:a16="http://schemas.microsoft.com/office/drawing/2014/main" id="{E01A6EE8-B7D9-45D1-A971-F2E87C4950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5070475"/>
            <a:ext cx="4572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6554" name="Line 1050">
            <a:extLst>
              <a:ext uri="{FF2B5EF4-FFF2-40B4-BE49-F238E27FC236}">
                <a16:creationId xmlns:a16="http://schemas.microsoft.com/office/drawing/2014/main" id="{DB220BC2-9994-49E0-8B0D-A3A2615C4D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3800" y="2971800"/>
            <a:ext cx="152400" cy="304800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6555" name="Line 1051">
            <a:extLst>
              <a:ext uri="{FF2B5EF4-FFF2-40B4-BE49-F238E27FC236}">
                <a16:creationId xmlns:a16="http://schemas.microsoft.com/office/drawing/2014/main" id="{9D9A9006-AA17-4655-87BD-596F2F75789F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196975" y="4894263"/>
            <a:ext cx="0" cy="1762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6556" name="Oval 1052">
            <a:extLst>
              <a:ext uri="{FF2B5EF4-FFF2-40B4-BE49-F238E27FC236}">
                <a16:creationId xmlns:a16="http://schemas.microsoft.com/office/drawing/2014/main" id="{9C79AB5C-3699-4C27-871B-6B7D6D730F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41763" y="50419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6557" name="Oval 1053">
            <a:extLst>
              <a:ext uri="{FF2B5EF4-FFF2-40B4-BE49-F238E27FC236}">
                <a16:creationId xmlns:a16="http://schemas.microsoft.com/office/drawing/2014/main" id="{4229B82A-0A7B-48AF-AB63-3A3AE38B2D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27475" y="3194050"/>
            <a:ext cx="79375" cy="793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6558" name="Oval 1054">
            <a:extLst>
              <a:ext uri="{FF2B5EF4-FFF2-40B4-BE49-F238E27FC236}">
                <a16:creationId xmlns:a16="http://schemas.microsoft.com/office/drawing/2014/main" id="{2C4037E1-68C4-4F26-8167-40D2CDCC8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28956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6559" name="Oval 1055">
            <a:extLst>
              <a:ext uri="{FF2B5EF4-FFF2-40B4-BE49-F238E27FC236}">
                <a16:creationId xmlns:a16="http://schemas.microsoft.com/office/drawing/2014/main" id="{5F3EAC42-579D-47DC-A01C-FBF4C92E28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57288" y="487045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6560" name="Line 1056">
            <a:extLst>
              <a:ext uri="{FF2B5EF4-FFF2-40B4-BE49-F238E27FC236}">
                <a16:creationId xmlns:a16="http://schemas.microsoft.com/office/drawing/2014/main" id="{9F5C07C0-3EC7-4E4A-81D0-883C9730F5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6200" y="3048000"/>
            <a:ext cx="152400" cy="304800"/>
          </a:xfrm>
          <a:prstGeom prst="line">
            <a:avLst/>
          </a:prstGeom>
          <a:noFill/>
          <a:ln w="1905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6561" name="Oval 1057">
            <a:extLst>
              <a:ext uri="{FF2B5EF4-FFF2-40B4-BE49-F238E27FC236}">
                <a16:creationId xmlns:a16="http://schemas.microsoft.com/office/drawing/2014/main" id="{DC8B5F78-566D-40C5-BE4D-1DA1706D70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91000" y="5045075"/>
            <a:ext cx="60325" cy="60325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6562" name="Line 1058">
            <a:extLst>
              <a:ext uri="{FF2B5EF4-FFF2-40B4-BE49-F238E27FC236}">
                <a16:creationId xmlns:a16="http://schemas.microsoft.com/office/drawing/2014/main" id="{77E667A5-0BA5-4DA0-80D7-080D301388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9200" y="3657600"/>
            <a:ext cx="609600" cy="12192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406563" name="Object 1059">
            <a:extLst>
              <a:ext uri="{FF2B5EF4-FFF2-40B4-BE49-F238E27FC236}">
                <a16:creationId xmlns:a16="http://schemas.microsoft.com/office/drawing/2014/main" id="{3FF42DE3-2195-47EE-87AD-7CF16B0B9B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990600"/>
          <a:ext cx="5184775" cy="123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34" name="Equation" r:id="rId4" imgW="1917360" imgH="457200" progId="Equation.DSMT4">
                  <p:embed/>
                </p:oleObj>
              </mc:Choice>
              <mc:Fallback>
                <p:oleObj name="Equation" r:id="rId4" imgW="1917360" imgH="457200" progId="Equation.DSMT4">
                  <p:embed/>
                  <p:pic>
                    <p:nvPicPr>
                      <p:cNvPr id="406563" name="Object 1059">
                        <a:extLst>
                          <a:ext uri="{FF2B5EF4-FFF2-40B4-BE49-F238E27FC236}">
                            <a16:creationId xmlns:a16="http://schemas.microsoft.com/office/drawing/2014/main" id="{3FF42DE3-2195-47EE-87AD-7CF16B0B9B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990600"/>
                        <a:ext cx="5184775" cy="12303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6564" name="Rectangle 1060">
            <a:extLst>
              <a:ext uri="{FF2B5EF4-FFF2-40B4-BE49-F238E27FC236}">
                <a16:creationId xmlns:a16="http://schemas.microsoft.com/office/drawing/2014/main" id="{4BD2D6D0-96D0-4DDB-B81C-DF937E5D3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4495800"/>
            <a:ext cx="1905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机械效率</a:t>
            </a:r>
          </a:p>
        </p:txBody>
      </p:sp>
      <p:graphicFrame>
        <p:nvGraphicFramePr>
          <p:cNvPr id="406565" name="Object 1061">
            <a:extLst>
              <a:ext uri="{FF2B5EF4-FFF2-40B4-BE49-F238E27FC236}">
                <a16:creationId xmlns:a16="http://schemas.microsoft.com/office/drawing/2014/main" id="{BC2D1498-FF82-4E30-9E1E-328BBA4B28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4200" y="4170363"/>
          <a:ext cx="1957388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35" name="Equation" r:id="rId6" imgW="723600" imgH="431640" progId="Equation.DSMT4">
                  <p:embed/>
                </p:oleObj>
              </mc:Choice>
              <mc:Fallback>
                <p:oleObj name="Equation" r:id="rId6" imgW="723600" imgH="431640" progId="Equation.DSMT4">
                  <p:embed/>
                  <p:pic>
                    <p:nvPicPr>
                      <p:cNvPr id="406565" name="Object 1061">
                        <a:extLst>
                          <a:ext uri="{FF2B5EF4-FFF2-40B4-BE49-F238E27FC236}">
                            <a16:creationId xmlns:a16="http://schemas.microsoft.com/office/drawing/2014/main" id="{BC2D1498-FF82-4E30-9E1E-328BBA4B28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4170363"/>
                        <a:ext cx="1957388" cy="116363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6566" name="Rectangle 1062">
            <a:extLst>
              <a:ext uri="{FF2B5EF4-FFF2-40B4-BE49-F238E27FC236}">
                <a16:creationId xmlns:a16="http://schemas.microsoft.com/office/drawing/2014/main" id="{FC3E41DE-F9C0-470B-8606-AE5A3C2C4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5638800"/>
            <a:ext cx="1905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电机效率</a:t>
            </a:r>
          </a:p>
        </p:txBody>
      </p:sp>
      <p:graphicFrame>
        <p:nvGraphicFramePr>
          <p:cNvPr id="406567" name="Object 1063">
            <a:extLst>
              <a:ext uri="{FF2B5EF4-FFF2-40B4-BE49-F238E27FC236}">
                <a16:creationId xmlns:a16="http://schemas.microsoft.com/office/drawing/2014/main" id="{ED41EC3C-F129-47E8-B15E-4057AE12C6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4200" y="5334000"/>
          <a:ext cx="1819275" cy="123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36" name="Equation" r:id="rId8" imgW="672840" imgH="457200" progId="Equation.DSMT4">
                  <p:embed/>
                </p:oleObj>
              </mc:Choice>
              <mc:Fallback>
                <p:oleObj name="Equation" r:id="rId8" imgW="672840" imgH="457200" progId="Equation.DSMT4">
                  <p:embed/>
                  <p:pic>
                    <p:nvPicPr>
                      <p:cNvPr id="406567" name="Object 1063">
                        <a:extLst>
                          <a:ext uri="{FF2B5EF4-FFF2-40B4-BE49-F238E27FC236}">
                            <a16:creationId xmlns:a16="http://schemas.microsoft.com/office/drawing/2014/main" id="{ED41EC3C-F129-47E8-B15E-4057AE12C6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5334000"/>
                        <a:ext cx="1819275" cy="123348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6568" name="Group 1064">
            <a:extLst>
              <a:ext uri="{FF2B5EF4-FFF2-40B4-BE49-F238E27FC236}">
                <a16:creationId xmlns:a16="http://schemas.microsoft.com/office/drawing/2014/main" id="{50857AF0-A416-4EA7-BDBE-90CE8AD2D3D4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029200"/>
            <a:ext cx="4351338" cy="1162050"/>
            <a:chOff x="240" y="2352"/>
            <a:chExt cx="2741" cy="732"/>
          </a:xfrm>
        </p:grpSpPr>
        <p:graphicFrame>
          <p:nvGraphicFramePr>
            <p:cNvPr id="406569" name="Object 1065">
              <a:extLst>
                <a:ext uri="{FF2B5EF4-FFF2-40B4-BE49-F238E27FC236}">
                  <a16:creationId xmlns:a16="http://schemas.microsoft.com/office/drawing/2014/main" id="{A36B10CE-D385-4903-8E0A-DD36E929AB2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4" y="2496"/>
            <a:ext cx="1877" cy="4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237" name="Equation" r:id="rId10" imgW="990360" imgH="228600" progId="Equation.DSMT4">
                    <p:embed/>
                  </p:oleObj>
                </mc:Choice>
                <mc:Fallback>
                  <p:oleObj name="Equation" r:id="rId10" imgW="990360" imgH="228600" progId="Equation.DSMT4">
                    <p:embed/>
                    <p:pic>
                      <p:nvPicPr>
                        <p:cNvPr id="406569" name="Object 1065">
                          <a:extLst>
                            <a:ext uri="{FF2B5EF4-FFF2-40B4-BE49-F238E27FC236}">
                              <a16:creationId xmlns:a16="http://schemas.microsoft.com/office/drawing/2014/main" id="{A36B10CE-D385-4903-8E0A-DD36E929AB2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2496"/>
                          <a:ext cx="1877" cy="431"/>
                        </a:xfrm>
                        <a:prstGeom prst="rect">
                          <a:avLst/>
                        </a:prstGeom>
                        <a:solidFill>
                          <a:srgbClr val="FFC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6570" name="Object 1066">
              <a:extLst>
                <a:ext uri="{FF2B5EF4-FFF2-40B4-BE49-F238E27FC236}">
                  <a16:creationId xmlns:a16="http://schemas.microsoft.com/office/drawing/2014/main" id="{BB14B715-F97C-4EAA-9115-4CDD280500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2352"/>
            <a:ext cx="887" cy="7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238" name="Equation" r:id="rId12" imgW="520560" imgH="431640" progId="Equation.DSMT4">
                    <p:embed/>
                  </p:oleObj>
                </mc:Choice>
                <mc:Fallback>
                  <p:oleObj name="Equation" r:id="rId12" imgW="520560" imgH="431640" progId="Equation.DSMT4">
                    <p:embed/>
                    <p:pic>
                      <p:nvPicPr>
                        <p:cNvPr id="406570" name="Object 1066">
                          <a:extLst>
                            <a:ext uri="{FF2B5EF4-FFF2-40B4-BE49-F238E27FC236}">
                              <a16:creationId xmlns:a16="http://schemas.microsoft.com/office/drawing/2014/main" id="{BB14B715-F97C-4EAA-9115-4CDD280500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2352"/>
                          <a:ext cx="887" cy="732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06571" name="Object 1067">
            <a:extLst>
              <a:ext uri="{FF2B5EF4-FFF2-40B4-BE49-F238E27FC236}">
                <a16:creationId xmlns:a16="http://schemas.microsoft.com/office/drawing/2014/main" id="{A8F79D75-3C8C-47D0-B7A4-15F0A876A7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6400" y="990600"/>
          <a:ext cx="1716088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39" name="Equation" r:id="rId14" imgW="634680" imgH="444240" progId="Equation.DSMT4">
                  <p:embed/>
                </p:oleObj>
              </mc:Choice>
              <mc:Fallback>
                <p:oleObj name="Equation" r:id="rId14" imgW="634680" imgH="444240" progId="Equation.DSMT4">
                  <p:embed/>
                  <p:pic>
                    <p:nvPicPr>
                      <p:cNvPr id="406571" name="Object 1067">
                        <a:extLst>
                          <a:ext uri="{FF2B5EF4-FFF2-40B4-BE49-F238E27FC236}">
                            <a16:creationId xmlns:a16="http://schemas.microsoft.com/office/drawing/2014/main" id="{A8F79D75-3C8C-47D0-B7A4-15F0A876A7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990600"/>
                        <a:ext cx="1716088" cy="11953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572" name="Object 1068">
            <a:extLst>
              <a:ext uri="{FF2B5EF4-FFF2-40B4-BE49-F238E27FC236}">
                <a16:creationId xmlns:a16="http://schemas.microsoft.com/office/drawing/2014/main" id="{6B14E75D-A7B8-473C-90AF-2F97C9C5DB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61000" y="2209800"/>
          <a:ext cx="2540000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40" name="Equation" r:id="rId16" imgW="939600" imgH="444240" progId="Equation.DSMT4">
                  <p:embed/>
                </p:oleObj>
              </mc:Choice>
              <mc:Fallback>
                <p:oleObj name="Equation" r:id="rId16" imgW="939600" imgH="444240" progId="Equation.DSMT4">
                  <p:embed/>
                  <p:pic>
                    <p:nvPicPr>
                      <p:cNvPr id="406572" name="Object 1068">
                        <a:extLst>
                          <a:ext uri="{FF2B5EF4-FFF2-40B4-BE49-F238E27FC236}">
                            <a16:creationId xmlns:a16="http://schemas.microsoft.com/office/drawing/2014/main" id="{6B14E75D-A7B8-473C-90AF-2F97C9C5DB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0" y="2209800"/>
                        <a:ext cx="2540000" cy="11953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573" name="Object 1069">
            <a:extLst>
              <a:ext uri="{FF2B5EF4-FFF2-40B4-BE49-F238E27FC236}">
                <a16:creationId xmlns:a16="http://schemas.microsoft.com/office/drawing/2014/main" id="{9DE86DF1-A0BA-40F7-9A89-96D89C6420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22763" y="3409950"/>
          <a:ext cx="4803775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41" name="Equation" r:id="rId18" imgW="1663560" imgH="241200" progId="Equation.DSMT4">
                  <p:embed/>
                </p:oleObj>
              </mc:Choice>
              <mc:Fallback>
                <p:oleObj name="Equation" r:id="rId18" imgW="1663560" imgH="241200" progId="Equation.DSMT4">
                  <p:embed/>
                  <p:pic>
                    <p:nvPicPr>
                      <p:cNvPr id="406573" name="Object 1069">
                        <a:extLst>
                          <a:ext uri="{FF2B5EF4-FFF2-40B4-BE49-F238E27FC236}">
                            <a16:creationId xmlns:a16="http://schemas.microsoft.com/office/drawing/2014/main" id="{9DE86DF1-A0BA-40F7-9A89-96D89C6420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2763" y="3409950"/>
                        <a:ext cx="4803775" cy="693738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6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6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6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6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6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6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6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6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6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6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6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6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6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6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64" grpId="0" autoUpdateAnimBg="0"/>
      <p:bldP spid="406566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1026">
            <a:extLst>
              <a:ext uri="{FF2B5EF4-FFF2-40B4-BE49-F238E27FC236}">
                <a16:creationId xmlns:a16="http://schemas.microsoft.com/office/drawing/2014/main" id="{4E1FFA6D-5599-48AB-BB13-C31B2266E9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实际蒸汽动力装置的</a:t>
            </a:r>
            <a:r>
              <a:rPr lang="en-US" altLang="zh-CN" b="1" i="1">
                <a:solidFill>
                  <a:srgbClr val="66FF66"/>
                </a:solidFill>
                <a:latin typeface="Times New Roman" panose="02020603050405020304" pitchFamily="18" charset="0"/>
                <a:ea typeface="楷体_GB2312" pitchFamily="49" charset="-122"/>
              </a:rPr>
              <a:t>Ex</a:t>
            </a:r>
            <a:r>
              <a:rPr lang="zh-CN" altLang="en-US" b="1">
                <a:solidFill>
                  <a:srgbClr val="66FF66"/>
                </a:solidFill>
                <a:latin typeface="楷体_GB2312" pitchFamily="49" charset="-122"/>
                <a:ea typeface="楷体_GB2312" pitchFamily="49" charset="-122"/>
              </a:rPr>
              <a:t>分析法</a:t>
            </a:r>
          </a:p>
        </p:txBody>
      </p:sp>
      <p:sp>
        <p:nvSpPr>
          <p:cNvPr id="407555" name="Rectangle 1027">
            <a:extLst>
              <a:ext uri="{FF2B5EF4-FFF2-40B4-BE49-F238E27FC236}">
                <a16:creationId xmlns:a16="http://schemas.microsoft.com/office/drawing/2014/main" id="{EA58C02A-810A-4119-AFE3-D4B2654F0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447800"/>
            <a:ext cx="2971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 sz="3600">
                <a:latin typeface="宋体" panose="02010600030101010101" pitchFamily="2" charset="-122"/>
              </a:rPr>
              <a:t>对于稳定流动</a:t>
            </a:r>
          </a:p>
        </p:txBody>
      </p:sp>
      <p:grpSp>
        <p:nvGrpSpPr>
          <p:cNvPr id="407557" name="Group 1029">
            <a:extLst>
              <a:ext uri="{FF2B5EF4-FFF2-40B4-BE49-F238E27FC236}">
                <a16:creationId xmlns:a16="http://schemas.microsoft.com/office/drawing/2014/main" id="{12641556-CE54-4033-8CC5-35DDE5BF5F23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4267200"/>
            <a:ext cx="2743200" cy="1219200"/>
            <a:chOff x="480" y="2688"/>
            <a:chExt cx="1728" cy="768"/>
          </a:xfrm>
        </p:grpSpPr>
        <p:sp>
          <p:nvSpPr>
            <p:cNvPr id="407558" name="Rectangle 1030">
              <a:extLst>
                <a:ext uri="{FF2B5EF4-FFF2-40B4-BE49-F238E27FC236}">
                  <a16:creationId xmlns:a16="http://schemas.microsoft.com/office/drawing/2014/main" id="{2B99E067-9D3F-40F9-A5FB-A362BBCAE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736"/>
              <a:ext cx="1584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buSzPct val="8500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kumimoji="0" lang="zh-CN" altLang="en-US">
                  <a:latin typeface="宋体" panose="02010600030101010101" pitchFamily="2" charset="-122"/>
                </a:rPr>
                <a:t>进入设备的</a:t>
              </a:r>
              <a:r>
                <a:rPr kumimoji="0" lang="en-US" altLang="zh-CN" i="1">
                  <a:solidFill>
                    <a:srgbClr val="66FF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Ex</a:t>
              </a:r>
              <a:r>
                <a:rPr kumimoji="0" lang="zh-CN" altLang="en-US">
                  <a:latin typeface="宋体" panose="02010600030101010101" pitchFamily="2" charset="-122"/>
                </a:rPr>
                <a:t>总和</a:t>
              </a:r>
            </a:p>
          </p:txBody>
        </p:sp>
        <p:sp>
          <p:nvSpPr>
            <p:cNvPr id="407559" name="AutoShape 1031">
              <a:extLst>
                <a:ext uri="{FF2B5EF4-FFF2-40B4-BE49-F238E27FC236}">
                  <a16:creationId xmlns:a16="http://schemas.microsoft.com/office/drawing/2014/main" id="{E52761CD-8FF7-4D86-8EFB-40ECD0904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688"/>
              <a:ext cx="1632" cy="768"/>
            </a:xfrm>
            <a:prstGeom prst="wedgeRoundRectCallout">
              <a:avLst>
                <a:gd name="adj1" fmla="val 22426"/>
                <a:gd name="adj2" fmla="val -119009"/>
                <a:gd name="adj3" fmla="val 16667"/>
              </a:avLst>
            </a:prstGeom>
            <a:noFill/>
            <a:ln w="38100" cap="sq">
              <a:solidFill>
                <a:srgbClr val="99FF66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/>
            </a:p>
          </p:txBody>
        </p:sp>
      </p:grpSp>
      <p:grpSp>
        <p:nvGrpSpPr>
          <p:cNvPr id="407560" name="Group 1032">
            <a:extLst>
              <a:ext uri="{FF2B5EF4-FFF2-40B4-BE49-F238E27FC236}">
                <a16:creationId xmlns:a16="http://schemas.microsoft.com/office/drawing/2014/main" id="{964E1781-3B21-42FA-954B-6CECA4BFD501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4191000"/>
            <a:ext cx="2743200" cy="1295400"/>
            <a:chOff x="2208" y="2640"/>
            <a:chExt cx="1728" cy="816"/>
          </a:xfrm>
        </p:grpSpPr>
        <p:sp>
          <p:nvSpPr>
            <p:cNvPr id="407561" name="Rectangle 1033">
              <a:extLst>
                <a:ext uri="{FF2B5EF4-FFF2-40B4-BE49-F238E27FC236}">
                  <a16:creationId xmlns:a16="http://schemas.microsoft.com/office/drawing/2014/main" id="{C7154420-7D9A-4D1B-AC73-2BC0305AF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736"/>
              <a:ext cx="1584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buSzPct val="8500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kumimoji="0" lang="zh-CN" altLang="en-US">
                  <a:latin typeface="宋体" panose="02010600030101010101" pitchFamily="2" charset="-122"/>
                </a:rPr>
                <a:t>离开设备的</a:t>
              </a:r>
              <a:r>
                <a:rPr kumimoji="0" lang="en-US" altLang="zh-CN" i="1">
                  <a:solidFill>
                    <a:srgbClr val="66FF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Ex</a:t>
              </a:r>
              <a:r>
                <a:rPr kumimoji="0" lang="zh-CN" altLang="en-US">
                  <a:latin typeface="宋体" panose="02010600030101010101" pitchFamily="2" charset="-122"/>
                </a:rPr>
                <a:t>总和</a:t>
              </a:r>
            </a:p>
          </p:txBody>
        </p:sp>
        <p:sp>
          <p:nvSpPr>
            <p:cNvPr id="407562" name="AutoShape 1034">
              <a:extLst>
                <a:ext uri="{FF2B5EF4-FFF2-40B4-BE49-F238E27FC236}">
                  <a16:creationId xmlns:a16="http://schemas.microsoft.com/office/drawing/2014/main" id="{D1513698-B47E-4870-AC36-03804FBC5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640"/>
              <a:ext cx="1632" cy="768"/>
            </a:xfrm>
            <a:prstGeom prst="wedgeRoundRectCallout">
              <a:avLst>
                <a:gd name="adj1" fmla="val -1102"/>
                <a:gd name="adj2" fmla="val -112759"/>
                <a:gd name="adj3" fmla="val 16667"/>
              </a:avLst>
            </a:prstGeom>
            <a:noFill/>
            <a:ln w="38100" cap="sq">
              <a:solidFill>
                <a:srgbClr val="99FF66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/>
            </a:p>
          </p:txBody>
        </p:sp>
      </p:grpSp>
      <p:grpSp>
        <p:nvGrpSpPr>
          <p:cNvPr id="407563" name="Group 1035">
            <a:extLst>
              <a:ext uri="{FF2B5EF4-FFF2-40B4-BE49-F238E27FC236}">
                <a16:creationId xmlns:a16="http://schemas.microsoft.com/office/drawing/2014/main" id="{54B24C13-FD9A-44AE-A0FE-04B0F86FF7BC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4191000"/>
            <a:ext cx="2667000" cy="1219200"/>
            <a:chOff x="3936" y="2640"/>
            <a:chExt cx="1680" cy="768"/>
          </a:xfrm>
        </p:grpSpPr>
        <p:sp>
          <p:nvSpPr>
            <p:cNvPr id="407564" name="Rectangle 1036">
              <a:extLst>
                <a:ext uri="{FF2B5EF4-FFF2-40B4-BE49-F238E27FC236}">
                  <a16:creationId xmlns:a16="http://schemas.microsoft.com/office/drawing/2014/main" id="{0A995073-D6E3-438F-897F-033066189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880"/>
              <a:ext cx="158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buSzPct val="8500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zh-CN" i="1">
                  <a:solidFill>
                    <a:srgbClr val="66FF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Ex</a:t>
              </a:r>
              <a:r>
                <a:rPr kumimoji="0" lang="zh-CN" altLang="en-US">
                  <a:latin typeface="宋体" panose="02010600030101010101" pitchFamily="2" charset="-122"/>
                </a:rPr>
                <a:t>损失之和</a:t>
              </a:r>
            </a:p>
          </p:txBody>
        </p:sp>
        <p:sp>
          <p:nvSpPr>
            <p:cNvPr id="407565" name="AutoShape 1037">
              <a:extLst>
                <a:ext uri="{FF2B5EF4-FFF2-40B4-BE49-F238E27FC236}">
                  <a16:creationId xmlns:a16="http://schemas.microsoft.com/office/drawing/2014/main" id="{0770264C-6C08-4B3B-9278-51D89C0E0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640"/>
              <a:ext cx="1632" cy="768"/>
            </a:xfrm>
            <a:prstGeom prst="wedgeRoundRectCallout">
              <a:avLst>
                <a:gd name="adj1" fmla="val -24634"/>
                <a:gd name="adj2" fmla="val -114324"/>
                <a:gd name="adj3" fmla="val 16667"/>
              </a:avLst>
            </a:prstGeom>
            <a:noFill/>
            <a:ln w="38100" cap="sq">
              <a:solidFill>
                <a:srgbClr val="99FF66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/>
            </a:p>
          </p:txBody>
        </p:sp>
      </p:grpSp>
      <p:grpSp>
        <p:nvGrpSpPr>
          <p:cNvPr id="407570" name="Group 1042">
            <a:extLst>
              <a:ext uri="{FF2B5EF4-FFF2-40B4-BE49-F238E27FC236}">
                <a16:creationId xmlns:a16="http://schemas.microsoft.com/office/drawing/2014/main" id="{CF507B52-B572-4CED-B85C-F831FCF9D191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482850"/>
            <a:ext cx="5618163" cy="890588"/>
            <a:chOff x="1104" y="1564"/>
            <a:chExt cx="3539" cy="561"/>
          </a:xfrm>
        </p:grpSpPr>
        <p:graphicFrame>
          <p:nvGraphicFramePr>
            <p:cNvPr id="407556" name="Object 1028">
              <a:extLst>
                <a:ext uri="{FF2B5EF4-FFF2-40B4-BE49-F238E27FC236}">
                  <a16:creationId xmlns:a16="http://schemas.microsoft.com/office/drawing/2014/main" id="{B12D6811-B844-4293-B5B6-FC4499C084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4" y="1564"/>
            <a:ext cx="3539" cy="5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7237" name="Equation" r:id="rId4" imgW="1600200" imgH="253800" progId="Equation.DSMT4">
                    <p:embed/>
                  </p:oleObj>
                </mc:Choice>
                <mc:Fallback>
                  <p:oleObj name="Equation" r:id="rId4" imgW="1600200" imgH="253800" progId="Equation.DSMT4">
                    <p:embed/>
                    <p:pic>
                      <p:nvPicPr>
                        <p:cNvPr id="407556" name="Object 1028">
                          <a:extLst>
                            <a:ext uri="{FF2B5EF4-FFF2-40B4-BE49-F238E27FC236}">
                              <a16:creationId xmlns:a16="http://schemas.microsoft.com/office/drawing/2014/main" id="{B12D6811-B844-4293-B5B6-FC4499C0842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1564"/>
                          <a:ext cx="3539" cy="561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7567" name="Rectangle 1039">
              <a:extLst>
                <a:ext uri="{FF2B5EF4-FFF2-40B4-BE49-F238E27FC236}">
                  <a16:creationId xmlns:a16="http://schemas.microsoft.com/office/drawing/2014/main" id="{E72A65DD-AE13-4FCD-B567-C2825869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" y="1570"/>
              <a:ext cx="390" cy="519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en-US" altLang="zh-CN" sz="4800" b="0">
                  <a:solidFill>
                    <a:schemeClr val="bg2"/>
                  </a:solidFill>
                  <a:sym typeface="Symbol" panose="05050102010706020507" pitchFamily="18" charset="2"/>
                </a:rPr>
                <a:t></a:t>
              </a:r>
            </a:p>
          </p:txBody>
        </p:sp>
        <p:sp>
          <p:nvSpPr>
            <p:cNvPr id="407568" name="Rectangle 1040">
              <a:extLst>
                <a:ext uri="{FF2B5EF4-FFF2-40B4-BE49-F238E27FC236}">
                  <a16:creationId xmlns:a16="http://schemas.microsoft.com/office/drawing/2014/main" id="{7F10F012-5DC8-4120-B8CD-F1087D483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5" y="1570"/>
              <a:ext cx="390" cy="519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en-US" altLang="zh-CN" sz="4800" b="0">
                  <a:solidFill>
                    <a:schemeClr val="bg2"/>
                  </a:solidFill>
                  <a:sym typeface="Symbol" panose="05050102010706020507" pitchFamily="18" charset="2"/>
                </a:rPr>
                <a:t></a:t>
              </a:r>
            </a:p>
          </p:txBody>
        </p:sp>
        <p:sp>
          <p:nvSpPr>
            <p:cNvPr id="407569" name="Rectangle 1041">
              <a:extLst>
                <a:ext uri="{FF2B5EF4-FFF2-40B4-BE49-F238E27FC236}">
                  <a16:creationId xmlns:a16="http://schemas.microsoft.com/office/drawing/2014/main" id="{077F2595-53EC-46E3-A4BA-268F03298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5" y="1596"/>
              <a:ext cx="390" cy="519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en-US" altLang="zh-CN" sz="4800" b="0">
                  <a:solidFill>
                    <a:schemeClr val="bg2"/>
                  </a:solidFill>
                  <a:sym typeface="Symbol" panose="05050102010706020507" pitchFamily="18" charset="2"/>
                </a:rPr>
                <a:t>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7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7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7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7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7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7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7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7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7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>
            <a:extLst>
              <a:ext uri="{FF2B5EF4-FFF2-40B4-BE49-F238E27FC236}">
                <a16:creationId xmlns:a16="http://schemas.microsoft.com/office/drawing/2014/main" id="{07EB0397-5FE4-4185-9EAE-1C28793937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锅炉的</a:t>
            </a:r>
            <a:r>
              <a:rPr lang="en-US" altLang="zh-CN" b="1" i="1">
                <a:latin typeface="Times New Roman" panose="02020603050405020304" pitchFamily="18" charset="0"/>
                <a:ea typeface="楷体_GB2312" pitchFamily="49" charset="-122"/>
              </a:rPr>
              <a:t>Ex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分析</a:t>
            </a:r>
          </a:p>
        </p:txBody>
      </p:sp>
      <p:sp>
        <p:nvSpPr>
          <p:cNvPr id="364547" name="Text Box 3">
            <a:extLst>
              <a:ext uri="{FF2B5EF4-FFF2-40B4-BE49-F238E27FC236}">
                <a16:creationId xmlns:a16="http://schemas.microsoft.com/office/drawing/2014/main" id="{4978DF6C-511D-4F7D-A06D-E9797643B7A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724400" y="6110288"/>
            <a:ext cx="17303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64548" name="Text Box 4">
            <a:extLst>
              <a:ext uri="{FF2B5EF4-FFF2-40B4-BE49-F238E27FC236}">
                <a16:creationId xmlns:a16="http://schemas.microsoft.com/office/drawing/2014/main" id="{DB3DFD75-0C82-4255-B3FC-D624A1DB7CC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200" y="2667000"/>
            <a:ext cx="4064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364549" name="Text Box 5">
            <a:extLst>
              <a:ext uri="{FF2B5EF4-FFF2-40B4-BE49-F238E27FC236}">
                <a16:creationId xmlns:a16="http://schemas.microsoft.com/office/drawing/2014/main" id="{354B43B9-8813-4D64-A13B-86B17D63C85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524000" y="3276600"/>
            <a:ext cx="17303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364550" name="Text Box 6">
            <a:extLst>
              <a:ext uri="{FF2B5EF4-FFF2-40B4-BE49-F238E27FC236}">
                <a16:creationId xmlns:a16="http://schemas.microsoft.com/office/drawing/2014/main" id="{93A42C02-5F42-461A-9D39-4B533495076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295400" y="5105400"/>
            <a:ext cx="1746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64551" name="Text Box 7">
            <a:extLst>
              <a:ext uri="{FF2B5EF4-FFF2-40B4-BE49-F238E27FC236}">
                <a16:creationId xmlns:a16="http://schemas.microsoft.com/office/drawing/2014/main" id="{BC6D9C9E-4542-4FE9-8DC2-30FC4822416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657600" y="5105400"/>
            <a:ext cx="1730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64552" name="Line 8">
            <a:extLst>
              <a:ext uri="{FF2B5EF4-FFF2-40B4-BE49-F238E27FC236}">
                <a16:creationId xmlns:a16="http://schemas.microsoft.com/office/drawing/2014/main" id="{8F81D1DC-2F98-4E82-8547-67182C9C6DAC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41388" y="2720975"/>
            <a:ext cx="0" cy="3324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4553" name="Line 9">
            <a:extLst>
              <a:ext uri="{FF2B5EF4-FFF2-40B4-BE49-F238E27FC236}">
                <a16:creationId xmlns:a16="http://schemas.microsoft.com/office/drawing/2014/main" id="{51F61F2B-7626-4DBF-B8CF-E7D60753B9E8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41388" y="6045200"/>
            <a:ext cx="4027487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4554" name="Freeform 10">
            <a:extLst>
              <a:ext uri="{FF2B5EF4-FFF2-40B4-BE49-F238E27FC236}">
                <a16:creationId xmlns:a16="http://schemas.microsoft.com/office/drawing/2014/main" id="{5A44B41F-9336-409C-A035-E6CED087C61D}"/>
              </a:ext>
            </a:extLst>
          </p:cNvPr>
          <p:cNvSpPr>
            <a:spLocks noChangeAspect="1"/>
          </p:cNvSpPr>
          <p:nvPr/>
        </p:nvSpPr>
        <p:spPr bwMode="auto">
          <a:xfrm>
            <a:off x="942975" y="3135313"/>
            <a:ext cx="3997325" cy="2355850"/>
          </a:xfrm>
          <a:custGeom>
            <a:avLst/>
            <a:gdLst>
              <a:gd name="T0" fmla="*/ 0 w 5220"/>
              <a:gd name="T1" fmla="*/ 2678 h 2678"/>
              <a:gd name="T2" fmla="*/ 720 w 5220"/>
              <a:gd name="T3" fmla="*/ 1586 h 2678"/>
              <a:gd name="T4" fmla="*/ 1080 w 5220"/>
              <a:gd name="T5" fmla="*/ 806 h 2678"/>
              <a:gd name="T6" fmla="*/ 1260 w 5220"/>
              <a:gd name="T7" fmla="*/ 494 h 2678"/>
              <a:gd name="T8" fmla="*/ 1620 w 5220"/>
              <a:gd name="T9" fmla="*/ 182 h 2678"/>
              <a:gd name="T10" fmla="*/ 1980 w 5220"/>
              <a:gd name="T11" fmla="*/ 26 h 2678"/>
              <a:gd name="T12" fmla="*/ 2340 w 5220"/>
              <a:gd name="T13" fmla="*/ 26 h 2678"/>
              <a:gd name="T14" fmla="*/ 2700 w 5220"/>
              <a:gd name="T15" fmla="*/ 182 h 2678"/>
              <a:gd name="T16" fmla="*/ 3240 w 5220"/>
              <a:gd name="T17" fmla="*/ 650 h 2678"/>
              <a:gd name="T18" fmla="*/ 3780 w 5220"/>
              <a:gd name="T19" fmla="*/ 1430 h 2678"/>
              <a:gd name="T20" fmla="*/ 4320 w 5220"/>
              <a:gd name="T21" fmla="*/ 2054 h 2678"/>
              <a:gd name="T22" fmla="*/ 4860 w 5220"/>
              <a:gd name="T23" fmla="*/ 2522 h 2678"/>
              <a:gd name="T24" fmla="*/ 5220 w 5220"/>
              <a:gd name="T25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0" h="2678">
                <a:moveTo>
                  <a:pt x="0" y="2678"/>
                </a:moveTo>
                <a:cubicBezTo>
                  <a:pt x="270" y="2288"/>
                  <a:pt x="540" y="1898"/>
                  <a:pt x="720" y="1586"/>
                </a:cubicBezTo>
                <a:cubicBezTo>
                  <a:pt x="900" y="1274"/>
                  <a:pt x="990" y="988"/>
                  <a:pt x="1080" y="806"/>
                </a:cubicBezTo>
                <a:cubicBezTo>
                  <a:pt x="1170" y="624"/>
                  <a:pt x="1170" y="598"/>
                  <a:pt x="1260" y="494"/>
                </a:cubicBezTo>
                <a:cubicBezTo>
                  <a:pt x="1350" y="390"/>
                  <a:pt x="1500" y="260"/>
                  <a:pt x="1620" y="182"/>
                </a:cubicBezTo>
                <a:cubicBezTo>
                  <a:pt x="1740" y="104"/>
                  <a:pt x="1860" y="52"/>
                  <a:pt x="1980" y="26"/>
                </a:cubicBezTo>
                <a:cubicBezTo>
                  <a:pt x="2100" y="0"/>
                  <a:pt x="2220" y="0"/>
                  <a:pt x="2340" y="26"/>
                </a:cubicBezTo>
                <a:cubicBezTo>
                  <a:pt x="2460" y="52"/>
                  <a:pt x="2550" y="78"/>
                  <a:pt x="2700" y="182"/>
                </a:cubicBezTo>
                <a:cubicBezTo>
                  <a:pt x="2850" y="286"/>
                  <a:pt x="3060" y="442"/>
                  <a:pt x="3240" y="650"/>
                </a:cubicBezTo>
                <a:cubicBezTo>
                  <a:pt x="3420" y="858"/>
                  <a:pt x="3600" y="1196"/>
                  <a:pt x="3780" y="1430"/>
                </a:cubicBezTo>
                <a:cubicBezTo>
                  <a:pt x="3960" y="1664"/>
                  <a:pt x="4140" y="1872"/>
                  <a:pt x="4320" y="2054"/>
                </a:cubicBezTo>
                <a:cubicBezTo>
                  <a:pt x="4500" y="2236"/>
                  <a:pt x="4710" y="2418"/>
                  <a:pt x="4860" y="2522"/>
                </a:cubicBezTo>
                <a:cubicBezTo>
                  <a:pt x="5010" y="2626"/>
                  <a:pt x="5115" y="2652"/>
                  <a:pt x="5220" y="2678"/>
                </a:cubicBezTo>
              </a:path>
            </a:pathLst>
          </a:custGeom>
          <a:noFill/>
          <a:ln w="254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4555" name="Line 11">
            <a:extLst>
              <a:ext uri="{FF2B5EF4-FFF2-40B4-BE49-F238E27FC236}">
                <a16:creationId xmlns:a16="http://schemas.microsoft.com/office/drawing/2014/main" id="{D50DB2E7-7756-4E16-9BBA-F9DD9A28644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184275" y="5075238"/>
            <a:ext cx="27781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4556" name="Line 12">
            <a:extLst>
              <a:ext uri="{FF2B5EF4-FFF2-40B4-BE49-F238E27FC236}">
                <a16:creationId xmlns:a16="http://schemas.microsoft.com/office/drawing/2014/main" id="{016FECB7-B0B5-44CA-9708-D17C48E2EC04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828800" y="3657600"/>
            <a:ext cx="1565275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4557" name="Freeform 13">
            <a:extLst>
              <a:ext uri="{FF2B5EF4-FFF2-40B4-BE49-F238E27FC236}">
                <a16:creationId xmlns:a16="http://schemas.microsoft.com/office/drawing/2014/main" id="{AF81B194-91C3-4EFD-8D3B-3F50AC3151C8}"/>
              </a:ext>
            </a:extLst>
          </p:cNvPr>
          <p:cNvSpPr>
            <a:spLocks/>
          </p:cNvSpPr>
          <p:nvPr/>
        </p:nvSpPr>
        <p:spPr bwMode="auto">
          <a:xfrm>
            <a:off x="3962400" y="3200400"/>
            <a:ext cx="228600" cy="1828800"/>
          </a:xfrm>
          <a:custGeom>
            <a:avLst/>
            <a:gdLst>
              <a:gd name="T0" fmla="*/ 0 w 144"/>
              <a:gd name="T1" fmla="*/ 0 h 1152"/>
              <a:gd name="T2" fmla="*/ 48 w 144"/>
              <a:gd name="T3" fmla="*/ 384 h 1152"/>
              <a:gd name="T4" fmla="*/ 96 w 144"/>
              <a:gd name="T5" fmla="*/ 816 h 1152"/>
              <a:gd name="T6" fmla="*/ 144 w 144"/>
              <a:gd name="T7" fmla="*/ 1152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" h="1152">
                <a:moveTo>
                  <a:pt x="0" y="0"/>
                </a:moveTo>
                <a:cubicBezTo>
                  <a:pt x="16" y="124"/>
                  <a:pt x="32" y="248"/>
                  <a:pt x="48" y="384"/>
                </a:cubicBezTo>
                <a:cubicBezTo>
                  <a:pt x="64" y="520"/>
                  <a:pt x="80" y="688"/>
                  <a:pt x="96" y="816"/>
                </a:cubicBezTo>
                <a:cubicBezTo>
                  <a:pt x="112" y="944"/>
                  <a:pt x="128" y="1048"/>
                  <a:pt x="144" y="1152"/>
                </a:cubicBezTo>
              </a:path>
            </a:pathLst>
          </a:custGeom>
          <a:noFill/>
          <a:ln w="25400" cap="flat" cmpd="sng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4558" name="Text Box 14">
            <a:extLst>
              <a:ext uri="{FF2B5EF4-FFF2-40B4-BE49-F238E27FC236}">
                <a16:creationId xmlns:a16="http://schemas.microsoft.com/office/drawing/2014/main" id="{EDFAF6D6-6612-4D8E-A30A-DBF40A0B9CF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14800" y="51054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2’</a:t>
            </a:r>
          </a:p>
        </p:txBody>
      </p:sp>
      <p:sp>
        <p:nvSpPr>
          <p:cNvPr id="364559" name="Line 15">
            <a:extLst>
              <a:ext uri="{FF2B5EF4-FFF2-40B4-BE49-F238E27FC236}">
                <a16:creationId xmlns:a16="http://schemas.microsoft.com/office/drawing/2014/main" id="{63995E68-278B-4C15-9729-B907AD6A74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9200" y="4724400"/>
            <a:ext cx="76200" cy="381000"/>
          </a:xfrm>
          <a:prstGeom prst="line">
            <a:avLst/>
          </a:prstGeom>
          <a:noFill/>
          <a:ln w="25400">
            <a:solidFill>
              <a:srgbClr val="66FF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4560" name="Text Box 16">
            <a:extLst>
              <a:ext uri="{FF2B5EF4-FFF2-40B4-BE49-F238E27FC236}">
                <a16:creationId xmlns:a16="http://schemas.microsoft.com/office/drawing/2014/main" id="{FFD80AD6-6607-40C9-91FC-8BDCD6DBD0F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90600" y="42672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4’</a:t>
            </a:r>
          </a:p>
        </p:txBody>
      </p:sp>
      <p:sp>
        <p:nvSpPr>
          <p:cNvPr id="364561" name="Oval 17">
            <a:extLst>
              <a:ext uri="{FF2B5EF4-FFF2-40B4-BE49-F238E27FC236}">
                <a16:creationId xmlns:a16="http://schemas.microsoft.com/office/drawing/2014/main" id="{AE13A1F5-39E8-4BAD-AA71-D128AE716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5075" y="30480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4562" name="Text Box 18">
            <a:extLst>
              <a:ext uri="{FF2B5EF4-FFF2-40B4-BE49-F238E27FC236}">
                <a16:creationId xmlns:a16="http://schemas.microsoft.com/office/drawing/2014/main" id="{E918CDC1-D4E1-4E80-9913-A40AA4AC36D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81400" y="2362200"/>
            <a:ext cx="6096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1’’</a:t>
            </a:r>
          </a:p>
        </p:txBody>
      </p:sp>
      <p:sp>
        <p:nvSpPr>
          <p:cNvPr id="364563" name="Text Box 19">
            <a:extLst>
              <a:ext uri="{FF2B5EF4-FFF2-40B4-BE49-F238E27FC236}">
                <a16:creationId xmlns:a16="http://schemas.microsoft.com/office/drawing/2014/main" id="{13E4956D-24D5-47F1-A4D4-49580E8C574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962400" y="25908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1’</a:t>
            </a:r>
          </a:p>
        </p:txBody>
      </p:sp>
      <p:sp>
        <p:nvSpPr>
          <p:cNvPr id="364564" name="Text Box 20">
            <a:extLst>
              <a:ext uri="{FF2B5EF4-FFF2-40B4-BE49-F238E27FC236}">
                <a16:creationId xmlns:a16="http://schemas.microsoft.com/office/drawing/2014/main" id="{7263F86E-C9A3-42AE-B7F9-23D088E114A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14800" y="29718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64565" name="Text Box 21">
            <a:extLst>
              <a:ext uri="{FF2B5EF4-FFF2-40B4-BE49-F238E27FC236}">
                <a16:creationId xmlns:a16="http://schemas.microsoft.com/office/drawing/2014/main" id="{6EA495A3-1B71-4B7A-B210-A2CF5B86598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30263" y="4767263"/>
            <a:ext cx="160337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64566" name="Line 22">
            <a:extLst>
              <a:ext uri="{FF2B5EF4-FFF2-40B4-BE49-F238E27FC236}">
                <a16:creationId xmlns:a16="http://schemas.microsoft.com/office/drawing/2014/main" id="{DEB04E2A-2687-47D8-92AB-BF3804933141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968750" y="3216275"/>
            <a:ext cx="0" cy="18621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4567" name="Line 23">
            <a:extLst>
              <a:ext uri="{FF2B5EF4-FFF2-40B4-BE49-F238E27FC236}">
                <a16:creationId xmlns:a16="http://schemas.microsoft.com/office/drawing/2014/main" id="{B8A06A82-805B-4E01-BF74-2D582360DB16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352800" y="2895600"/>
            <a:ext cx="392113" cy="738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4568" name="Oval 24">
            <a:extLst>
              <a:ext uri="{FF2B5EF4-FFF2-40B4-BE49-F238E27FC236}">
                <a16:creationId xmlns:a16="http://schemas.microsoft.com/office/drawing/2014/main" id="{EE48199B-3D8D-4573-B1A9-7562F0BA5B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9988" y="5033963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4569" name="Line 25">
            <a:extLst>
              <a:ext uri="{FF2B5EF4-FFF2-40B4-BE49-F238E27FC236}">
                <a16:creationId xmlns:a16="http://schemas.microsoft.com/office/drawing/2014/main" id="{C2359F45-B059-4778-95C7-6415BD343C7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5070475"/>
            <a:ext cx="4572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4570" name="Line 26">
            <a:extLst>
              <a:ext uri="{FF2B5EF4-FFF2-40B4-BE49-F238E27FC236}">
                <a16:creationId xmlns:a16="http://schemas.microsoft.com/office/drawing/2014/main" id="{D5302955-A56E-4039-B4A4-0D91D303C3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3800" y="2971800"/>
            <a:ext cx="152400" cy="304800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4571" name="Line 27">
            <a:extLst>
              <a:ext uri="{FF2B5EF4-FFF2-40B4-BE49-F238E27FC236}">
                <a16:creationId xmlns:a16="http://schemas.microsoft.com/office/drawing/2014/main" id="{2B2C3B2A-99EB-4F84-BA4E-95CD7758D98C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196975" y="4894263"/>
            <a:ext cx="0" cy="1762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4572" name="Oval 28">
            <a:extLst>
              <a:ext uri="{FF2B5EF4-FFF2-40B4-BE49-F238E27FC236}">
                <a16:creationId xmlns:a16="http://schemas.microsoft.com/office/drawing/2014/main" id="{E4EE0F48-D3EF-4861-9526-11149A577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41763" y="50419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4573" name="Oval 29">
            <a:extLst>
              <a:ext uri="{FF2B5EF4-FFF2-40B4-BE49-F238E27FC236}">
                <a16:creationId xmlns:a16="http://schemas.microsoft.com/office/drawing/2014/main" id="{2692CAE4-06B5-40C6-B66F-B9E1D3D715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27475" y="3194050"/>
            <a:ext cx="79375" cy="793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4574" name="Oval 30">
            <a:extLst>
              <a:ext uri="{FF2B5EF4-FFF2-40B4-BE49-F238E27FC236}">
                <a16:creationId xmlns:a16="http://schemas.microsoft.com/office/drawing/2014/main" id="{27FB52B9-8983-49C2-9180-DD29C0736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28956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4575" name="Oval 31">
            <a:extLst>
              <a:ext uri="{FF2B5EF4-FFF2-40B4-BE49-F238E27FC236}">
                <a16:creationId xmlns:a16="http://schemas.microsoft.com/office/drawing/2014/main" id="{E437B7CE-42A3-446A-961D-7B935733A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57288" y="487045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4576" name="Line 32">
            <a:extLst>
              <a:ext uri="{FF2B5EF4-FFF2-40B4-BE49-F238E27FC236}">
                <a16:creationId xmlns:a16="http://schemas.microsoft.com/office/drawing/2014/main" id="{8F615148-6346-47A9-8E9A-C05146DF2D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6200" y="3048000"/>
            <a:ext cx="152400" cy="304800"/>
          </a:xfrm>
          <a:prstGeom prst="line">
            <a:avLst/>
          </a:prstGeom>
          <a:noFill/>
          <a:ln w="1905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4577" name="Oval 33">
            <a:extLst>
              <a:ext uri="{FF2B5EF4-FFF2-40B4-BE49-F238E27FC236}">
                <a16:creationId xmlns:a16="http://schemas.microsoft.com/office/drawing/2014/main" id="{55FD71D7-04F5-43CB-93DA-BCDD77638E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91000" y="5045075"/>
            <a:ext cx="60325" cy="60325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4578" name="Line 34">
            <a:extLst>
              <a:ext uri="{FF2B5EF4-FFF2-40B4-BE49-F238E27FC236}">
                <a16:creationId xmlns:a16="http://schemas.microsoft.com/office/drawing/2014/main" id="{B690D9CC-0778-4E34-BE0F-E21E4DC712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9200" y="3657600"/>
            <a:ext cx="609600" cy="12192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591" name="Rectangle 47">
            <a:extLst>
              <a:ext uri="{FF2B5EF4-FFF2-40B4-BE49-F238E27FC236}">
                <a16:creationId xmlns:a16="http://schemas.microsoft.com/office/drawing/2014/main" id="{CB308653-2C12-4500-8A3E-3BC2F3578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124200"/>
            <a:ext cx="1676400" cy="15240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4592" name="Line 48">
            <a:extLst>
              <a:ext uri="{FF2B5EF4-FFF2-40B4-BE49-F238E27FC236}">
                <a16:creationId xmlns:a16="http://schemas.microsoft.com/office/drawing/2014/main" id="{7D166BE1-ECE6-42DB-987E-1FA47598A6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5000" y="3124200"/>
            <a:ext cx="1676400" cy="1524000"/>
          </a:xfrm>
          <a:prstGeom prst="line">
            <a:avLst/>
          </a:prstGeom>
          <a:noFill/>
          <a:ln w="2540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593" name="Line 49">
            <a:extLst>
              <a:ext uri="{FF2B5EF4-FFF2-40B4-BE49-F238E27FC236}">
                <a16:creationId xmlns:a16="http://schemas.microsoft.com/office/drawing/2014/main" id="{3D4D18EC-C59E-4C28-9787-D6B6754884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2514600"/>
            <a:ext cx="0" cy="6096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594" name="Rectangle 50">
            <a:extLst>
              <a:ext uri="{FF2B5EF4-FFF2-40B4-BE49-F238E27FC236}">
                <a16:creationId xmlns:a16="http://schemas.microsoft.com/office/drawing/2014/main" id="{359C152E-3B6A-420C-A6DE-6DEC9D747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1905000"/>
            <a:ext cx="1143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排烟</a:t>
            </a:r>
          </a:p>
        </p:txBody>
      </p:sp>
      <p:sp>
        <p:nvSpPr>
          <p:cNvPr id="364595" name="Line 51">
            <a:extLst>
              <a:ext uri="{FF2B5EF4-FFF2-40B4-BE49-F238E27FC236}">
                <a16:creationId xmlns:a16="http://schemas.microsoft.com/office/drawing/2014/main" id="{44B53B40-7B94-473D-84CF-F1D303C3607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3886200"/>
            <a:ext cx="5334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64608" name="Group 64">
            <a:extLst>
              <a:ext uri="{FF2B5EF4-FFF2-40B4-BE49-F238E27FC236}">
                <a16:creationId xmlns:a16="http://schemas.microsoft.com/office/drawing/2014/main" id="{0E896F0C-3117-4A29-8301-2045585CDFF2}"/>
              </a:ext>
            </a:extLst>
          </p:cNvPr>
          <p:cNvGrpSpPr>
            <a:grpSpLocks/>
          </p:cNvGrpSpPr>
          <p:nvPr/>
        </p:nvGrpSpPr>
        <p:grpSpPr bwMode="auto">
          <a:xfrm>
            <a:off x="7543800" y="3124200"/>
            <a:ext cx="1600200" cy="1524000"/>
            <a:chOff x="4752" y="1968"/>
            <a:chExt cx="1008" cy="960"/>
          </a:xfrm>
        </p:grpSpPr>
        <p:sp>
          <p:nvSpPr>
            <p:cNvPr id="364596" name="Rectangle 52">
              <a:extLst>
                <a:ext uri="{FF2B5EF4-FFF2-40B4-BE49-F238E27FC236}">
                  <a16:creationId xmlns:a16="http://schemas.microsoft.com/office/drawing/2014/main" id="{84DEBC86-E958-4B96-91E9-1C4EEE7B6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544"/>
              <a:ext cx="1008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buSzPct val="8500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kumimoji="0" lang="zh-CN" altLang="en-US">
                  <a:latin typeface="宋体" panose="02010600030101010101" pitchFamily="2" charset="-122"/>
                </a:rPr>
                <a:t>过热汽</a:t>
              </a:r>
            </a:p>
          </p:txBody>
        </p:sp>
        <p:sp>
          <p:nvSpPr>
            <p:cNvPr id="364597" name="Rectangle 53">
              <a:extLst>
                <a:ext uri="{FF2B5EF4-FFF2-40B4-BE49-F238E27FC236}">
                  <a16:creationId xmlns:a16="http://schemas.microsoft.com/office/drawing/2014/main" id="{100B8011-2FFF-42B7-9BED-D568EFBFF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968"/>
              <a:ext cx="480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buSzPct val="8500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zh-CN">
                  <a:latin typeface="宋体" panose="02010600030101010101" pitchFamily="2" charset="-122"/>
                </a:rPr>
                <a:t>1</a:t>
              </a:r>
              <a:r>
                <a:rPr kumimoji="0" lang="en-US" altLang="zh-CN">
                  <a:latin typeface="Times New Roman" panose="02020603050405020304" pitchFamily="18" charset="0"/>
                </a:rPr>
                <a:t>’’</a:t>
              </a:r>
              <a:endParaRPr kumimoji="0" lang="en-US" altLang="zh-CN">
                <a:latin typeface="宋体" panose="02010600030101010101" pitchFamily="2" charset="-122"/>
              </a:endParaRPr>
            </a:p>
          </p:txBody>
        </p:sp>
      </p:grpSp>
      <p:sp>
        <p:nvSpPr>
          <p:cNvPr id="364598" name="Line 54">
            <a:extLst>
              <a:ext uri="{FF2B5EF4-FFF2-40B4-BE49-F238E27FC236}">
                <a16:creationId xmlns:a16="http://schemas.microsoft.com/office/drawing/2014/main" id="{402D3D1E-2BC1-49F5-9D45-72ECE92A15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4648200"/>
            <a:ext cx="0" cy="6096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599" name="Rectangle 55">
            <a:extLst>
              <a:ext uri="{FF2B5EF4-FFF2-40B4-BE49-F238E27FC236}">
                <a16:creationId xmlns:a16="http://schemas.microsoft.com/office/drawing/2014/main" id="{B2A2B4F0-A58D-4D44-92BE-6C3B4F19F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334000"/>
            <a:ext cx="685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水</a:t>
            </a:r>
          </a:p>
        </p:txBody>
      </p:sp>
      <p:sp>
        <p:nvSpPr>
          <p:cNvPr id="364600" name="Rectangle 56">
            <a:extLst>
              <a:ext uri="{FF2B5EF4-FFF2-40B4-BE49-F238E27FC236}">
                <a16:creationId xmlns:a16="http://schemas.microsoft.com/office/drawing/2014/main" id="{8AEDB48D-9967-49A4-9642-5BBF538D8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4876800"/>
            <a:ext cx="189388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en-US" altLang="zh-CN">
                <a:solidFill>
                  <a:srgbClr val="66FF66"/>
                </a:solidFill>
                <a:latin typeface="宋体" panose="02010600030101010101" pitchFamily="2" charset="-122"/>
              </a:rPr>
              <a:t>4</a:t>
            </a:r>
            <a:r>
              <a:rPr kumimoji="0" lang="en-US" altLang="zh-CN">
                <a:solidFill>
                  <a:srgbClr val="66FF66"/>
                </a:solidFill>
                <a:latin typeface="Times New Roman" panose="02020603050405020304" pitchFamily="18" charset="0"/>
              </a:rPr>
              <a:t>’</a:t>
            </a:r>
            <a:r>
              <a:rPr kumimoji="0" lang="zh-CN" altLang="en-US">
                <a:latin typeface="宋体" panose="02010600030101010101" pitchFamily="2" charset="-122"/>
              </a:rPr>
              <a:t>（</a:t>
            </a:r>
            <a:r>
              <a:rPr kumimoji="0" lang="en-US" altLang="zh-CN">
                <a:latin typeface="宋体" panose="02010600030101010101" pitchFamily="2" charset="-122"/>
              </a:rPr>
              <a:t>3</a:t>
            </a:r>
            <a:r>
              <a:rPr kumimoji="0" lang="zh-CN" altLang="en-US">
                <a:latin typeface="宋体" panose="02010600030101010101" pitchFamily="2" charset="-122"/>
              </a:rPr>
              <a:t>）</a:t>
            </a:r>
          </a:p>
        </p:txBody>
      </p:sp>
      <p:sp>
        <p:nvSpPr>
          <p:cNvPr id="364602" name="Line 58">
            <a:extLst>
              <a:ext uri="{FF2B5EF4-FFF2-40B4-BE49-F238E27FC236}">
                <a16:creationId xmlns:a16="http://schemas.microsoft.com/office/drawing/2014/main" id="{A6094A2A-51CD-4936-9559-FB41C2527E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6400" y="4267200"/>
            <a:ext cx="228600" cy="3048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603" name="Rectangle 59">
            <a:extLst>
              <a:ext uri="{FF2B5EF4-FFF2-40B4-BE49-F238E27FC236}">
                <a16:creationId xmlns:a16="http://schemas.microsoft.com/office/drawing/2014/main" id="{57F84D78-652A-4848-B71B-5971DB8C9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419600"/>
            <a:ext cx="685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渣</a:t>
            </a:r>
          </a:p>
        </p:txBody>
      </p:sp>
      <p:sp>
        <p:nvSpPr>
          <p:cNvPr id="364604" name="Line 60">
            <a:extLst>
              <a:ext uri="{FF2B5EF4-FFF2-40B4-BE49-F238E27FC236}">
                <a16:creationId xmlns:a16="http://schemas.microsoft.com/office/drawing/2014/main" id="{9099FFA0-1BE9-416E-9C6C-6DA0518EC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4114800"/>
            <a:ext cx="5334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605" name="Line 61">
            <a:extLst>
              <a:ext uri="{FF2B5EF4-FFF2-40B4-BE49-F238E27FC236}">
                <a16:creationId xmlns:a16="http://schemas.microsoft.com/office/drawing/2014/main" id="{3550D91B-3802-4C20-9B79-F0DE7B373F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3505200"/>
            <a:ext cx="5334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606" name="Rectangle 62">
            <a:extLst>
              <a:ext uri="{FF2B5EF4-FFF2-40B4-BE49-F238E27FC236}">
                <a16:creationId xmlns:a16="http://schemas.microsoft.com/office/drawing/2014/main" id="{DD66170D-6FD8-46C3-A7AB-F308ACF94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819400"/>
            <a:ext cx="1143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燃料</a:t>
            </a:r>
          </a:p>
        </p:txBody>
      </p:sp>
      <p:sp>
        <p:nvSpPr>
          <p:cNvPr id="364607" name="Rectangle 63">
            <a:extLst>
              <a:ext uri="{FF2B5EF4-FFF2-40B4-BE49-F238E27FC236}">
                <a16:creationId xmlns:a16="http://schemas.microsoft.com/office/drawing/2014/main" id="{CE10C15D-0139-41CB-8FCD-A8C6676A1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581400"/>
            <a:ext cx="114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空气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4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4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4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64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64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4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4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4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4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4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64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64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4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594" grpId="0" autoUpdateAnimBg="0"/>
      <p:bldP spid="364599" grpId="0" autoUpdateAnimBg="0"/>
      <p:bldP spid="364600" grpId="0" autoUpdateAnimBg="0"/>
      <p:bldP spid="364603" grpId="0" autoUpdateAnimBg="0"/>
      <p:bldP spid="364606" grpId="0" autoUpdateAnimBg="0"/>
      <p:bldP spid="364607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1026">
            <a:extLst>
              <a:ext uri="{FF2B5EF4-FFF2-40B4-BE49-F238E27FC236}">
                <a16:creationId xmlns:a16="http://schemas.microsoft.com/office/drawing/2014/main" id="{371CB92D-A51B-452E-84FD-81B276DAA9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锅炉的</a:t>
            </a:r>
            <a:r>
              <a:rPr lang="en-US" altLang="zh-CN" b="1" i="1">
                <a:latin typeface="Times New Roman" panose="02020603050405020304" pitchFamily="18" charset="0"/>
                <a:ea typeface="楷体_GB2312" pitchFamily="49" charset="-122"/>
              </a:rPr>
              <a:t>Ex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分析（燃烧）</a:t>
            </a:r>
          </a:p>
        </p:txBody>
      </p:sp>
      <p:sp>
        <p:nvSpPr>
          <p:cNvPr id="408579" name="Rectangle 1027">
            <a:extLst>
              <a:ext uri="{FF2B5EF4-FFF2-40B4-BE49-F238E27FC236}">
                <a16:creationId xmlns:a16="http://schemas.microsoft.com/office/drawing/2014/main" id="{DABE6B40-D156-465C-A92A-85D0E9A24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10000"/>
            <a:ext cx="1676400" cy="15240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580" name="Line 1028">
            <a:extLst>
              <a:ext uri="{FF2B5EF4-FFF2-40B4-BE49-F238E27FC236}">
                <a16:creationId xmlns:a16="http://schemas.microsoft.com/office/drawing/2014/main" id="{7A2CD3BA-7700-4DD9-A24F-75893B7B5B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5000" y="3810000"/>
            <a:ext cx="1676400" cy="1524000"/>
          </a:xfrm>
          <a:prstGeom prst="line">
            <a:avLst/>
          </a:prstGeom>
          <a:noFill/>
          <a:ln w="2540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8581" name="Line 1029">
            <a:extLst>
              <a:ext uri="{FF2B5EF4-FFF2-40B4-BE49-F238E27FC236}">
                <a16:creationId xmlns:a16="http://schemas.microsoft.com/office/drawing/2014/main" id="{9F6905EA-71E1-499E-9DF5-20CC489923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3200400"/>
            <a:ext cx="0" cy="6096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8582" name="Rectangle 1030">
            <a:extLst>
              <a:ext uri="{FF2B5EF4-FFF2-40B4-BE49-F238E27FC236}">
                <a16:creationId xmlns:a16="http://schemas.microsoft.com/office/drawing/2014/main" id="{184879B8-0707-4A5B-9DEB-F40B85BB4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590800"/>
            <a:ext cx="1143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排烟</a:t>
            </a:r>
          </a:p>
        </p:txBody>
      </p:sp>
      <p:sp>
        <p:nvSpPr>
          <p:cNvPr id="408583" name="Line 1031">
            <a:extLst>
              <a:ext uri="{FF2B5EF4-FFF2-40B4-BE49-F238E27FC236}">
                <a16:creationId xmlns:a16="http://schemas.microsoft.com/office/drawing/2014/main" id="{CDF0C62E-92DC-4F52-9629-27720666764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4572000"/>
            <a:ext cx="5334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8584" name="Rectangle 1032">
            <a:extLst>
              <a:ext uri="{FF2B5EF4-FFF2-40B4-BE49-F238E27FC236}">
                <a16:creationId xmlns:a16="http://schemas.microsoft.com/office/drawing/2014/main" id="{77D1676B-FE66-4356-AA1B-66F51DE85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724400"/>
            <a:ext cx="1600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过热汽</a:t>
            </a:r>
          </a:p>
        </p:txBody>
      </p:sp>
      <p:sp>
        <p:nvSpPr>
          <p:cNvPr id="408585" name="Rectangle 1033">
            <a:extLst>
              <a:ext uri="{FF2B5EF4-FFF2-40B4-BE49-F238E27FC236}">
                <a16:creationId xmlns:a16="http://schemas.microsoft.com/office/drawing/2014/main" id="{43101BB7-034F-4EF1-9519-1E2C889C6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810000"/>
            <a:ext cx="76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en-US" altLang="zh-CN">
                <a:latin typeface="宋体" panose="02010600030101010101" pitchFamily="2" charset="-122"/>
              </a:rPr>
              <a:t>1</a:t>
            </a:r>
            <a:r>
              <a:rPr kumimoji="0" lang="en-US" altLang="zh-CN">
                <a:latin typeface="Times New Roman" panose="02020603050405020304" pitchFamily="18" charset="0"/>
              </a:rPr>
              <a:t>’’</a:t>
            </a:r>
            <a:endParaRPr kumimoji="0" lang="en-US" altLang="zh-CN">
              <a:latin typeface="宋体" panose="02010600030101010101" pitchFamily="2" charset="-122"/>
            </a:endParaRPr>
          </a:p>
        </p:txBody>
      </p:sp>
      <p:sp>
        <p:nvSpPr>
          <p:cNvPr id="408586" name="Line 1034">
            <a:extLst>
              <a:ext uri="{FF2B5EF4-FFF2-40B4-BE49-F238E27FC236}">
                <a16:creationId xmlns:a16="http://schemas.microsoft.com/office/drawing/2014/main" id="{3C19F9AF-E412-4774-BDC3-FD9F8C49F8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5334000"/>
            <a:ext cx="0" cy="6096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8587" name="Rectangle 1035">
            <a:extLst>
              <a:ext uri="{FF2B5EF4-FFF2-40B4-BE49-F238E27FC236}">
                <a16:creationId xmlns:a16="http://schemas.microsoft.com/office/drawing/2014/main" id="{5A41A336-BEEF-41CA-8923-C816E9218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019800"/>
            <a:ext cx="685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水</a:t>
            </a:r>
          </a:p>
        </p:txBody>
      </p:sp>
      <p:sp>
        <p:nvSpPr>
          <p:cNvPr id="408588" name="Rectangle 1036">
            <a:extLst>
              <a:ext uri="{FF2B5EF4-FFF2-40B4-BE49-F238E27FC236}">
                <a16:creationId xmlns:a16="http://schemas.microsoft.com/office/drawing/2014/main" id="{9E67F995-9C08-4939-8134-DCBF536BA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5562600"/>
            <a:ext cx="196691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en-US" altLang="zh-CN">
                <a:solidFill>
                  <a:srgbClr val="66FF66"/>
                </a:solidFill>
                <a:latin typeface="宋体" panose="02010600030101010101" pitchFamily="2" charset="-122"/>
              </a:rPr>
              <a:t>4</a:t>
            </a:r>
            <a:r>
              <a:rPr kumimoji="0" lang="en-US" altLang="zh-CN">
                <a:solidFill>
                  <a:srgbClr val="66FF66"/>
                </a:solidFill>
                <a:latin typeface="Times New Roman" panose="02020603050405020304" pitchFamily="18" charset="0"/>
              </a:rPr>
              <a:t>’</a:t>
            </a:r>
            <a:r>
              <a:rPr kumimoji="0" lang="zh-CN" altLang="en-US">
                <a:latin typeface="宋体" panose="02010600030101010101" pitchFamily="2" charset="-122"/>
              </a:rPr>
              <a:t>（</a:t>
            </a:r>
            <a:r>
              <a:rPr kumimoji="0" lang="en-US" altLang="zh-CN">
                <a:latin typeface="宋体" panose="02010600030101010101" pitchFamily="2" charset="-122"/>
              </a:rPr>
              <a:t>3</a:t>
            </a:r>
            <a:r>
              <a:rPr kumimoji="0" lang="zh-CN" altLang="en-US">
                <a:latin typeface="宋体" panose="02010600030101010101" pitchFamily="2" charset="-122"/>
              </a:rPr>
              <a:t>）</a:t>
            </a:r>
          </a:p>
        </p:txBody>
      </p:sp>
      <p:sp>
        <p:nvSpPr>
          <p:cNvPr id="408589" name="Line 1037">
            <a:extLst>
              <a:ext uri="{FF2B5EF4-FFF2-40B4-BE49-F238E27FC236}">
                <a16:creationId xmlns:a16="http://schemas.microsoft.com/office/drawing/2014/main" id="{56C8D755-7A0A-4A37-A2DA-425A5FE738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6400" y="4953000"/>
            <a:ext cx="228600" cy="3048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8590" name="Rectangle 1038">
            <a:extLst>
              <a:ext uri="{FF2B5EF4-FFF2-40B4-BE49-F238E27FC236}">
                <a16:creationId xmlns:a16="http://schemas.microsoft.com/office/drawing/2014/main" id="{C48F6913-658E-42C3-BBE4-425BB7119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105400"/>
            <a:ext cx="685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渣</a:t>
            </a:r>
          </a:p>
        </p:txBody>
      </p:sp>
      <p:sp>
        <p:nvSpPr>
          <p:cNvPr id="408591" name="Line 1039">
            <a:extLst>
              <a:ext uri="{FF2B5EF4-FFF2-40B4-BE49-F238E27FC236}">
                <a16:creationId xmlns:a16="http://schemas.microsoft.com/office/drawing/2014/main" id="{FF682BA7-60EF-4482-B5DF-A36A8E84FB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4800600"/>
            <a:ext cx="5334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8592" name="Line 1040">
            <a:extLst>
              <a:ext uri="{FF2B5EF4-FFF2-40B4-BE49-F238E27FC236}">
                <a16:creationId xmlns:a16="http://schemas.microsoft.com/office/drawing/2014/main" id="{BACA2D94-53A3-4BC1-B90D-4336EB8F21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4114800"/>
            <a:ext cx="5334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8593" name="Rectangle 1041">
            <a:extLst>
              <a:ext uri="{FF2B5EF4-FFF2-40B4-BE49-F238E27FC236}">
                <a16:creationId xmlns:a16="http://schemas.microsoft.com/office/drawing/2014/main" id="{D3EACC51-8CC5-497C-B99C-2701332B4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505200"/>
            <a:ext cx="1143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燃料</a:t>
            </a:r>
          </a:p>
        </p:txBody>
      </p:sp>
      <p:sp>
        <p:nvSpPr>
          <p:cNvPr id="408594" name="Rectangle 1042">
            <a:extLst>
              <a:ext uri="{FF2B5EF4-FFF2-40B4-BE49-F238E27FC236}">
                <a16:creationId xmlns:a16="http://schemas.microsoft.com/office/drawing/2014/main" id="{F8D3FB5A-D807-4004-A293-95105A463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191000"/>
            <a:ext cx="114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空气</a:t>
            </a:r>
          </a:p>
        </p:txBody>
      </p:sp>
      <p:sp>
        <p:nvSpPr>
          <p:cNvPr id="408595" name="Rectangle 1043">
            <a:extLst>
              <a:ext uri="{FF2B5EF4-FFF2-40B4-BE49-F238E27FC236}">
                <a16:creationId xmlns:a16="http://schemas.microsoft.com/office/drawing/2014/main" id="{A897E544-027B-4D15-BDC0-D4C50E838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066800"/>
            <a:ext cx="114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空气</a:t>
            </a:r>
          </a:p>
        </p:txBody>
      </p:sp>
      <p:graphicFrame>
        <p:nvGraphicFramePr>
          <p:cNvPr id="408596" name="Object 1044">
            <a:extLst>
              <a:ext uri="{FF2B5EF4-FFF2-40B4-BE49-F238E27FC236}">
                <a16:creationId xmlns:a16="http://schemas.microsoft.com/office/drawing/2014/main" id="{F6E4D830-06F3-45F2-A4DF-3F36BBAD51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1119188"/>
          <a:ext cx="1201738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70" name="Equation" r:id="rId4" imgW="444240" imgH="177480" progId="Equation.DSMT4">
                  <p:embed/>
                </p:oleObj>
              </mc:Choice>
              <mc:Fallback>
                <p:oleObj name="Equation" r:id="rId4" imgW="444240" imgH="177480" progId="Equation.DSMT4">
                  <p:embed/>
                  <p:pic>
                    <p:nvPicPr>
                      <p:cNvPr id="408596" name="Object 1044">
                        <a:extLst>
                          <a:ext uri="{FF2B5EF4-FFF2-40B4-BE49-F238E27FC236}">
                            <a16:creationId xmlns:a16="http://schemas.microsoft.com/office/drawing/2014/main" id="{F6E4D830-06F3-45F2-A4DF-3F36BBAD51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119188"/>
                        <a:ext cx="1201738" cy="481012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8597" name="Rectangle 1045">
            <a:extLst>
              <a:ext uri="{FF2B5EF4-FFF2-40B4-BE49-F238E27FC236}">
                <a16:creationId xmlns:a16="http://schemas.microsoft.com/office/drawing/2014/main" id="{766D3A61-C5A9-48D3-9097-2700BED92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609725"/>
            <a:ext cx="1143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燃料</a:t>
            </a:r>
          </a:p>
        </p:txBody>
      </p:sp>
      <p:graphicFrame>
        <p:nvGraphicFramePr>
          <p:cNvPr id="408598" name="Object 1046">
            <a:extLst>
              <a:ext uri="{FF2B5EF4-FFF2-40B4-BE49-F238E27FC236}">
                <a16:creationId xmlns:a16="http://schemas.microsoft.com/office/drawing/2014/main" id="{0AA9B946-2DDF-47EE-B5AF-5A0EAB6224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1600200"/>
          <a:ext cx="151130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71" name="Equation" r:id="rId6" imgW="558720" imgH="241200" progId="Equation.DSMT4">
                  <p:embed/>
                </p:oleObj>
              </mc:Choice>
              <mc:Fallback>
                <p:oleObj name="Equation" r:id="rId6" imgW="558720" imgH="241200" progId="Equation.DSMT4">
                  <p:embed/>
                  <p:pic>
                    <p:nvPicPr>
                      <p:cNvPr id="408598" name="Object 1046">
                        <a:extLst>
                          <a:ext uri="{FF2B5EF4-FFF2-40B4-BE49-F238E27FC236}">
                            <a16:creationId xmlns:a16="http://schemas.microsoft.com/office/drawing/2014/main" id="{0AA9B946-2DDF-47EE-B5AF-5A0EAB6224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600200"/>
                        <a:ext cx="1511300" cy="65405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8599" name="Rectangle 1047">
            <a:extLst>
              <a:ext uri="{FF2B5EF4-FFF2-40B4-BE49-F238E27FC236}">
                <a16:creationId xmlns:a16="http://schemas.microsoft.com/office/drawing/2014/main" id="{7FAE0D7B-D3BB-49FC-B159-0FF21D7A9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1609725"/>
            <a:ext cx="3200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设燃料完全是</a:t>
            </a:r>
            <a:r>
              <a:rPr kumimoji="0" lang="en-US" altLang="zh-CN" i="1">
                <a:latin typeface="Times New Roman" panose="02020603050405020304" pitchFamily="18" charset="0"/>
                <a:ea typeface="楷体_GB2312" pitchFamily="49" charset="-122"/>
              </a:rPr>
              <a:t>Ex</a:t>
            </a:r>
          </a:p>
        </p:txBody>
      </p:sp>
      <p:sp>
        <p:nvSpPr>
          <p:cNvPr id="408600" name="Rectangle 1048">
            <a:extLst>
              <a:ext uri="{FF2B5EF4-FFF2-40B4-BE49-F238E27FC236}">
                <a16:creationId xmlns:a16="http://schemas.microsoft.com/office/drawing/2014/main" id="{08299B05-A53D-4AFB-B6A0-5A6426CDB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362200"/>
            <a:ext cx="441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solidFill>
                  <a:srgbClr val="99FF66"/>
                </a:solidFill>
                <a:latin typeface="宋体" panose="02010600030101010101" pitchFamily="2" charset="-122"/>
              </a:rPr>
              <a:t>（</a:t>
            </a:r>
            <a:r>
              <a:rPr kumimoji="0" lang="en-US" altLang="zh-CN">
                <a:solidFill>
                  <a:srgbClr val="99FF66"/>
                </a:solidFill>
                <a:latin typeface="宋体" panose="02010600030101010101" pitchFamily="2" charset="-122"/>
              </a:rPr>
              <a:t>1</a:t>
            </a:r>
            <a:r>
              <a:rPr kumimoji="0" lang="zh-CN" altLang="en-US">
                <a:solidFill>
                  <a:srgbClr val="99FF66"/>
                </a:solidFill>
                <a:latin typeface="宋体" panose="02010600030101010101" pitchFamily="2" charset="-122"/>
              </a:rPr>
              <a:t>）</a:t>
            </a:r>
            <a:r>
              <a:rPr kumimoji="0" lang="zh-CN" altLang="en-US">
                <a:latin typeface="宋体" panose="02010600030101010101" pitchFamily="2" charset="-122"/>
              </a:rPr>
              <a:t>燃烧，烟气热量</a:t>
            </a:r>
          </a:p>
        </p:txBody>
      </p:sp>
      <p:graphicFrame>
        <p:nvGraphicFramePr>
          <p:cNvPr id="408601" name="Object 1049">
            <a:extLst>
              <a:ext uri="{FF2B5EF4-FFF2-40B4-BE49-F238E27FC236}">
                <a16:creationId xmlns:a16="http://schemas.microsoft.com/office/drawing/2014/main" id="{E5DA9893-2096-4D26-B0ED-EDEBC613D7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5200" y="2971800"/>
          <a:ext cx="3159125" cy="130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72" name="Equation" r:id="rId8" imgW="1168200" imgH="482400" progId="Equation.DSMT4">
                  <p:embed/>
                </p:oleObj>
              </mc:Choice>
              <mc:Fallback>
                <p:oleObj name="Equation" r:id="rId8" imgW="1168200" imgH="482400" progId="Equation.DSMT4">
                  <p:embed/>
                  <p:pic>
                    <p:nvPicPr>
                      <p:cNvPr id="408601" name="Object 1049">
                        <a:extLst>
                          <a:ext uri="{FF2B5EF4-FFF2-40B4-BE49-F238E27FC236}">
                            <a16:creationId xmlns:a16="http://schemas.microsoft.com/office/drawing/2014/main" id="{E5DA9893-2096-4D26-B0ED-EDEBC613D7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2971800"/>
                        <a:ext cx="3159125" cy="13065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8602" name="Rectangle 1050">
            <a:extLst>
              <a:ext uri="{FF2B5EF4-FFF2-40B4-BE49-F238E27FC236}">
                <a16:creationId xmlns:a16="http://schemas.microsoft.com/office/drawing/2014/main" id="{2F791AC9-45C4-4B37-B39A-FF85BB162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1066800"/>
            <a:ext cx="2819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以环境为基准</a:t>
            </a:r>
            <a:endParaRPr kumimoji="0" lang="zh-CN" altLang="en-US" i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08603" name="Rectangle 1051">
            <a:extLst>
              <a:ext uri="{FF2B5EF4-FFF2-40B4-BE49-F238E27FC236}">
                <a16:creationId xmlns:a16="http://schemas.microsoft.com/office/drawing/2014/main" id="{ECE236C5-D428-4D28-AD54-0BA990D88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419600"/>
            <a:ext cx="2632075" cy="579438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平均燃烧温度</a:t>
            </a:r>
          </a:p>
        </p:txBody>
      </p:sp>
      <p:sp>
        <p:nvSpPr>
          <p:cNvPr id="408604" name="AutoShape 1052">
            <a:extLst>
              <a:ext uri="{FF2B5EF4-FFF2-40B4-BE49-F238E27FC236}">
                <a16:creationId xmlns:a16="http://schemas.microsoft.com/office/drawing/2014/main" id="{51F2C686-FE11-44B9-959B-D84BDADA2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657600"/>
            <a:ext cx="609600" cy="609600"/>
          </a:xfrm>
          <a:prstGeom prst="wedgeRoundRectCallout">
            <a:avLst>
              <a:gd name="adj1" fmla="val -37500"/>
              <a:gd name="adj2" fmla="val 95051"/>
              <a:gd name="adj3" fmla="val 16667"/>
            </a:avLst>
          </a:prstGeom>
          <a:noFill/>
          <a:ln w="38100" cap="sq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graphicFrame>
        <p:nvGraphicFramePr>
          <p:cNvPr id="408605" name="Object 1053">
            <a:extLst>
              <a:ext uri="{FF2B5EF4-FFF2-40B4-BE49-F238E27FC236}">
                <a16:creationId xmlns:a16="http://schemas.microsoft.com/office/drawing/2014/main" id="{5C3614E4-19A2-4B17-B7A9-0C63ED0CD0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7225" y="5029200"/>
          <a:ext cx="3776663" cy="130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73" name="Equation" r:id="rId10" imgW="1396800" imgH="482400" progId="Equation.DSMT4">
                  <p:embed/>
                </p:oleObj>
              </mc:Choice>
              <mc:Fallback>
                <p:oleObj name="Equation" r:id="rId10" imgW="1396800" imgH="482400" progId="Equation.DSMT4">
                  <p:embed/>
                  <p:pic>
                    <p:nvPicPr>
                      <p:cNvPr id="408605" name="Object 1053">
                        <a:extLst>
                          <a:ext uri="{FF2B5EF4-FFF2-40B4-BE49-F238E27FC236}">
                            <a16:creationId xmlns:a16="http://schemas.microsoft.com/office/drawing/2014/main" id="{5C3614E4-19A2-4B17-B7A9-0C63ED0CD0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5029200"/>
                        <a:ext cx="3776663" cy="13065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8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8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8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8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8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8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8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08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08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0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95" grpId="0" autoUpdateAnimBg="0"/>
      <p:bldP spid="408597" grpId="0" autoUpdateAnimBg="0"/>
      <p:bldP spid="408599" grpId="0" autoUpdateAnimBg="0"/>
      <p:bldP spid="408600" grpId="0" autoUpdateAnimBg="0"/>
      <p:bldP spid="408602" grpId="0" autoUpdateAnimBg="0"/>
      <p:bldP spid="408603" grpId="0" animBg="1" autoUpdateAnimBg="0"/>
      <p:bldP spid="408604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>
            <a:extLst>
              <a:ext uri="{FF2B5EF4-FFF2-40B4-BE49-F238E27FC236}">
                <a16:creationId xmlns:a16="http://schemas.microsoft.com/office/drawing/2014/main" id="{A65D0F73-29FC-4B37-B29C-DB4BC8F987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锅炉的</a:t>
            </a:r>
            <a:r>
              <a:rPr lang="en-US" altLang="zh-CN" b="1" i="1">
                <a:latin typeface="Times New Roman" panose="02020603050405020304" pitchFamily="18" charset="0"/>
                <a:ea typeface="楷体_GB2312" pitchFamily="49" charset="-122"/>
              </a:rPr>
              <a:t>Ex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分析（散热）</a:t>
            </a:r>
          </a:p>
        </p:txBody>
      </p:sp>
      <p:sp>
        <p:nvSpPr>
          <p:cNvPr id="366595" name="Rectangle 3">
            <a:extLst>
              <a:ext uri="{FF2B5EF4-FFF2-40B4-BE49-F238E27FC236}">
                <a16:creationId xmlns:a16="http://schemas.microsoft.com/office/drawing/2014/main" id="{B982CD99-3E71-403F-BB80-7BF394543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10000"/>
            <a:ext cx="1676400" cy="15240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6596" name="Line 4">
            <a:extLst>
              <a:ext uri="{FF2B5EF4-FFF2-40B4-BE49-F238E27FC236}">
                <a16:creationId xmlns:a16="http://schemas.microsoft.com/office/drawing/2014/main" id="{433F9D92-9E41-4E4D-BD3C-352C0445CE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5000" y="3810000"/>
            <a:ext cx="1676400" cy="1524000"/>
          </a:xfrm>
          <a:prstGeom prst="line">
            <a:avLst/>
          </a:prstGeom>
          <a:noFill/>
          <a:ln w="2540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6597" name="Line 5">
            <a:extLst>
              <a:ext uri="{FF2B5EF4-FFF2-40B4-BE49-F238E27FC236}">
                <a16:creationId xmlns:a16="http://schemas.microsoft.com/office/drawing/2014/main" id="{332D28CC-3498-4E3E-8D16-ABCE5A3403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3200400"/>
            <a:ext cx="0" cy="6096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6598" name="Rectangle 6">
            <a:extLst>
              <a:ext uri="{FF2B5EF4-FFF2-40B4-BE49-F238E27FC236}">
                <a16:creationId xmlns:a16="http://schemas.microsoft.com/office/drawing/2014/main" id="{5C66D84B-5BE6-445A-8844-2FDC59EDB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590800"/>
            <a:ext cx="1143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排烟</a:t>
            </a:r>
          </a:p>
        </p:txBody>
      </p:sp>
      <p:sp>
        <p:nvSpPr>
          <p:cNvPr id="366599" name="Line 7">
            <a:extLst>
              <a:ext uri="{FF2B5EF4-FFF2-40B4-BE49-F238E27FC236}">
                <a16:creationId xmlns:a16="http://schemas.microsoft.com/office/drawing/2014/main" id="{681CCF2B-E62D-4201-A859-1071E861F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4572000"/>
            <a:ext cx="5334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6600" name="Rectangle 8">
            <a:extLst>
              <a:ext uri="{FF2B5EF4-FFF2-40B4-BE49-F238E27FC236}">
                <a16:creationId xmlns:a16="http://schemas.microsoft.com/office/drawing/2014/main" id="{F9469507-E5C5-4D8C-9C91-C990F3684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724400"/>
            <a:ext cx="1600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过热汽</a:t>
            </a:r>
          </a:p>
        </p:txBody>
      </p:sp>
      <p:sp>
        <p:nvSpPr>
          <p:cNvPr id="366601" name="Rectangle 9">
            <a:extLst>
              <a:ext uri="{FF2B5EF4-FFF2-40B4-BE49-F238E27FC236}">
                <a16:creationId xmlns:a16="http://schemas.microsoft.com/office/drawing/2014/main" id="{0ACA7D26-8620-471F-827B-EE2428188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810000"/>
            <a:ext cx="76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en-US" altLang="zh-CN">
                <a:latin typeface="宋体" panose="02010600030101010101" pitchFamily="2" charset="-122"/>
              </a:rPr>
              <a:t>1</a:t>
            </a:r>
            <a:r>
              <a:rPr kumimoji="0" lang="en-US" altLang="zh-CN">
                <a:latin typeface="Times New Roman" panose="02020603050405020304" pitchFamily="18" charset="0"/>
              </a:rPr>
              <a:t>’’</a:t>
            </a:r>
            <a:endParaRPr kumimoji="0" lang="en-US" altLang="zh-CN">
              <a:latin typeface="宋体" panose="02010600030101010101" pitchFamily="2" charset="-122"/>
            </a:endParaRPr>
          </a:p>
        </p:txBody>
      </p:sp>
      <p:sp>
        <p:nvSpPr>
          <p:cNvPr id="366602" name="Line 10">
            <a:extLst>
              <a:ext uri="{FF2B5EF4-FFF2-40B4-BE49-F238E27FC236}">
                <a16:creationId xmlns:a16="http://schemas.microsoft.com/office/drawing/2014/main" id="{A8974A7C-8CE4-4BAB-82B2-5E1EFFD973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5334000"/>
            <a:ext cx="0" cy="6096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6603" name="Rectangle 11">
            <a:extLst>
              <a:ext uri="{FF2B5EF4-FFF2-40B4-BE49-F238E27FC236}">
                <a16:creationId xmlns:a16="http://schemas.microsoft.com/office/drawing/2014/main" id="{2B1A17D7-6624-4773-A3B3-59CABDC0E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019800"/>
            <a:ext cx="685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水</a:t>
            </a:r>
          </a:p>
        </p:txBody>
      </p:sp>
      <p:sp>
        <p:nvSpPr>
          <p:cNvPr id="366604" name="Rectangle 12">
            <a:extLst>
              <a:ext uri="{FF2B5EF4-FFF2-40B4-BE49-F238E27FC236}">
                <a16:creationId xmlns:a16="http://schemas.microsoft.com/office/drawing/2014/main" id="{EF188005-1274-498F-BD6E-74AEA8E8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5562600"/>
            <a:ext cx="189388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en-US" altLang="zh-CN">
                <a:solidFill>
                  <a:srgbClr val="66FF66"/>
                </a:solidFill>
                <a:latin typeface="宋体" panose="02010600030101010101" pitchFamily="2" charset="-122"/>
              </a:rPr>
              <a:t>4</a:t>
            </a:r>
            <a:r>
              <a:rPr kumimoji="0" lang="en-US" altLang="zh-CN">
                <a:solidFill>
                  <a:srgbClr val="66FF66"/>
                </a:solidFill>
                <a:latin typeface="Times New Roman" panose="02020603050405020304" pitchFamily="18" charset="0"/>
              </a:rPr>
              <a:t>’</a:t>
            </a:r>
            <a:r>
              <a:rPr kumimoji="0" lang="zh-CN" altLang="en-US">
                <a:latin typeface="宋体" panose="02010600030101010101" pitchFamily="2" charset="-122"/>
              </a:rPr>
              <a:t>（</a:t>
            </a:r>
            <a:r>
              <a:rPr kumimoji="0" lang="en-US" altLang="zh-CN">
                <a:latin typeface="宋体" panose="02010600030101010101" pitchFamily="2" charset="-122"/>
              </a:rPr>
              <a:t>3</a:t>
            </a:r>
            <a:r>
              <a:rPr kumimoji="0" lang="zh-CN" altLang="en-US">
                <a:latin typeface="宋体" panose="02010600030101010101" pitchFamily="2" charset="-122"/>
              </a:rPr>
              <a:t>）</a:t>
            </a:r>
          </a:p>
        </p:txBody>
      </p:sp>
      <p:sp>
        <p:nvSpPr>
          <p:cNvPr id="366605" name="Line 13">
            <a:extLst>
              <a:ext uri="{FF2B5EF4-FFF2-40B4-BE49-F238E27FC236}">
                <a16:creationId xmlns:a16="http://schemas.microsoft.com/office/drawing/2014/main" id="{C0571BF9-ADDD-4C0E-8DC8-8A361800FD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6400" y="4953000"/>
            <a:ext cx="228600" cy="3048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6606" name="Rectangle 14">
            <a:extLst>
              <a:ext uri="{FF2B5EF4-FFF2-40B4-BE49-F238E27FC236}">
                <a16:creationId xmlns:a16="http://schemas.microsoft.com/office/drawing/2014/main" id="{32854308-325F-4567-BAD0-0278E84B8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105400"/>
            <a:ext cx="685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渣</a:t>
            </a:r>
          </a:p>
        </p:txBody>
      </p:sp>
      <p:sp>
        <p:nvSpPr>
          <p:cNvPr id="366607" name="Line 15">
            <a:extLst>
              <a:ext uri="{FF2B5EF4-FFF2-40B4-BE49-F238E27FC236}">
                <a16:creationId xmlns:a16="http://schemas.microsoft.com/office/drawing/2014/main" id="{DFC37EE1-B6CD-4299-99BE-3F9F3D25FC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4800600"/>
            <a:ext cx="5334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6608" name="Line 16">
            <a:extLst>
              <a:ext uri="{FF2B5EF4-FFF2-40B4-BE49-F238E27FC236}">
                <a16:creationId xmlns:a16="http://schemas.microsoft.com/office/drawing/2014/main" id="{DC53267B-9854-41D6-8239-7DFAAD084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4114800"/>
            <a:ext cx="5334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6609" name="Rectangle 17">
            <a:extLst>
              <a:ext uri="{FF2B5EF4-FFF2-40B4-BE49-F238E27FC236}">
                <a16:creationId xmlns:a16="http://schemas.microsoft.com/office/drawing/2014/main" id="{E36DFC91-E160-41B5-B5B4-B28DDA413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505200"/>
            <a:ext cx="1143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燃料</a:t>
            </a:r>
          </a:p>
        </p:txBody>
      </p:sp>
      <p:sp>
        <p:nvSpPr>
          <p:cNvPr id="366610" name="Rectangle 18">
            <a:extLst>
              <a:ext uri="{FF2B5EF4-FFF2-40B4-BE49-F238E27FC236}">
                <a16:creationId xmlns:a16="http://schemas.microsoft.com/office/drawing/2014/main" id="{B46314CB-140C-4182-BD03-2869767D1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191000"/>
            <a:ext cx="114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空气</a:t>
            </a:r>
          </a:p>
        </p:txBody>
      </p:sp>
      <p:sp>
        <p:nvSpPr>
          <p:cNvPr id="366616" name="Rectangle 24">
            <a:extLst>
              <a:ext uri="{FF2B5EF4-FFF2-40B4-BE49-F238E27FC236}">
                <a16:creationId xmlns:a16="http://schemas.microsoft.com/office/drawing/2014/main" id="{26F9A60F-3F71-4C33-8D7B-ADBF97964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066800"/>
            <a:ext cx="838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 sz="3600">
                <a:solidFill>
                  <a:srgbClr val="99FF66"/>
                </a:solidFill>
                <a:latin typeface="宋体" panose="02010600030101010101" pitchFamily="2" charset="-122"/>
              </a:rPr>
              <a:t>（</a:t>
            </a:r>
            <a:r>
              <a:rPr kumimoji="0" lang="en-US" altLang="zh-CN" sz="3600">
                <a:solidFill>
                  <a:srgbClr val="99FF66"/>
                </a:solidFill>
                <a:latin typeface="宋体" panose="02010600030101010101" pitchFamily="2" charset="-122"/>
              </a:rPr>
              <a:t>2</a:t>
            </a:r>
            <a:r>
              <a:rPr kumimoji="0" lang="zh-CN" altLang="en-US" sz="3600">
                <a:solidFill>
                  <a:srgbClr val="99FF66"/>
                </a:solidFill>
                <a:latin typeface="宋体" panose="02010600030101010101" pitchFamily="2" charset="-122"/>
              </a:rPr>
              <a:t>）</a:t>
            </a:r>
            <a:r>
              <a:rPr kumimoji="0" lang="zh-CN" altLang="en-US" sz="3600">
                <a:latin typeface="宋体" panose="02010600030101010101" pitchFamily="2" charset="-122"/>
              </a:rPr>
              <a:t>排烟，渣，散热后，可传给水的</a:t>
            </a:r>
            <a:r>
              <a:rPr kumimoji="0" lang="en-US" altLang="zh-CN" sz="3600" i="1">
                <a:solidFill>
                  <a:srgbClr val="99FF66"/>
                </a:solidFill>
                <a:latin typeface="Times New Roman" panose="02020603050405020304" pitchFamily="18" charset="0"/>
              </a:rPr>
              <a:t>ex</a:t>
            </a:r>
          </a:p>
        </p:txBody>
      </p:sp>
      <p:graphicFrame>
        <p:nvGraphicFramePr>
          <p:cNvPr id="366617" name="Object 25">
            <a:extLst>
              <a:ext uri="{FF2B5EF4-FFF2-40B4-BE49-F238E27FC236}">
                <a16:creationId xmlns:a16="http://schemas.microsoft.com/office/drawing/2014/main" id="{5A9E6ED7-1812-4FE4-819D-C5BEB01A3A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5163" y="1828800"/>
          <a:ext cx="3811587" cy="130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288" name="Equation" r:id="rId4" imgW="1409400" imgH="482400" progId="Equation.DSMT4">
                  <p:embed/>
                </p:oleObj>
              </mc:Choice>
              <mc:Fallback>
                <p:oleObj name="Equation" r:id="rId4" imgW="1409400" imgH="482400" progId="Equation.DSMT4">
                  <p:embed/>
                  <p:pic>
                    <p:nvPicPr>
                      <p:cNvPr id="366617" name="Object 25">
                        <a:extLst>
                          <a:ext uri="{FF2B5EF4-FFF2-40B4-BE49-F238E27FC236}">
                            <a16:creationId xmlns:a16="http://schemas.microsoft.com/office/drawing/2014/main" id="{5A9E6ED7-1812-4FE4-819D-C5BEB01A3A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3" y="1828800"/>
                        <a:ext cx="3811587" cy="13065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6621" name="Object 29">
            <a:extLst>
              <a:ext uri="{FF2B5EF4-FFF2-40B4-BE49-F238E27FC236}">
                <a16:creationId xmlns:a16="http://schemas.microsoft.com/office/drawing/2014/main" id="{5F0C6C29-FEB7-4227-9480-DF2C5316F8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3406775"/>
          <a:ext cx="3432175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289" name="Equation" r:id="rId6" imgW="1269720" imgH="965160" progId="Equation.DSMT4">
                  <p:embed/>
                </p:oleObj>
              </mc:Choice>
              <mc:Fallback>
                <p:oleObj name="Equation" r:id="rId6" imgW="1269720" imgH="965160" progId="Equation.DSMT4">
                  <p:embed/>
                  <p:pic>
                    <p:nvPicPr>
                      <p:cNvPr id="366621" name="Object 29">
                        <a:extLst>
                          <a:ext uri="{FF2B5EF4-FFF2-40B4-BE49-F238E27FC236}">
                            <a16:creationId xmlns:a16="http://schemas.microsoft.com/office/drawing/2014/main" id="{5F0C6C29-FEB7-4227-9480-DF2C5316F8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406775"/>
                        <a:ext cx="3432175" cy="26130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6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6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616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1026">
            <a:extLst>
              <a:ext uri="{FF2B5EF4-FFF2-40B4-BE49-F238E27FC236}">
                <a16:creationId xmlns:a16="http://schemas.microsoft.com/office/drawing/2014/main" id="{A408B22A-7269-4ADC-BF4B-739EE4D3F6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锅炉的</a:t>
            </a:r>
            <a:r>
              <a:rPr lang="en-US" altLang="zh-CN" b="1" i="1">
                <a:latin typeface="Times New Roman" panose="02020603050405020304" pitchFamily="18" charset="0"/>
                <a:ea typeface="楷体_GB2312" pitchFamily="49" charset="-122"/>
              </a:rPr>
              <a:t>Ex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分析（传热）</a:t>
            </a:r>
          </a:p>
        </p:txBody>
      </p:sp>
      <p:sp>
        <p:nvSpPr>
          <p:cNvPr id="409603" name="Rectangle 1027">
            <a:extLst>
              <a:ext uri="{FF2B5EF4-FFF2-40B4-BE49-F238E27FC236}">
                <a16:creationId xmlns:a16="http://schemas.microsoft.com/office/drawing/2014/main" id="{3D4DD4C2-7A08-4A54-9DE6-08ACB0D92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10000"/>
            <a:ext cx="1676400" cy="15240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604" name="Line 1028">
            <a:extLst>
              <a:ext uri="{FF2B5EF4-FFF2-40B4-BE49-F238E27FC236}">
                <a16:creationId xmlns:a16="http://schemas.microsoft.com/office/drawing/2014/main" id="{057E6D86-0F9A-4965-BE72-5E21F531F1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5000" y="3810000"/>
            <a:ext cx="1676400" cy="1524000"/>
          </a:xfrm>
          <a:prstGeom prst="line">
            <a:avLst/>
          </a:prstGeom>
          <a:noFill/>
          <a:ln w="2540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9605" name="Line 1029">
            <a:extLst>
              <a:ext uri="{FF2B5EF4-FFF2-40B4-BE49-F238E27FC236}">
                <a16:creationId xmlns:a16="http://schemas.microsoft.com/office/drawing/2014/main" id="{A87F345D-7263-4F72-B9B0-EADA607E77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62800" y="3200400"/>
            <a:ext cx="0" cy="6096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9606" name="Rectangle 1030">
            <a:extLst>
              <a:ext uri="{FF2B5EF4-FFF2-40B4-BE49-F238E27FC236}">
                <a16:creationId xmlns:a16="http://schemas.microsoft.com/office/drawing/2014/main" id="{7CCAA2E8-D594-4968-BE12-F290ABA8D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590800"/>
            <a:ext cx="1143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排烟</a:t>
            </a:r>
          </a:p>
        </p:txBody>
      </p:sp>
      <p:sp>
        <p:nvSpPr>
          <p:cNvPr id="409607" name="Line 1031">
            <a:extLst>
              <a:ext uri="{FF2B5EF4-FFF2-40B4-BE49-F238E27FC236}">
                <a16:creationId xmlns:a16="http://schemas.microsoft.com/office/drawing/2014/main" id="{BE5BA32D-64FD-45D1-B74A-091915B80FFA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4572000"/>
            <a:ext cx="5334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9608" name="Rectangle 1032">
            <a:extLst>
              <a:ext uri="{FF2B5EF4-FFF2-40B4-BE49-F238E27FC236}">
                <a16:creationId xmlns:a16="http://schemas.microsoft.com/office/drawing/2014/main" id="{A4EA37A0-BB0F-45AC-BDE6-869DB654C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724400"/>
            <a:ext cx="1600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过热汽</a:t>
            </a:r>
          </a:p>
        </p:txBody>
      </p:sp>
      <p:sp>
        <p:nvSpPr>
          <p:cNvPr id="409609" name="Rectangle 1033">
            <a:extLst>
              <a:ext uri="{FF2B5EF4-FFF2-40B4-BE49-F238E27FC236}">
                <a16:creationId xmlns:a16="http://schemas.microsoft.com/office/drawing/2014/main" id="{9C115AD1-C9DF-4873-8FBD-253387ECF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810000"/>
            <a:ext cx="76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en-US" altLang="zh-CN">
                <a:latin typeface="宋体" panose="02010600030101010101" pitchFamily="2" charset="-122"/>
              </a:rPr>
              <a:t>1</a:t>
            </a:r>
            <a:r>
              <a:rPr kumimoji="0" lang="en-US" altLang="zh-CN">
                <a:latin typeface="Times New Roman" panose="02020603050405020304" pitchFamily="18" charset="0"/>
              </a:rPr>
              <a:t>’’</a:t>
            </a:r>
            <a:endParaRPr kumimoji="0" lang="en-US" altLang="zh-CN">
              <a:latin typeface="宋体" panose="02010600030101010101" pitchFamily="2" charset="-122"/>
            </a:endParaRPr>
          </a:p>
        </p:txBody>
      </p:sp>
      <p:sp>
        <p:nvSpPr>
          <p:cNvPr id="409610" name="Line 1034">
            <a:extLst>
              <a:ext uri="{FF2B5EF4-FFF2-40B4-BE49-F238E27FC236}">
                <a16:creationId xmlns:a16="http://schemas.microsoft.com/office/drawing/2014/main" id="{B81621BF-E7D5-4FA6-A84C-588A64DFE2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5334000"/>
            <a:ext cx="0" cy="6096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9611" name="Rectangle 1035">
            <a:extLst>
              <a:ext uri="{FF2B5EF4-FFF2-40B4-BE49-F238E27FC236}">
                <a16:creationId xmlns:a16="http://schemas.microsoft.com/office/drawing/2014/main" id="{5D0BCBCD-8A8B-4F40-8633-5A2D62BA2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019800"/>
            <a:ext cx="685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水</a:t>
            </a:r>
          </a:p>
        </p:txBody>
      </p:sp>
      <p:sp>
        <p:nvSpPr>
          <p:cNvPr id="409612" name="Rectangle 1036">
            <a:extLst>
              <a:ext uri="{FF2B5EF4-FFF2-40B4-BE49-F238E27FC236}">
                <a16:creationId xmlns:a16="http://schemas.microsoft.com/office/drawing/2014/main" id="{319791D5-1C92-4FC7-875E-54DB5845E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5562600"/>
            <a:ext cx="20383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en-US" altLang="zh-CN">
                <a:solidFill>
                  <a:srgbClr val="66FF66"/>
                </a:solidFill>
                <a:latin typeface="宋体" panose="02010600030101010101" pitchFamily="2" charset="-122"/>
              </a:rPr>
              <a:t>4</a:t>
            </a:r>
            <a:r>
              <a:rPr kumimoji="0" lang="en-US" altLang="zh-CN">
                <a:solidFill>
                  <a:srgbClr val="66FF66"/>
                </a:solidFill>
                <a:latin typeface="Times New Roman" panose="02020603050405020304" pitchFamily="18" charset="0"/>
              </a:rPr>
              <a:t>’</a:t>
            </a:r>
            <a:r>
              <a:rPr kumimoji="0" lang="zh-CN" altLang="en-US">
                <a:latin typeface="宋体" panose="02010600030101010101" pitchFamily="2" charset="-122"/>
              </a:rPr>
              <a:t>（</a:t>
            </a:r>
            <a:r>
              <a:rPr kumimoji="0" lang="en-US" altLang="zh-CN">
                <a:latin typeface="宋体" panose="02010600030101010101" pitchFamily="2" charset="-122"/>
              </a:rPr>
              <a:t>3</a:t>
            </a:r>
            <a:r>
              <a:rPr kumimoji="0" lang="zh-CN" altLang="en-US">
                <a:latin typeface="宋体" panose="02010600030101010101" pitchFamily="2" charset="-122"/>
              </a:rPr>
              <a:t>）</a:t>
            </a:r>
          </a:p>
        </p:txBody>
      </p:sp>
      <p:sp>
        <p:nvSpPr>
          <p:cNvPr id="409613" name="Line 1037">
            <a:extLst>
              <a:ext uri="{FF2B5EF4-FFF2-40B4-BE49-F238E27FC236}">
                <a16:creationId xmlns:a16="http://schemas.microsoft.com/office/drawing/2014/main" id="{4CB91154-FEE2-473F-BB3D-BAAB594136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6400" y="4953000"/>
            <a:ext cx="228600" cy="3048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9614" name="Rectangle 1038">
            <a:extLst>
              <a:ext uri="{FF2B5EF4-FFF2-40B4-BE49-F238E27FC236}">
                <a16:creationId xmlns:a16="http://schemas.microsoft.com/office/drawing/2014/main" id="{1A05934B-C9D8-49BF-BDA7-8D55A1A34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105400"/>
            <a:ext cx="685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渣</a:t>
            </a:r>
          </a:p>
        </p:txBody>
      </p:sp>
      <p:sp>
        <p:nvSpPr>
          <p:cNvPr id="409615" name="Line 1039">
            <a:extLst>
              <a:ext uri="{FF2B5EF4-FFF2-40B4-BE49-F238E27FC236}">
                <a16:creationId xmlns:a16="http://schemas.microsoft.com/office/drawing/2014/main" id="{79CC2339-70E7-4ECB-B04F-094FAD93370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4800600"/>
            <a:ext cx="5334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9616" name="Line 1040">
            <a:extLst>
              <a:ext uri="{FF2B5EF4-FFF2-40B4-BE49-F238E27FC236}">
                <a16:creationId xmlns:a16="http://schemas.microsoft.com/office/drawing/2014/main" id="{8C13B115-DB76-4464-A9D2-B848A5B37E5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4114800"/>
            <a:ext cx="5334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9617" name="Rectangle 1041">
            <a:extLst>
              <a:ext uri="{FF2B5EF4-FFF2-40B4-BE49-F238E27FC236}">
                <a16:creationId xmlns:a16="http://schemas.microsoft.com/office/drawing/2014/main" id="{FE396542-8B95-40CA-A05F-720B4663F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505200"/>
            <a:ext cx="1143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燃料</a:t>
            </a:r>
          </a:p>
        </p:txBody>
      </p:sp>
      <p:sp>
        <p:nvSpPr>
          <p:cNvPr id="409618" name="Rectangle 1042">
            <a:extLst>
              <a:ext uri="{FF2B5EF4-FFF2-40B4-BE49-F238E27FC236}">
                <a16:creationId xmlns:a16="http://schemas.microsoft.com/office/drawing/2014/main" id="{8CFB5A4D-EC75-419D-AF64-8E7183C3C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191000"/>
            <a:ext cx="114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空气</a:t>
            </a:r>
          </a:p>
        </p:txBody>
      </p:sp>
      <p:sp>
        <p:nvSpPr>
          <p:cNvPr id="409619" name="Rectangle 1043">
            <a:extLst>
              <a:ext uri="{FF2B5EF4-FFF2-40B4-BE49-F238E27FC236}">
                <a16:creationId xmlns:a16="http://schemas.microsoft.com/office/drawing/2014/main" id="{04A73ECA-8B24-4E24-BB13-8E7613CD8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066800"/>
            <a:ext cx="8305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solidFill>
                  <a:srgbClr val="99FF66"/>
                </a:solidFill>
                <a:latin typeface="宋体" panose="02010600030101010101" pitchFamily="2" charset="-122"/>
              </a:rPr>
              <a:t>（</a:t>
            </a:r>
            <a:r>
              <a:rPr kumimoji="0" lang="en-US" altLang="zh-CN">
                <a:solidFill>
                  <a:srgbClr val="99FF66"/>
                </a:solidFill>
                <a:latin typeface="宋体" panose="02010600030101010101" pitchFamily="2" charset="-122"/>
              </a:rPr>
              <a:t>3</a:t>
            </a:r>
            <a:r>
              <a:rPr kumimoji="0" lang="zh-CN" altLang="en-US">
                <a:solidFill>
                  <a:srgbClr val="99FF66"/>
                </a:solidFill>
                <a:latin typeface="宋体" panose="02010600030101010101" pitchFamily="2" charset="-122"/>
              </a:rPr>
              <a:t>）</a:t>
            </a:r>
            <a:r>
              <a:rPr kumimoji="0" lang="zh-CN" altLang="en-US">
                <a:latin typeface="宋体" panose="02010600030101010101" pitchFamily="2" charset="-122"/>
              </a:rPr>
              <a:t>传热，水的温度远比燃气低，温差传热</a:t>
            </a:r>
          </a:p>
        </p:txBody>
      </p:sp>
      <p:graphicFrame>
        <p:nvGraphicFramePr>
          <p:cNvPr id="409620" name="Object 1044">
            <a:extLst>
              <a:ext uri="{FF2B5EF4-FFF2-40B4-BE49-F238E27FC236}">
                <a16:creationId xmlns:a16="http://schemas.microsoft.com/office/drawing/2014/main" id="{03D40041-E8AC-49C1-BBC6-1E2D8EA693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2286000"/>
          <a:ext cx="603567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315" name="Equation" r:id="rId4" imgW="2082600" imgH="241200" progId="Equation.DSMT4">
                  <p:embed/>
                </p:oleObj>
              </mc:Choice>
              <mc:Fallback>
                <p:oleObj name="Equation" r:id="rId4" imgW="2082600" imgH="241200" progId="Equation.DSMT4">
                  <p:embed/>
                  <p:pic>
                    <p:nvPicPr>
                      <p:cNvPr id="409620" name="Object 1044">
                        <a:extLst>
                          <a:ext uri="{FF2B5EF4-FFF2-40B4-BE49-F238E27FC236}">
                            <a16:creationId xmlns:a16="http://schemas.microsoft.com/office/drawing/2014/main" id="{03D40041-E8AC-49C1-BBC6-1E2D8EA693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286000"/>
                        <a:ext cx="6035675" cy="7016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21" name="Object 1045">
            <a:extLst>
              <a:ext uri="{FF2B5EF4-FFF2-40B4-BE49-F238E27FC236}">
                <a16:creationId xmlns:a16="http://schemas.microsoft.com/office/drawing/2014/main" id="{C6C0F45F-CC72-4D80-9842-AB6B86F55B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963" y="3048000"/>
          <a:ext cx="4084637" cy="199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316" name="Equation" r:id="rId6" imgW="1511280" imgH="736560" progId="Equation.DSMT4">
                  <p:embed/>
                </p:oleObj>
              </mc:Choice>
              <mc:Fallback>
                <p:oleObj name="Equation" r:id="rId6" imgW="1511280" imgH="736560" progId="Equation.DSMT4">
                  <p:embed/>
                  <p:pic>
                    <p:nvPicPr>
                      <p:cNvPr id="409621" name="Object 1045">
                        <a:extLst>
                          <a:ext uri="{FF2B5EF4-FFF2-40B4-BE49-F238E27FC236}">
                            <a16:creationId xmlns:a16="http://schemas.microsoft.com/office/drawing/2014/main" id="{C6C0F45F-CC72-4D80-9842-AB6B86F55B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3" y="3048000"/>
                        <a:ext cx="4084637" cy="19939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22" name="Rectangle 1046">
            <a:extLst>
              <a:ext uri="{FF2B5EF4-FFF2-40B4-BE49-F238E27FC236}">
                <a16:creationId xmlns:a16="http://schemas.microsoft.com/office/drawing/2014/main" id="{43F6B8D5-A280-46CB-9404-49BFE1E57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1652588"/>
            <a:ext cx="22479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水得到的</a:t>
            </a:r>
            <a:r>
              <a:rPr kumimoji="0" lang="en-US" altLang="zh-CN" sz="3600" i="1">
                <a:solidFill>
                  <a:srgbClr val="99FF66"/>
                </a:solidFill>
                <a:ea typeface="宋体" panose="02010600030101010101" pitchFamily="2" charset="-122"/>
              </a:rPr>
              <a:t>ex</a:t>
            </a:r>
          </a:p>
        </p:txBody>
      </p:sp>
      <p:graphicFrame>
        <p:nvGraphicFramePr>
          <p:cNvPr id="409623" name="Object 1047">
            <a:extLst>
              <a:ext uri="{FF2B5EF4-FFF2-40B4-BE49-F238E27FC236}">
                <a16:creationId xmlns:a16="http://schemas.microsoft.com/office/drawing/2014/main" id="{4541D46A-E024-458E-A9B1-71B5A8338C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638" y="5105400"/>
          <a:ext cx="46640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317" name="Equation" r:id="rId8" imgW="1562040" imgH="241200" progId="Equation.DSMT4">
                  <p:embed/>
                </p:oleObj>
              </mc:Choice>
              <mc:Fallback>
                <p:oleObj name="Equation" r:id="rId8" imgW="1562040" imgH="241200" progId="Equation.DSMT4">
                  <p:embed/>
                  <p:pic>
                    <p:nvPicPr>
                      <p:cNvPr id="409623" name="Object 1047">
                        <a:extLst>
                          <a:ext uri="{FF2B5EF4-FFF2-40B4-BE49-F238E27FC236}">
                            <a16:creationId xmlns:a16="http://schemas.microsoft.com/office/drawing/2014/main" id="{4541D46A-E024-458E-A9B1-71B5A8338C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38" y="5105400"/>
                        <a:ext cx="4664075" cy="72072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09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9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0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19" grpId="0" autoUpdateAnimBg="0"/>
      <p:bldP spid="409622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>
            <a:extLst>
              <a:ext uri="{FF2B5EF4-FFF2-40B4-BE49-F238E27FC236}">
                <a16:creationId xmlns:a16="http://schemas.microsoft.com/office/drawing/2014/main" id="{DFBBE786-28F2-4E1F-A3C3-E81BEC900D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82000" cy="762000"/>
          </a:xfrm>
        </p:spPr>
        <p:txBody>
          <a:bodyPr/>
          <a:lstStyle/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管道和汽机主汽门节流的</a:t>
            </a:r>
            <a:r>
              <a:rPr lang="en-US" altLang="zh-CN" b="1" i="1">
                <a:latin typeface="Times New Roman" panose="02020603050405020304" pitchFamily="18" charset="0"/>
                <a:ea typeface="楷体_GB2312" pitchFamily="49" charset="-122"/>
              </a:rPr>
              <a:t>Ex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分析</a:t>
            </a:r>
          </a:p>
        </p:txBody>
      </p:sp>
      <p:sp>
        <p:nvSpPr>
          <p:cNvPr id="368643" name="Text Box 3">
            <a:extLst>
              <a:ext uri="{FF2B5EF4-FFF2-40B4-BE49-F238E27FC236}">
                <a16:creationId xmlns:a16="http://schemas.microsoft.com/office/drawing/2014/main" id="{2A40449A-5B5B-4071-A339-90825DB6C13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724400" y="6110288"/>
            <a:ext cx="17303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68644" name="Text Box 4">
            <a:extLst>
              <a:ext uri="{FF2B5EF4-FFF2-40B4-BE49-F238E27FC236}">
                <a16:creationId xmlns:a16="http://schemas.microsoft.com/office/drawing/2014/main" id="{33FC6122-8041-45D3-9214-B1F6955CF1B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200" y="2667000"/>
            <a:ext cx="4064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368645" name="Text Box 5">
            <a:extLst>
              <a:ext uri="{FF2B5EF4-FFF2-40B4-BE49-F238E27FC236}">
                <a16:creationId xmlns:a16="http://schemas.microsoft.com/office/drawing/2014/main" id="{05579D3A-E402-4884-A0E6-AFB39E9D591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524000" y="3276600"/>
            <a:ext cx="17303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368646" name="Text Box 6">
            <a:extLst>
              <a:ext uri="{FF2B5EF4-FFF2-40B4-BE49-F238E27FC236}">
                <a16:creationId xmlns:a16="http://schemas.microsoft.com/office/drawing/2014/main" id="{3DEEF549-2227-4634-A207-A8EE9253079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295400" y="5105400"/>
            <a:ext cx="1746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68647" name="Text Box 7">
            <a:extLst>
              <a:ext uri="{FF2B5EF4-FFF2-40B4-BE49-F238E27FC236}">
                <a16:creationId xmlns:a16="http://schemas.microsoft.com/office/drawing/2014/main" id="{61ACD33B-73EC-4C49-B49C-F56832E172E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657600" y="5105400"/>
            <a:ext cx="1730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68648" name="Line 8">
            <a:extLst>
              <a:ext uri="{FF2B5EF4-FFF2-40B4-BE49-F238E27FC236}">
                <a16:creationId xmlns:a16="http://schemas.microsoft.com/office/drawing/2014/main" id="{7B054C16-0C4A-4BD5-B65B-5521F929DCE5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41388" y="2720975"/>
            <a:ext cx="0" cy="3324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649" name="Line 9">
            <a:extLst>
              <a:ext uri="{FF2B5EF4-FFF2-40B4-BE49-F238E27FC236}">
                <a16:creationId xmlns:a16="http://schemas.microsoft.com/office/drawing/2014/main" id="{63B7ACA7-0DA0-4569-A2A8-5EF9ABDB980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41388" y="6045200"/>
            <a:ext cx="4027487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650" name="Freeform 10">
            <a:extLst>
              <a:ext uri="{FF2B5EF4-FFF2-40B4-BE49-F238E27FC236}">
                <a16:creationId xmlns:a16="http://schemas.microsoft.com/office/drawing/2014/main" id="{E3AECF48-849A-42F9-89EF-47A7014D2DB2}"/>
              </a:ext>
            </a:extLst>
          </p:cNvPr>
          <p:cNvSpPr>
            <a:spLocks noChangeAspect="1"/>
          </p:cNvSpPr>
          <p:nvPr/>
        </p:nvSpPr>
        <p:spPr bwMode="auto">
          <a:xfrm>
            <a:off x="942975" y="3135313"/>
            <a:ext cx="3997325" cy="2355850"/>
          </a:xfrm>
          <a:custGeom>
            <a:avLst/>
            <a:gdLst>
              <a:gd name="T0" fmla="*/ 0 w 5220"/>
              <a:gd name="T1" fmla="*/ 2678 h 2678"/>
              <a:gd name="T2" fmla="*/ 720 w 5220"/>
              <a:gd name="T3" fmla="*/ 1586 h 2678"/>
              <a:gd name="T4" fmla="*/ 1080 w 5220"/>
              <a:gd name="T5" fmla="*/ 806 h 2678"/>
              <a:gd name="T6" fmla="*/ 1260 w 5220"/>
              <a:gd name="T7" fmla="*/ 494 h 2678"/>
              <a:gd name="T8" fmla="*/ 1620 w 5220"/>
              <a:gd name="T9" fmla="*/ 182 h 2678"/>
              <a:gd name="T10" fmla="*/ 1980 w 5220"/>
              <a:gd name="T11" fmla="*/ 26 h 2678"/>
              <a:gd name="T12" fmla="*/ 2340 w 5220"/>
              <a:gd name="T13" fmla="*/ 26 h 2678"/>
              <a:gd name="T14" fmla="*/ 2700 w 5220"/>
              <a:gd name="T15" fmla="*/ 182 h 2678"/>
              <a:gd name="T16" fmla="*/ 3240 w 5220"/>
              <a:gd name="T17" fmla="*/ 650 h 2678"/>
              <a:gd name="T18" fmla="*/ 3780 w 5220"/>
              <a:gd name="T19" fmla="*/ 1430 h 2678"/>
              <a:gd name="T20" fmla="*/ 4320 w 5220"/>
              <a:gd name="T21" fmla="*/ 2054 h 2678"/>
              <a:gd name="T22" fmla="*/ 4860 w 5220"/>
              <a:gd name="T23" fmla="*/ 2522 h 2678"/>
              <a:gd name="T24" fmla="*/ 5220 w 5220"/>
              <a:gd name="T25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0" h="2678">
                <a:moveTo>
                  <a:pt x="0" y="2678"/>
                </a:moveTo>
                <a:cubicBezTo>
                  <a:pt x="270" y="2288"/>
                  <a:pt x="540" y="1898"/>
                  <a:pt x="720" y="1586"/>
                </a:cubicBezTo>
                <a:cubicBezTo>
                  <a:pt x="900" y="1274"/>
                  <a:pt x="990" y="988"/>
                  <a:pt x="1080" y="806"/>
                </a:cubicBezTo>
                <a:cubicBezTo>
                  <a:pt x="1170" y="624"/>
                  <a:pt x="1170" y="598"/>
                  <a:pt x="1260" y="494"/>
                </a:cubicBezTo>
                <a:cubicBezTo>
                  <a:pt x="1350" y="390"/>
                  <a:pt x="1500" y="260"/>
                  <a:pt x="1620" y="182"/>
                </a:cubicBezTo>
                <a:cubicBezTo>
                  <a:pt x="1740" y="104"/>
                  <a:pt x="1860" y="52"/>
                  <a:pt x="1980" y="26"/>
                </a:cubicBezTo>
                <a:cubicBezTo>
                  <a:pt x="2100" y="0"/>
                  <a:pt x="2220" y="0"/>
                  <a:pt x="2340" y="26"/>
                </a:cubicBezTo>
                <a:cubicBezTo>
                  <a:pt x="2460" y="52"/>
                  <a:pt x="2550" y="78"/>
                  <a:pt x="2700" y="182"/>
                </a:cubicBezTo>
                <a:cubicBezTo>
                  <a:pt x="2850" y="286"/>
                  <a:pt x="3060" y="442"/>
                  <a:pt x="3240" y="650"/>
                </a:cubicBezTo>
                <a:cubicBezTo>
                  <a:pt x="3420" y="858"/>
                  <a:pt x="3600" y="1196"/>
                  <a:pt x="3780" y="1430"/>
                </a:cubicBezTo>
                <a:cubicBezTo>
                  <a:pt x="3960" y="1664"/>
                  <a:pt x="4140" y="1872"/>
                  <a:pt x="4320" y="2054"/>
                </a:cubicBezTo>
                <a:cubicBezTo>
                  <a:pt x="4500" y="2236"/>
                  <a:pt x="4710" y="2418"/>
                  <a:pt x="4860" y="2522"/>
                </a:cubicBezTo>
                <a:cubicBezTo>
                  <a:pt x="5010" y="2626"/>
                  <a:pt x="5115" y="2652"/>
                  <a:pt x="5220" y="2678"/>
                </a:cubicBezTo>
              </a:path>
            </a:pathLst>
          </a:custGeom>
          <a:noFill/>
          <a:ln w="254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651" name="Line 11">
            <a:extLst>
              <a:ext uri="{FF2B5EF4-FFF2-40B4-BE49-F238E27FC236}">
                <a16:creationId xmlns:a16="http://schemas.microsoft.com/office/drawing/2014/main" id="{24231888-0915-4C1E-934B-DDCE2BD85F7E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184275" y="5075238"/>
            <a:ext cx="27781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652" name="Line 12">
            <a:extLst>
              <a:ext uri="{FF2B5EF4-FFF2-40B4-BE49-F238E27FC236}">
                <a16:creationId xmlns:a16="http://schemas.microsoft.com/office/drawing/2014/main" id="{FE55775E-9EED-45C0-8A15-E32E9F7D0C24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828800" y="3657600"/>
            <a:ext cx="1565275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653" name="Freeform 13">
            <a:extLst>
              <a:ext uri="{FF2B5EF4-FFF2-40B4-BE49-F238E27FC236}">
                <a16:creationId xmlns:a16="http://schemas.microsoft.com/office/drawing/2014/main" id="{A138BCE7-8FC5-4224-BD33-093A431ABC62}"/>
              </a:ext>
            </a:extLst>
          </p:cNvPr>
          <p:cNvSpPr>
            <a:spLocks/>
          </p:cNvSpPr>
          <p:nvPr/>
        </p:nvSpPr>
        <p:spPr bwMode="auto">
          <a:xfrm>
            <a:off x="3962400" y="3200400"/>
            <a:ext cx="228600" cy="1828800"/>
          </a:xfrm>
          <a:custGeom>
            <a:avLst/>
            <a:gdLst>
              <a:gd name="T0" fmla="*/ 0 w 144"/>
              <a:gd name="T1" fmla="*/ 0 h 1152"/>
              <a:gd name="T2" fmla="*/ 48 w 144"/>
              <a:gd name="T3" fmla="*/ 384 h 1152"/>
              <a:gd name="T4" fmla="*/ 96 w 144"/>
              <a:gd name="T5" fmla="*/ 816 h 1152"/>
              <a:gd name="T6" fmla="*/ 144 w 144"/>
              <a:gd name="T7" fmla="*/ 1152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" h="1152">
                <a:moveTo>
                  <a:pt x="0" y="0"/>
                </a:moveTo>
                <a:cubicBezTo>
                  <a:pt x="16" y="124"/>
                  <a:pt x="32" y="248"/>
                  <a:pt x="48" y="384"/>
                </a:cubicBezTo>
                <a:cubicBezTo>
                  <a:pt x="64" y="520"/>
                  <a:pt x="80" y="688"/>
                  <a:pt x="96" y="816"/>
                </a:cubicBezTo>
                <a:cubicBezTo>
                  <a:pt x="112" y="944"/>
                  <a:pt x="128" y="1048"/>
                  <a:pt x="144" y="1152"/>
                </a:cubicBezTo>
              </a:path>
            </a:pathLst>
          </a:custGeom>
          <a:noFill/>
          <a:ln w="25400" cap="flat" cmpd="sng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654" name="Text Box 14">
            <a:extLst>
              <a:ext uri="{FF2B5EF4-FFF2-40B4-BE49-F238E27FC236}">
                <a16:creationId xmlns:a16="http://schemas.microsoft.com/office/drawing/2014/main" id="{86DDF0A9-671A-48D5-9CF5-99C7EB7E8C4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14800" y="51054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2’</a:t>
            </a:r>
          </a:p>
        </p:txBody>
      </p:sp>
      <p:sp>
        <p:nvSpPr>
          <p:cNvPr id="368655" name="Line 15">
            <a:extLst>
              <a:ext uri="{FF2B5EF4-FFF2-40B4-BE49-F238E27FC236}">
                <a16:creationId xmlns:a16="http://schemas.microsoft.com/office/drawing/2014/main" id="{6BA3C0FD-05C7-4955-899B-8C87A9D678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9200" y="4724400"/>
            <a:ext cx="76200" cy="381000"/>
          </a:xfrm>
          <a:prstGeom prst="line">
            <a:avLst/>
          </a:prstGeom>
          <a:noFill/>
          <a:ln w="25400">
            <a:solidFill>
              <a:srgbClr val="66FF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656" name="Text Box 16">
            <a:extLst>
              <a:ext uri="{FF2B5EF4-FFF2-40B4-BE49-F238E27FC236}">
                <a16:creationId xmlns:a16="http://schemas.microsoft.com/office/drawing/2014/main" id="{E7CD4907-277B-4297-969E-F551241192F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90600" y="42672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4’</a:t>
            </a:r>
          </a:p>
        </p:txBody>
      </p:sp>
      <p:sp>
        <p:nvSpPr>
          <p:cNvPr id="368657" name="Oval 17">
            <a:extLst>
              <a:ext uri="{FF2B5EF4-FFF2-40B4-BE49-F238E27FC236}">
                <a16:creationId xmlns:a16="http://schemas.microsoft.com/office/drawing/2014/main" id="{D602BC05-B864-4845-8B03-F55B1106D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5075" y="30480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658" name="Text Box 18">
            <a:extLst>
              <a:ext uri="{FF2B5EF4-FFF2-40B4-BE49-F238E27FC236}">
                <a16:creationId xmlns:a16="http://schemas.microsoft.com/office/drawing/2014/main" id="{294BC140-CDBC-4B72-84CB-ACFB8902187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81400" y="2362200"/>
            <a:ext cx="6096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1’’</a:t>
            </a:r>
          </a:p>
        </p:txBody>
      </p:sp>
      <p:sp>
        <p:nvSpPr>
          <p:cNvPr id="368659" name="Text Box 19">
            <a:extLst>
              <a:ext uri="{FF2B5EF4-FFF2-40B4-BE49-F238E27FC236}">
                <a16:creationId xmlns:a16="http://schemas.microsoft.com/office/drawing/2014/main" id="{FC8C5867-CFB1-44E8-9F19-CB711D83ABA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962400" y="25908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1’</a:t>
            </a:r>
          </a:p>
        </p:txBody>
      </p:sp>
      <p:sp>
        <p:nvSpPr>
          <p:cNvPr id="368660" name="Text Box 20">
            <a:extLst>
              <a:ext uri="{FF2B5EF4-FFF2-40B4-BE49-F238E27FC236}">
                <a16:creationId xmlns:a16="http://schemas.microsoft.com/office/drawing/2014/main" id="{9966EF1B-AEF2-4F31-828E-C0F174C7479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14800" y="29718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68661" name="Text Box 21">
            <a:extLst>
              <a:ext uri="{FF2B5EF4-FFF2-40B4-BE49-F238E27FC236}">
                <a16:creationId xmlns:a16="http://schemas.microsoft.com/office/drawing/2014/main" id="{03C27A40-DD14-48EB-B7AF-4A165714B9A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30263" y="4767263"/>
            <a:ext cx="160337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68662" name="Line 22">
            <a:extLst>
              <a:ext uri="{FF2B5EF4-FFF2-40B4-BE49-F238E27FC236}">
                <a16:creationId xmlns:a16="http://schemas.microsoft.com/office/drawing/2014/main" id="{758DD811-2A5A-46D1-904A-B011B235AD5B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968750" y="3216275"/>
            <a:ext cx="0" cy="18621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663" name="Line 23">
            <a:extLst>
              <a:ext uri="{FF2B5EF4-FFF2-40B4-BE49-F238E27FC236}">
                <a16:creationId xmlns:a16="http://schemas.microsoft.com/office/drawing/2014/main" id="{240A4C61-31DB-4E43-A4AC-72EB6728967F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352800" y="2895600"/>
            <a:ext cx="392113" cy="738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664" name="Oval 24">
            <a:extLst>
              <a:ext uri="{FF2B5EF4-FFF2-40B4-BE49-F238E27FC236}">
                <a16:creationId xmlns:a16="http://schemas.microsoft.com/office/drawing/2014/main" id="{1C9A0B2E-3D75-444C-BE57-5DDA28D609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9988" y="5033963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65" name="Line 25">
            <a:extLst>
              <a:ext uri="{FF2B5EF4-FFF2-40B4-BE49-F238E27FC236}">
                <a16:creationId xmlns:a16="http://schemas.microsoft.com/office/drawing/2014/main" id="{4CD22F34-361E-49AE-B006-22385453CC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5070475"/>
            <a:ext cx="4572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666" name="Line 26">
            <a:extLst>
              <a:ext uri="{FF2B5EF4-FFF2-40B4-BE49-F238E27FC236}">
                <a16:creationId xmlns:a16="http://schemas.microsoft.com/office/drawing/2014/main" id="{27EA3F87-ACDB-414B-A5BF-A2DA895627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3800" y="2971800"/>
            <a:ext cx="152400" cy="304800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667" name="Line 27">
            <a:extLst>
              <a:ext uri="{FF2B5EF4-FFF2-40B4-BE49-F238E27FC236}">
                <a16:creationId xmlns:a16="http://schemas.microsoft.com/office/drawing/2014/main" id="{02263CDC-643B-45F0-8A67-9F42CE33E001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196975" y="4894263"/>
            <a:ext cx="0" cy="1762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668" name="Oval 28">
            <a:extLst>
              <a:ext uri="{FF2B5EF4-FFF2-40B4-BE49-F238E27FC236}">
                <a16:creationId xmlns:a16="http://schemas.microsoft.com/office/drawing/2014/main" id="{8B4604CF-D2D7-4D92-96B8-AF7BB0547D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41763" y="50419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69" name="Oval 29">
            <a:extLst>
              <a:ext uri="{FF2B5EF4-FFF2-40B4-BE49-F238E27FC236}">
                <a16:creationId xmlns:a16="http://schemas.microsoft.com/office/drawing/2014/main" id="{67EB4C26-F434-483B-8661-9A027897CE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27475" y="3194050"/>
            <a:ext cx="79375" cy="793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0" name="Oval 30">
            <a:extLst>
              <a:ext uri="{FF2B5EF4-FFF2-40B4-BE49-F238E27FC236}">
                <a16:creationId xmlns:a16="http://schemas.microsoft.com/office/drawing/2014/main" id="{C5308B53-3BAF-4E0C-AB4C-5A8359712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28956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671" name="Oval 31">
            <a:extLst>
              <a:ext uri="{FF2B5EF4-FFF2-40B4-BE49-F238E27FC236}">
                <a16:creationId xmlns:a16="http://schemas.microsoft.com/office/drawing/2014/main" id="{339F728D-B4AA-4714-B628-E0239F3B72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57288" y="487045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2" name="Line 32">
            <a:extLst>
              <a:ext uri="{FF2B5EF4-FFF2-40B4-BE49-F238E27FC236}">
                <a16:creationId xmlns:a16="http://schemas.microsoft.com/office/drawing/2014/main" id="{63C7FE61-6D2A-4F37-9E29-976ECF9679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6200" y="3048000"/>
            <a:ext cx="152400" cy="304800"/>
          </a:xfrm>
          <a:prstGeom prst="line">
            <a:avLst/>
          </a:prstGeom>
          <a:noFill/>
          <a:ln w="1905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673" name="Oval 33">
            <a:extLst>
              <a:ext uri="{FF2B5EF4-FFF2-40B4-BE49-F238E27FC236}">
                <a16:creationId xmlns:a16="http://schemas.microsoft.com/office/drawing/2014/main" id="{27C2BA2C-43CE-4A67-ACBF-63B3A72DA4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91000" y="5045075"/>
            <a:ext cx="60325" cy="60325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4" name="Line 34">
            <a:extLst>
              <a:ext uri="{FF2B5EF4-FFF2-40B4-BE49-F238E27FC236}">
                <a16:creationId xmlns:a16="http://schemas.microsoft.com/office/drawing/2014/main" id="{950AD608-DA6E-48C8-9967-B53F61FCD6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9200" y="3657600"/>
            <a:ext cx="609600" cy="12192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8675" name="Rectangle 35">
            <a:extLst>
              <a:ext uri="{FF2B5EF4-FFF2-40B4-BE49-F238E27FC236}">
                <a16:creationId xmlns:a16="http://schemas.microsoft.com/office/drawing/2014/main" id="{15912456-5630-417E-897C-6A8F438CB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038600"/>
            <a:ext cx="1676400" cy="6096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679" name="Line 39">
            <a:extLst>
              <a:ext uri="{FF2B5EF4-FFF2-40B4-BE49-F238E27FC236}">
                <a16:creationId xmlns:a16="http://schemas.microsoft.com/office/drawing/2014/main" id="{08AAE764-5948-4667-A929-08A0C4EB9E8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4343400"/>
            <a:ext cx="5334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8682" name="Rectangle 42">
            <a:extLst>
              <a:ext uri="{FF2B5EF4-FFF2-40B4-BE49-F238E27FC236}">
                <a16:creationId xmlns:a16="http://schemas.microsoft.com/office/drawing/2014/main" id="{78104800-0C46-4FE5-98BD-B62E564F0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81400"/>
            <a:ext cx="76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en-US" altLang="zh-CN">
                <a:latin typeface="宋体" panose="02010600030101010101" pitchFamily="2" charset="-122"/>
              </a:rPr>
              <a:t>1</a:t>
            </a:r>
            <a:r>
              <a:rPr kumimoji="0" lang="en-US" altLang="zh-CN">
                <a:latin typeface="Times New Roman" panose="02020603050405020304" pitchFamily="18" charset="0"/>
              </a:rPr>
              <a:t>’’</a:t>
            </a:r>
            <a:endParaRPr kumimoji="0" lang="en-US" altLang="zh-CN">
              <a:latin typeface="宋体" panose="02010600030101010101" pitchFamily="2" charset="-122"/>
            </a:endParaRPr>
          </a:p>
        </p:txBody>
      </p:sp>
      <p:sp>
        <p:nvSpPr>
          <p:cNvPr id="368688" name="Line 48">
            <a:extLst>
              <a:ext uri="{FF2B5EF4-FFF2-40B4-BE49-F238E27FC236}">
                <a16:creationId xmlns:a16="http://schemas.microsoft.com/office/drawing/2014/main" id="{2175328E-14BA-4533-9253-68D4D98FED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4343400"/>
            <a:ext cx="5334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8692" name="Rectangle 52">
            <a:extLst>
              <a:ext uri="{FF2B5EF4-FFF2-40B4-BE49-F238E27FC236}">
                <a16:creationId xmlns:a16="http://schemas.microsoft.com/office/drawing/2014/main" id="{FF5B8799-4CA0-46F4-B1E9-2A51A99B5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3581400"/>
            <a:ext cx="76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en-US" altLang="zh-CN">
                <a:solidFill>
                  <a:srgbClr val="99FF66"/>
                </a:solidFill>
                <a:latin typeface="宋体" panose="02010600030101010101" pitchFamily="2" charset="-122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6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2" grpId="0" autoUpdateAnimBg="0"/>
      <p:bldP spid="368692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>
            <a:extLst>
              <a:ext uri="{FF2B5EF4-FFF2-40B4-BE49-F238E27FC236}">
                <a16:creationId xmlns:a16="http://schemas.microsoft.com/office/drawing/2014/main" id="{4E268230-5ADF-471C-BC21-3B04DAB9A1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762000"/>
          </a:xfrm>
        </p:spPr>
        <p:txBody>
          <a:bodyPr/>
          <a:lstStyle/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管道和汽机主汽门节流的</a:t>
            </a:r>
            <a:r>
              <a:rPr lang="en-US" altLang="zh-CN" b="1" i="1">
                <a:latin typeface="Times New Roman" panose="02020603050405020304" pitchFamily="18" charset="0"/>
                <a:ea typeface="楷体_GB2312" pitchFamily="49" charset="-122"/>
              </a:rPr>
              <a:t>Ex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分析</a:t>
            </a:r>
          </a:p>
        </p:txBody>
      </p:sp>
      <p:sp>
        <p:nvSpPr>
          <p:cNvPr id="363543" name="Rectangle 23">
            <a:extLst>
              <a:ext uri="{FF2B5EF4-FFF2-40B4-BE49-F238E27FC236}">
                <a16:creationId xmlns:a16="http://schemas.microsoft.com/office/drawing/2014/main" id="{126CD2A4-55FD-4D5E-97E8-E5F9BC5AA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5715000"/>
            <a:ext cx="1676400" cy="6096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3544" name="Line 24">
            <a:extLst>
              <a:ext uri="{FF2B5EF4-FFF2-40B4-BE49-F238E27FC236}">
                <a16:creationId xmlns:a16="http://schemas.microsoft.com/office/drawing/2014/main" id="{2841DBF0-2194-49F9-8AAA-1A620BE4CA6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6019800"/>
            <a:ext cx="5334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3545" name="Rectangle 25">
            <a:extLst>
              <a:ext uri="{FF2B5EF4-FFF2-40B4-BE49-F238E27FC236}">
                <a16:creationId xmlns:a16="http://schemas.microsoft.com/office/drawing/2014/main" id="{B913ECA6-1347-4844-955D-DC54A7369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5257800"/>
            <a:ext cx="76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en-US" altLang="zh-CN">
                <a:latin typeface="宋体" panose="02010600030101010101" pitchFamily="2" charset="-122"/>
              </a:rPr>
              <a:t>1</a:t>
            </a:r>
            <a:r>
              <a:rPr kumimoji="0" lang="en-US" altLang="zh-CN">
                <a:latin typeface="Times New Roman" panose="02020603050405020304" pitchFamily="18" charset="0"/>
              </a:rPr>
              <a:t>’’</a:t>
            </a:r>
            <a:endParaRPr kumimoji="0" lang="en-US" altLang="zh-CN">
              <a:latin typeface="宋体" panose="02010600030101010101" pitchFamily="2" charset="-122"/>
            </a:endParaRPr>
          </a:p>
        </p:txBody>
      </p:sp>
      <p:sp>
        <p:nvSpPr>
          <p:cNvPr id="363546" name="Line 26">
            <a:extLst>
              <a:ext uri="{FF2B5EF4-FFF2-40B4-BE49-F238E27FC236}">
                <a16:creationId xmlns:a16="http://schemas.microsoft.com/office/drawing/2014/main" id="{6A51D39A-C605-4D2F-9216-76F6BF5CD2D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6019800"/>
            <a:ext cx="5334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3547" name="Rectangle 27">
            <a:extLst>
              <a:ext uri="{FF2B5EF4-FFF2-40B4-BE49-F238E27FC236}">
                <a16:creationId xmlns:a16="http://schemas.microsoft.com/office/drawing/2014/main" id="{B1B5E8C6-76FE-4510-8336-247315E4A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5257800"/>
            <a:ext cx="76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en-US" altLang="zh-CN">
                <a:solidFill>
                  <a:srgbClr val="99FF66"/>
                </a:solidFill>
                <a:latin typeface="宋体" panose="02010600030101010101" pitchFamily="2" charset="-122"/>
              </a:rPr>
              <a:t>1</a:t>
            </a:r>
          </a:p>
        </p:txBody>
      </p:sp>
      <p:sp>
        <p:nvSpPr>
          <p:cNvPr id="363548" name="Rectangle 28">
            <a:extLst>
              <a:ext uri="{FF2B5EF4-FFF2-40B4-BE49-F238E27FC236}">
                <a16:creationId xmlns:a16="http://schemas.microsoft.com/office/drawing/2014/main" id="{5889A5EE-E1AE-4D87-86F4-89477F8E1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1195388"/>
            <a:ext cx="24511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汽机入口</a:t>
            </a:r>
            <a:r>
              <a:rPr kumimoji="0" lang="en-US" altLang="zh-CN" sz="3600" i="1">
                <a:solidFill>
                  <a:srgbClr val="99FF66"/>
                </a:solidFill>
                <a:ea typeface="宋体" panose="02010600030101010101" pitchFamily="2" charset="-122"/>
              </a:rPr>
              <a:t>ex</a:t>
            </a:r>
          </a:p>
        </p:txBody>
      </p:sp>
      <p:graphicFrame>
        <p:nvGraphicFramePr>
          <p:cNvPr id="363549" name="Object 29">
            <a:extLst>
              <a:ext uri="{FF2B5EF4-FFF2-40B4-BE49-F238E27FC236}">
                <a16:creationId xmlns:a16="http://schemas.microsoft.com/office/drawing/2014/main" id="{84A2588F-0CBE-419D-B1F5-E7092CC064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2057400"/>
          <a:ext cx="489426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36" name="Equation" r:id="rId4" imgW="1638000" imgH="241200" progId="Equation.DSMT4">
                  <p:embed/>
                </p:oleObj>
              </mc:Choice>
              <mc:Fallback>
                <p:oleObj name="Equation" r:id="rId4" imgW="1638000" imgH="241200" progId="Equation.DSMT4">
                  <p:embed/>
                  <p:pic>
                    <p:nvPicPr>
                      <p:cNvPr id="363549" name="Object 29">
                        <a:extLst>
                          <a:ext uri="{FF2B5EF4-FFF2-40B4-BE49-F238E27FC236}">
                            <a16:creationId xmlns:a16="http://schemas.microsoft.com/office/drawing/2014/main" id="{84A2588F-0CBE-419D-B1F5-E7092CC064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057400"/>
                        <a:ext cx="4894263" cy="7239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3550" name="Rectangle 30">
            <a:extLst>
              <a:ext uri="{FF2B5EF4-FFF2-40B4-BE49-F238E27FC236}">
                <a16:creationId xmlns:a16="http://schemas.microsoft.com/office/drawing/2014/main" id="{E0FB557B-2B85-443B-83F1-1419DCA27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75" y="3179763"/>
            <a:ext cx="47450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管道和主汽门的</a:t>
            </a:r>
            <a:r>
              <a:rPr kumimoji="0" lang="en-US" altLang="zh-CN" sz="3600" i="1">
                <a:solidFill>
                  <a:srgbClr val="99FF66"/>
                </a:solidFill>
                <a:ea typeface="宋体" panose="02010600030101010101" pitchFamily="2" charset="-122"/>
              </a:rPr>
              <a:t>ex</a:t>
            </a:r>
            <a:r>
              <a:rPr kumimoji="0"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损失</a:t>
            </a:r>
          </a:p>
        </p:txBody>
      </p:sp>
      <p:graphicFrame>
        <p:nvGraphicFramePr>
          <p:cNvPr id="363551" name="Object 31">
            <a:extLst>
              <a:ext uri="{FF2B5EF4-FFF2-40B4-BE49-F238E27FC236}">
                <a16:creationId xmlns:a16="http://schemas.microsoft.com/office/drawing/2014/main" id="{7EACD83A-F345-466B-9206-3CDB770512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8438" y="4038600"/>
          <a:ext cx="51593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37" name="Equation" r:id="rId6" imgW="1726920" imgH="241200" progId="Equation.DSMT4">
                  <p:embed/>
                </p:oleObj>
              </mc:Choice>
              <mc:Fallback>
                <p:oleObj name="Equation" r:id="rId6" imgW="1726920" imgH="241200" progId="Equation.DSMT4">
                  <p:embed/>
                  <p:pic>
                    <p:nvPicPr>
                      <p:cNvPr id="363551" name="Object 31">
                        <a:extLst>
                          <a:ext uri="{FF2B5EF4-FFF2-40B4-BE49-F238E27FC236}">
                            <a16:creationId xmlns:a16="http://schemas.microsoft.com/office/drawing/2014/main" id="{7EACD83A-F345-466B-9206-3CDB770512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438" y="4038600"/>
                        <a:ext cx="5159375" cy="7239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3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3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3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3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3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63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48" grpId="0" autoUpdateAnimBg="0"/>
      <p:bldP spid="363550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Line 2">
            <a:extLst>
              <a:ext uri="{FF2B5EF4-FFF2-40B4-BE49-F238E27FC236}">
                <a16:creationId xmlns:a16="http://schemas.microsoft.com/office/drawing/2014/main" id="{D3FC7A75-313F-4A21-9938-9AA5180FD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8563" y="3760788"/>
            <a:ext cx="1522412" cy="0"/>
          </a:xfrm>
          <a:prstGeom prst="line">
            <a:avLst/>
          </a:prstGeom>
          <a:noFill/>
          <a:ln w="25400">
            <a:solidFill>
              <a:srgbClr val="99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43395" name="Group 3">
            <a:extLst>
              <a:ext uri="{FF2B5EF4-FFF2-40B4-BE49-F238E27FC236}">
                <a16:creationId xmlns:a16="http://schemas.microsoft.com/office/drawing/2014/main" id="{7BCF83A7-7C1B-4797-88B7-3AD77B9AB54F}"/>
              </a:ext>
            </a:extLst>
          </p:cNvPr>
          <p:cNvGrpSpPr>
            <a:grpSpLocks/>
          </p:cNvGrpSpPr>
          <p:nvPr/>
        </p:nvGrpSpPr>
        <p:grpSpPr bwMode="auto">
          <a:xfrm>
            <a:off x="4745038" y="3055938"/>
            <a:ext cx="2395537" cy="1879600"/>
            <a:chOff x="2989" y="1925"/>
            <a:chExt cx="1509" cy="1184"/>
          </a:xfrm>
        </p:grpSpPr>
        <p:sp>
          <p:nvSpPr>
            <p:cNvPr id="443396" name="Line 4">
              <a:extLst>
                <a:ext uri="{FF2B5EF4-FFF2-40B4-BE49-F238E27FC236}">
                  <a16:creationId xmlns:a16="http://schemas.microsoft.com/office/drawing/2014/main" id="{98FE7862-3958-4E92-83B8-843CE5A73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5" y="2546"/>
              <a:ext cx="590" cy="0"/>
            </a:xfrm>
            <a:prstGeom prst="line">
              <a:avLst/>
            </a:prstGeom>
            <a:noFill/>
            <a:ln w="25400">
              <a:solidFill>
                <a:srgbClr val="99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3397" name="Line 5">
              <a:extLst>
                <a:ext uri="{FF2B5EF4-FFF2-40B4-BE49-F238E27FC236}">
                  <a16:creationId xmlns:a16="http://schemas.microsoft.com/office/drawing/2014/main" id="{80B3A341-33F1-4E64-A555-09E552686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5" y="1925"/>
              <a:ext cx="263" cy="621"/>
            </a:xfrm>
            <a:prstGeom prst="line">
              <a:avLst/>
            </a:prstGeom>
            <a:noFill/>
            <a:ln w="25400">
              <a:solidFill>
                <a:srgbClr val="99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3398" name="Freeform 6">
              <a:extLst>
                <a:ext uri="{FF2B5EF4-FFF2-40B4-BE49-F238E27FC236}">
                  <a16:creationId xmlns:a16="http://schemas.microsoft.com/office/drawing/2014/main" id="{6A0B81BF-9F4E-46A5-8485-CE1F95F02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9" y="2546"/>
              <a:ext cx="623" cy="563"/>
            </a:xfrm>
            <a:custGeom>
              <a:avLst/>
              <a:gdLst>
                <a:gd name="T0" fmla="*/ 0 w 1995"/>
                <a:gd name="T1" fmla="*/ 1560 h 1560"/>
                <a:gd name="T2" fmla="*/ 1260 w 1995"/>
                <a:gd name="T3" fmla="*/ 780 h 1560"/>
                <a:gd name="T4" fmla="*/ 1785 w 1995"/>
                <a:gd name="T5" fmla="*/ 312 h 1560"/>
                <a:gd name="T6" fmla="*/ 1995 w 1995"/>
                <a:gd name="T7" fmla="*/ 0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5" h="1560">
                  <a:moveTo>
                    <a:pt x="0" y="1560"/>
                  </a:moveTo>
                  <a:cubicBezTo>
                    <a:pt x="481" y="1274"/>
                    <a:pt x="963" y="988"/>
                    <a:pt x="1260" y="780"/>
                  </a:cubicBezTo>
                  <a:cubicBezTo>
                    <a:pt x="1557" y="572"/>
                    <a:pt x="1663" y="442"/>
                    <a:pt x="1785" y="312"/>
                  </a:cubicBezTo>
                  <a:cubicBezTo>
                    <a:pt x="1907" y="182"/>
                    <a:pt x="1951" y="91"/>
                    <a:pt x="1995" y="0"/>
                  </a:cubicBezTo>
                </a:path>
              </a:pathLst>
            </a:custGeom>
            <a:noFill/>
            <a:ln w="25400">
              <a:solidFill>
                <a:srgbClr val="99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443399" name="Object 7">
            <a:extLst>
              <a:ext uri="{FF2B5EF4-FFF2-40B4-BE49-F238E27FC236}">
                <a16:creationId xmlns:a16="http://schemas.microsoft.com/office/drawing/2014/main" id="{7FAB6D3B-B4BA-4A51-A115-2C0D640D29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2860675"/>
          <a:ext cx="44291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102" name="Equation" r:id="rId3" imgW="190440" imgH="228600" progId="Equation.DSMT4">
                  <p:embed/>
                </p:oleObj>
              </mc:Choice>
              <mc:Fallback>
                <p:oleObj name="Equation" r:id="rId3" imgW="190440" imgH="228600" progId="Equation.DSMT4">
                  <p:embed/>
                  <p:pic>
                    <p:nvPicPr>
                      <p:cNvPr id="443399" name="Object 7">
                        <a:extLst>
                          <a:ext uri="{FF2B5EF4-FFF2-40B4-BE49-F238E27FC236}">
                            <a16:creationId xmlns:a16="http://schemas.microsoft.com/office/drawing/2014/main" id="{7FAB6D3B-B4BA-4A51-A115-2C0D640D29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60675"/>
                        <a:ext cx="442913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3400" name="Line 8">
            <a:extLst>
              <a:ext uri="{FF2B5EF4-FFF2-40B4-BE49-F238E27FC236}">
                <a16:creationId xmlns:a16="http://schemas.microsoft.com/office/drawing/2014/main" id="{D1D53FC2-F56B-4F13-8CC9-9261328B05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8563" y="3200400"/>
            <a:ext cx="1473200" cy="0"/>
          </a:xfrm>
          <a:prstGeom prst="line">
            <a:avLst/>
          </a:prstGeom>
          <a:noFill/>
          <a:ln w="25400">
            <a:solidFill>
              <a:srgbClr val="99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3401" name="Freeform 9">
            <a:extLst>
              <a:ext uri="{FF2B5EF4-FFF2-40B4-BE49-F238E27FC236}">
                <a16:creationId xmlns:a16="http://schemas.microsoft.com/office/drawing/2014/main" id="{42C24113-E17F-494D-9322-213E249E1C96}"/>
              </a:ext>
            </a:extLst>
          </p:cNvPr>
          <p:cNvSpPr>
            <a:spLocks/>
          </p:cNvSpPr>
          <p:nvPr/>
        </p:nvSpPr>
        <p:spPr bwMode="auto">
          <a:xfrm>
            <a:off x="4745038" y="2519363"/>
            <a:ext cx="1925637" cy="2416175"/>
          </a:xfrm>
          <a:custGeom>
            <a:avLst/>
            <a:gdLst>
              <a:gd name="T0" fmla="*/ 0 w 3885"/>
              <a:gd name="T1" fmla="*/ 4212 h 4212"/>
              <a:gd name="T2" fmla="*/ 1470 w 3885"/>
              <a:gd name="T3" fmla="*/ 3120 h 4212"/>
              <a:gd name="T4" fmla="*/ 1890 w 3885"/>
              <a:gd name="T5" fmla="*/ 2496 h 4212"/>
              <a:gd name="T6" fmla="*/ 2100 w 3885"/>
              <a:gd name="T7" fmla="*/ 2028 h 4212"/>
              <a:gd name="T8" fmla="*/ 2415 w 3885"/>
              <a:gd name="T9" fmla="*/ 1716 h 4212"/>
              <a:gd name="T10" fmla="*/ 2835 w 3885"/>
              <a:gd name="T11" fmla="*/ 1560 h 4212"/>
              <a:gd name="T12" fmla="*/ 3045 w 3885"/>
              <a:gd name="T13" fmla="*/ 1560 h 4212"/>
              <a:gd name="T14" fmla="*/ 3465 w 3885"/>
              <a:gd name="T15" fmla="*/ 1092 h 4212"/>
              <a:gd name="T16" fmla="*/ 3885 w 3885"/>
              <a:gd name="T17" fmla="*/ 0 h 4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5" h="4212">
                <a:moveTo>
                  <a:pt x="0" y="4212"/>
                </a:moveTo>
                <a:cubicBezTo>
                  <a:pt x="577" y="3809"/>
                  <a:pt x="1155" y="3406"/>
                  <a:pt x="1470" y="3120"/>
                </a:cubicBezTo>
                <a:cubicBezTo>
                  <a:pt x="1785" y="2834"/>
                  <a:pt x="1785" y="2678"/>
                  <a:pt x="1890" y="2496"/>
                </a:cubicBezTo>
                <a:cubicBezTo>
                  <a:pt x="1995" y="2314"/>
                  <a:pt x="2013" y="2158"/>
                  <a:pt x="2100" y="2028"/>
                </a:cubicBezTo>
                <a:cubicBezTo>
                  <a:pt x="2187" y="1898"/>
                  <a:pt x="2293" y="1794"/>
                  <a:pt x="2415" y="1716"/>
                </a:cubicBezTo>
                <a:cubicBezTo>
                  <a:pt x="2537" y="1638"/>
                  <a:pt x="2730" y="1586"/>
                  <a:pt x="2835" y="1560"/>
                </a:cubicBezTo>
                <a:cubicBezTo>
                  <a:pt x="2940" y="1534"/>
                  <a:pt x="2940" y="1638"/>
                  <a:pt x="3045" y="1560"/>
                </a:cubicBezTo>
                <a:cubicBezTo>
                  <a:pt x="3150" y="1482"/>
                  <a:pt x="3325" y="1352"/>
                  <a:pt x="3465" y="1092"/>
                </a:cubicBezTo>
                <a:cubicBezTo>
                  <a:pt x="3605" y="832"/>
                  <a:pt x="3815" y="182"/>
                  <a:pt x="3885" y="0"/>
                </a:cubicBezTo>
              </a:path>
            </a:pathLst>
          </a:custGeom>
          <a:noFill/>
          <a:ln w="25400">
            <a:solidFill>
              <a:srgbClr val="99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3402" name="Line 10">
            <a:extLst>
              <a:ext uri="{FF2B5EF4-FFF2-40B4-BE49-F238E27FC236}">
                <a16:creationId xmlns:a16="http://schemas.microsoft.com/office/drawing/2014/main" id="{DB55EAEA-CEA3-4E29-972D-758E92779C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8563" y="2900363"/>
            <a:ext cx="1473200" cy="0"/>
          </a:xfrm>
          <a:prstGeom prst="line">
            <a:avLst/>
          </a:prstGeom>
          <a:noFill/>
          <a:ln w="25400">
            <a:solidFill>
              <a:srgbClr val="99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3403" name="Freeform 11">
            <a:extLst>
              <a:ext uri="{FF2B5EF4-FFF2-40B4-BE49-F238E27FC236}">
                <a16:creationId xmlns:a16="http://schemas.microsoft.com/office/drawing/2014/main" id="{5539DBFC-5BD9-4F3D-A0E3-167BA6CB32F7}"/>
              </a:ext>
            </a:extLst>
          </p:cNvPr>
          <p:cNvSpPr>
            <a:spLocks/>
          </p:cNvSpPr>
          <p:nvPr/>
        </p:nvSpPr>
        <p:spPr bwMode="auto">
          <a:xfrm>
            <a:off x="4745038" y="2519363"/>
            <a:ext cx="1665287" cy="2416175"/>
          </a:xfrm>
          <a:custGeom>
            <a:avLst/>
            <a:gdLst>
              <a:gd name="T0" fmla="*/ 0 w 3570"/>
              <a:gd name="T1" fmla="*/ 4368 h 4368"/>
              <a:gd name="T2" fmla="*/ 1365 w 3570"/>
              <a:gd name="T3" fmla="*/ 3120 h 4368"/>
              <a:gd name="T4" fmla="*/ 1995 w 3570"/>
              <a:gd name="T5" fmla="*/ 1872 h 4368"/>
              <a:gd name="T6" fmla="*/ 2520 w 3570"/>
              <a:gd name="T7" fmla="*/ 1404 h 4368"/>
              <a:gd name="T8" fmla="*/ 2835 w 3570"/>
              <a:gd name="T9" fmla="*/ 1248 h 4368"/>
              <a:gd name="T10" fmla="*/ 3045 w 3570"/>
              <a:gd name="T11" fmla="*/ 1092 h 4368"/>
              <a:gd name="T12" fmla="*/ 3255 w 3570"/>
              <a:gd name="T13" fmla="*/ 780 h 4368"/>
              <a:gd name="T14" fmla="*/ 3465 w 3570"/>
              <a:gd name="T15" fmla="*/ 312 h 4368"/>
              <a:gd name="T16" fmla="*/ 3570 w 3570"/>
              <a:gd name="T17" fmla="*/ 0 h 4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70" h="4368">
                <a:moveTo>
                  <a:pt x="0" y="4368"/>
                </a:moveTo>
                <a:cubicBezTo>
                  <a:pt x="516" y="3952"/>
                  <a:pt x="1033" y="3536"/>
                  <a:pt x="1365" y="3120"/>
                </a:cubicBezTo>
                <a:cubicBezTo>
                  <a:pt x="1697" y="2704"/>
                  <a:pt x="1802" y="2158"/>
                  <a:pt x="1995" y="1872"/>
                </a:cubicBezTo>
                <a:cubicBezTo>
                  <a:pt x="2188" y="1586"/>
                  <a:pt x="2380" y="1508"/>
                  <a:pt x="2520" y="1404"/>
                </a:cubicBezTo>
                <a:cubicBezTo>
                  <a:pt x="2660" y="1300"/>
                  <a:pt x="2747" y="1300"/>
                  <a:pt x="2835" y="1248"/>
                </a:cubicBezTo>
                <a:cubicBezTo>
                  <a:pt x="2923" y="1196"/>
                  <a:pt x="2975" y="1170"/>
                  <a:pt x="3045" y="1092"/>
                </a:cubicBezTo>
                <a:cubicBezTo>
                  <a:pt x="3115" y="1014"/>
                  <a:pt x="3185" y="910"/>
                  <a:pt x="3255" y="780"/>
                </a:cubicBezTo>
                <a:cubicBezTo>
                  <a:pt x="3325" y="650"/>
                  <a:pt x="3412" y="442"/>
                  <a:pt x="3465" y="312"/>
                </a:cubicBezTo>
                <a:cubicBezTo>
                  <a:pt x="3518" y="182"/>
                  <a:pt x="3544" y="91"/>
                  <a:pt x="3570" y="0"/>
                </a:cubicBezTo>
              </a:path>
            </a:pathLst>
          </a:custGeom>
          <a:noFill/>
          <a:ln w="25400">
            <a:solidFill>
              <a:srgbClr val="99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43404" name="Group 12">
            <a:extLst>
              <a:ext uri="{FF2B5EF4-FFF2-40B4-BE49-F238E27FC236}">
                <a16:creationId xmlns:a16="http://schemas.microsoft.com/office/drawing/2014/main" id="{9430CC89-4824-4BA4-B4BA-6260729475AA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667000"/>
            <a:ext cx="2260600" cy="1419225"/>
            <a:chOff x="1104" y="1680"/>
            <a:chExt cx="1424" cy="894"/>
          </a:xfrm>
        </p:grpSpPr>
        <p:sp>
          <p:nvSpPr>
            <p:cNvPr id="443405" name="Freeform 13">
              <a:extLst>
                <a:ext uri="{FF2B5EF4-FFF2-40B4-BE49-F238E27FC236}">
                  <a16:creationId xmlns:a16="http://schemas.microsoft.com/office/drawing/2014/main" id="{4BF68231-21FE-425F-ADA2-F110D3E93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" y="1680"/>
              <a:ext cx="124" cy="344"/>
            </a:xfrm>
            <a:custGeom>
              <a:avLst/>
              <a:gdLst>
                <a:gd name="T0" fmla="*/ 0 w 420"/>
                <a:gd name="T1" fmla="*/ 0 h 1092"/>
                <a:gd name="T2" fmla="*/ 105 w 420"/>
                <a:gd name="T3" fmla="*/ 468 h 1092"/>
                <a:gd name="T4" fmla="*/ 210 w 420"/>
                <a:gd name="T5" fmla="*/ 780 h 1092"/>
                <a:gd name="T6" fmla="*/ 315 w 420"/>
                <a:gd name="T7" fmla="*/ 936 h 1092"/>
                <a:gd name="T8" fmla="*/ 420 w 420"/>
                <a:gd name="T9" fmla="*/ 1092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1092">
                  <a:moveTo>
                    <a:pt x="0" y="0"/>
                  </a:moveTo>
                  <a:cubicBezTo>
                    <a:pt x="35" y="169"/>
                    <a:pt x="70" y="338"/>
                    <a:pt x="105" y="468"/>
                  </a:cubicBezTo>
                  <a:cubicBezTo>
                    <a:pt x="140" y="598"/>
                    <a:pt x="175" y="702"/>
                    <a:pt x="210" y="780"/>
                  </a:cubicBezTo>
                  <a:cubicBezTo>
                    <a:pt x="245" y="858"/>
                    <a:pt x="280" y="884"/>
                    <a:pt x="315" y="936"/>
                  </a:cubicBezTo>
                  <a:cubicBezTo>
                    <a:pt x="350" y="988"/>
                    <a:pt x="403" y="1066"/>
                    <a:pt x="420" y="1092"/>
                  </a:cubicBezTo>
                </a:path>
              </a:pathLst>
            </a:custGeom>
            <a:noFill/>
            <a:ln w="254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3406" name="Freeform 14">
              <a:extLst>
                <a:ext uri="{FF2B5EF4-FFF2-40B4-BE49-F238E27FC236}">
                  <a16:creationId xmlns:a16="http://schemas.microsoft.com/office/drawing/2014/main" id="{236E9ECE-8BAE-4D41-BE84-473967737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" y="2024"/>
              <a:ext cx="1269" cy="550"/>
            </a:xfrm>
            <a:custGeom>
              <a:avLst/>
              <a:gdLst>
                <a:gd name="T0" fmla="*/ 0 w 4305"/>
                <a:gd name="T1" fmla="*/ 0 h 1742"/>
                <a:gd name="T2" fmla="*/ 315 w 4305"/>
                <a:gd name="T3" fmla="*/ 156 h 1742"/>
                <a:gd name="T4" fmla="*/ 630 w 4305"/>
                <a:gd name="T5" fmla="*/ 468 h 1742"/>
                <a:gd name="T6" fmla="*/ 945 w 4305"/>
                <a:gd name="T7" fmla="*/ 780 h 1742"/>
                <a:gd name="T8" fmla="*/ 1470 w 4305"/>
                <a:gd name="T9" fmla="*/ 1092 h 1742"/>
                <a:gd name="T10" fmla="*/ 2100 w 4305"/>
                <a:gd name="T11" fmla="*/ 1404 h 1742"/>
                <a:gd name="T12" fmla="*/ 2835 w 4305"/>
                <a:gd name="T13" fmla="*/ 1560 h 1742"/>
                <a:gd name="T14" fmla="*/ 3675 w 4305"/>
                <a:gd name="T15" fmla="*/ 1716 h 1742"/>
                <a:gd name="T16" fmla="*/ 4305 w 4305"/>
                <a:gd name="T17" fmla="*/ 1716 h 1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5" h="1742">
                  <a:moveTo>
                    <a:pt x="0" y="0"/>
                  </a:moveTo>
                  <a:cubicBezTo>
                    <a:pt x="105" y="39"/>
                    <a:pt x="210" y="78"/>
                    <a:pt x="315" y="156"/>
                  </a:cubicBezTo>
                  <a:cubicBezTo>
                    <a:pt x="420" y="234"/>
                    <a:pt x="525" y="364"/>
                    <a:pt x="630" y="468"/>
                  </a:cubicBezTo>
                  <a:cubicBezTo>
                    <a:pt x="735" y="572"/>
                    <a:pt x="805" y="676"/>
                    <a:pt x="945" y="780"/>
                  </a:cubicBezTo>
                  <a:cubicBezTo>
                    <a:pt x="1085" y="884"/>
                    <a:pt x="1278" y="988"/>
                    <a:pt x="1470" y="1092"/>
                  </a:cubicBezTo>
                  <a:cubicBezTo>
                    <a:pt x="1662" y="1196"/>
                    <a:pt x="1872" y="1326"/>
                    <a:pt x="2100" y="1404"/>
                  </a:cubicBezTo>
                  <a:cubicBezTo>
                    <a:pt x="2328" y="1482"/>
                    <a:pt x="2573" y="1508"/>
                    <a:pt x="2835" y="1560"/>
                  </a:cubicBezTo>
                  <a:cubicBezTo>
                    <a:pt x="3097" y="1612"/>
                    <a:pt x="3430" y="1690"/>
                    <a:pt x="3675" y="1716"/>
                  </a:cubicBezTo>
                  <a:cubicBezTo>
                    <a:pt x="3920" y="1742"/>
                    <a:pt x="4200" y="1716"/>
                    <a:pt x="4305" y="1716"/>
                  </a:cubicBezTo>
                </a:path>
              </a:pathLst>
            </a:custGeom>
            <a:noFill/>
            <a:ln w="254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443407" name="Object 15">
            <a:extLst>
              <a:ext uri="{FF2B5EF4-FFF2-40B4-BE49-F238E27FC236}">
                <a16:creationId xmlns:a16="http://schemas.microsoft.com/office/drawing/2014/main" id="{6620A407-94D0-410D-AD38-9E87101506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9550" y="3810000"/>
          <a:ext cx="35401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103" name="Equation" r:id="rId5" imgW="152280" imgH="228600" progId="Equation.DSMT4">
                  <p:embed/>
                </p:oleObj>
              </mc:Choice>
              <mc:Fallback>
                <p:oleObj name="Equation" r:id="rId5" imgW="152280" imgH="228600" progId="Equation.DSMT4">
                  <p:embed/>
                  <p:pic>
                    <p:nvPicPr>
                      <p:cNvPr id="443407" name="Object 15">
                        <a:extLst>
                          <a:ext uri="{FF2B5EF4-FFF2-40B4-BE49-F238E27FC236}">
                            <a16:creationId xmlns:a16="http://schemas.microsoft.com/office/drawing/2014/main" id="{6620A407-94D0-410D-AD38-9E87101506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9550" y="3810000"/>
                        <a:ext cx="354013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3408" name="Line 16">
            <a:extLst>
              <a:ext uri="{FF2B5EF4-FFF2-40B4-BE49-F238E27FC236}">
                <a16:creationId xmlns:a16="http://schemas.microsoft.com/office/drawing/2014/main" id="{9B391A1A-F493-4F99-B0D3-E0B4E8512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0113" y="3414713"/>
            <a:ext cx="1457325" cy="0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43409" name="Object 17">
            <a:extLst>
              <a:ext uri="{FF2B5EF4-FFF2-40B4-BE49-F238E27FC236}">
                <a16:creationId xmlns:a16="http://schemas.microsoft.com/office/drawing/2014/main" id="{EA3C8EAA-1624-4558-B0A6-90B2CE5B12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9600" y="3124200"/>
          <a:ext cx="341313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104"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443409" name="Object 17">
                        <a:extLst>
                          <a:ext uri="{FF2B5EF4-FFF2-40B4-BE49-F238E27FC236}">
                            <a16:creationId xmlns:a16="http://schemas.microsoft.com/office/drawing/2014/main" id="{EA3C8EAA-1624-4558-B0A6-90B2CE5B12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124200"/>
                        <a:ext cx="341313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3410" name="Freeform 18">
            <a:extLst>
              <a:ext uri="{FF2B5EF4-FFF2-40B4-BE49-F238E27FC236}">
                <a16:creationId xmlns:a16="http://schemas.microsoft.com/office/drawing/2014/main" id="{66FA5B6A-6DE3-4BBB-91DC-F2B3F575E947}"/>
              </a:ext>
            </a:extLst>
          </p:cNvPr>
          <p:cNvSpPr>
            <a:spLocks/>
          </p:cNvSpPr>
          <p:nvPr/>
        </p:nvSpPr>
        <p:spPr bwMode="auto">
          <a:xfrm>
            <a:off x="1296988" y="3213100"/>
            <a:ext cx="736600" cy="2343150"/>
          </a:xfrm>
          <a:custGeom>
            <a:avLst/>
            <a:gdLst>
              <a:gd name="T0" fmla="*/ 0 w 1575"/>
              <a:gd name="T1" fmla="*/ 4680 h 4680"/>
              <a:gd name="T2" fmla="*/ 420 w 1575"/>
              <a:gd name="T3" fmla="*/ 3588 h 4680"/>
              <a:gd name="T4" fmla="*/ 630 w 1575"/>
              <a:gd name="T5" fmla="*/ 2028 h 4680"/>
              <a:gd name="T6" fmla="*/ 945 w 1575"/>
              <a:gd name="T7" fmla="*/ 780 h 4680"/>
              <a:gd name="T8" fmla="*/ 1260 w 1575"/>
              <a:gd name="T9" fmla="*/ 156 h 4680"/>
              <a:gd name="T10" fmla="*/ 1575 w 1575"/>
              <a:gd name="T11" fmla="*/ 0 h 4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75" h="4680">
                <a:moveTo>
                  <a:pt x="0" y="4680"/>
                </a:moveTo>
                <a:cubicBezTo>
                  <a:pt x="157" y="4355"/>
                  <a:pt x="315" y="4030"/>
                  <a:pt x="420" y="3588"/>
                </a:cubicBezTo>
                <a:cubicBezTo>
                  <a:pt x="525" y="3146"/>
                  <a:pt x="543" y="2496"/>
                  <a:pt x="630" y="2028"/>
                </a:cubicBezTo>
                <a:cubicBezTo>
                  <a:pt x="717" y="1560"/>
                  <a:pt x="840" y="1092"/>
                  <a:pt x="945" y="780"/>
                </a:cubicBezTo>
                <a:cubicBezTo>
                  <a:pt x="1050" y="468"/>
                  <a:pt x="1155" y="286"/>
                  <a:pt x="1260" y="156"/>
                </a:cubicBezTo>
                <a:cubicBezTo>
                  <a:pt x="1365" y="26"/>
                  <a:pt x="1470" y="13"/>
                  <a:pt x="1575" y="0"/>
                </a:cubicBezTo>
              </a:path>
            </a:pathLst>
          </a:custGeom>
          <a:noFill/>
          <a:ln w="3492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3411" name="Freeform 19">
            <a:extLst>
              <a:ext uri="{FF2B5EF4-FFF2-40B4-BE49-F238E27FC236}">
                <a16:creationId xmlns:a16="http://schemas.microsoft.com/office/drawing/2014/main" id="{05E27A04-789E-4DF0-B0DF-3C68701592AA}"/>
              </a:ext>
            </a:extLst>
          </p:cNvPr>
          <p:cNvSpPr>
            <a:spLocks/>
          </p:cNvSpPr>
          <p:nvPr/>
        </p:nvSpPr>
        <p:spPr bwMode="auto">
          <a:xfrm>
            <a:off x="1984375" y="3213100"/>
            <a:ext cx="2359025" cy="2043113"/>
          </a:xfrm>
          <a:custGeom>
            <a:avLst/>
            <a:gdLst>
              <a:gd name="T0" fmla="*/ 0 w 4200"/>
              <a:gd name="T1" fmla="*/ 26 h 3926"/>
              <a:gd name="T2" fmla="*/ 105 w 4200"/>
              <a:gd name="T3" fmla="*/ 26 h 3926"/>
              <a:gd name="T4" fmla="*/ 210 w 4200"/>
              <a:gd name="T5" fmla="*/ 182 h 3926"/>
              <a:gd name="T6" fmla="*/ 315 w 4200"/>
              <a:gd name="T7" fmla="*/ 494 h 3926"/>
              <a:gd name="T8" fmla="*/ 420 w 4200"/>
              <a:gd name="T9" fmla="*/ 962 h 3926"/>
              <a:gd name="T10" fmla="*/ 630 w 4200"/>
              <a:gd name="T11" fmla="*/ 1430 h 3926"/>
              <a:gd name="T12" fmla="*/ 945 w 4200"/>
              <a:gd name="T13" fmla="*/ 2054 h 3926"/>
              <a:gd name="T14" fmla="*/ 1785 w 4200"/>
              <a:gd name="T15" fmla="*/ 2990 h 3926"/>
              <a:gd name="T16" fmla="*/ 2940 w 4200"/>
              <a:gd name="T17" fmla="*/ 3614 h 3926"/>
              <a:gd name="T18" fmla="*/ 4200 w 4200"/>
              <a:gd name="T19" fmla="*/ 3926 h 3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00" h="3926">
                <a:moveTo>
                  <a:pt x="0" y="26"/>
                </a:moveTo>
                <a:cubicBezTo>
                  <a:pt x="35" y="13"/>
                  <a:pt x="70" y="0"/>
                  <a:pt x="105" y="26"/>
                </a:cubicBezTo>
                <a:cubicBezTo>
                  <a:pt x="140" y="52"/>
                  <a:pt x="175" y="104"/>
                  <a:pt x="210" y="182"/>
                </a:cubicBezTo>
                <a:cubicBezTo>
                  <a:pt x="245" y="260"/>
                  <a:pt x="280" y="364"/>
                  <a:pt x="315" y="494"/>
                </a:cubicBezTo>
                <a:cubicBezTo>
                  <a:pt x="350" y="624"/>
                  <a:pt x="368" y="806"/>
                  <a:pt x="420" y="962"/>
                </a:cubicBezTo>
                <a:cubicBezTo>
                  <a:pt x="472" y="1118"/>
                  <a:pt x="543" y="1248"/>
                  <a:pt x="630" y="1430"/>
                </a:cubicBezTo>
                <a:cubicBezTo>
                  <a:pt x="717" y="1612"/>
                  <a:pt x="753" y="1794"/>
                  <a:pt x="945" y="2054"/>
                </a:cubicBezTo>
                <a:cubicBezTo>
                  <a:pt x="1137" y="2314"/>
                  <a:pt x="1453" y="2730"/>
                  <a:pt x="1785" y="2990"/>
                </a:cubicBezTo>
                <a:cubicBezTo>
                  <a:pt x="2117" y="3250"/>
                  <a:pt x="2538" y="3458"/>
                  <a:pt x="2940" y="3614"/>
                </a:cubicBezTo>
                <a:cubicBezTo>
                  <a:pt x="3342" y="3770"/>
                  <a:pt x="3771" y="3848"/>
                  <a:pt x="4200" y="3926"/>
                </a:cubicBezTo>
              </a:path>
            </a:pathLst>
          </a:custGeom>
          <a:noFill/>
          <a:ln w="3492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43412" name="Object 20">
            <a:extLst>
              <a:ext uri="{FF2B5EF4-FFF2-40B4-BE49-F238E27FC236}">
                <a16:creationId xmlns:a16="http://schemas.microsoft.com/office/drawing/2014/main" id="{8A2FA195-6156-4937-9747-E2D5C717E0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2563" y="5105400"/>
          <a:ext cx="3556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105" name="Equation" r:id="rId9" imgW="152280" imgH="164880" progId="Equation.DSMT4">
                  <p:embed/>
                </p:oleObj>
              </mc:Choice>
              <mc:Fallback>
                <p:oleObj name="Equation" r:id="rId9" imgW="152280" imgH="164880" progId="Equation.DSMT4">
                  <p:embed/>
                  <p:pic>
                    <p:nvPicPr>
                      <p:cNvPr id="443412" name="Object 20">
                        <a:extLst>
                          <a:ext uri="{FF2B5EF4-FFF2-40B4-BE49-F238E27FC236}">
                            <a16:creationId xmlns:a16="http://schemas.microsoft.com/office/drawing/2014/main" id="{8A2FA195-6156-4937-9747-E2D5C717E0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563" y="5105400"/>
                        <a:ext cx="3556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3413" name="Object 21">
            <a:extLst>
              <a:ext uri="{FF2B5EF4-FFF2-40B4-BE49-F238E27FC236}">
                <a16:creationId xmlns:a16="http://schemas.microsoft.com/office/drawing/2014/main" id="{6C6A3F09-0AAB-434D-87A4-449406318C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56063" y="4800600"/>
          <a:ext cx="363537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106" name="Equation" r:id="rId11" imgW="152280" imgH="152280" progId="Equation.DSMT4">
                  <p:embed/>
                </p:oleObj>
              </mc:Choice>
              <mc:Fallback>
                <p:oleObj name="Equation" r:id="rId11" imgW="152280" imgH="152280" progId="Equation.DSMT4">
                  <p:embed/>
                  <p:pic>
                    <p:nvPicPr>
                      <p:cNvPr id="443413" name="Object 21">
                        <a:extLst>
                          <a:ext uri="{FF2B5EF4-FFF2-40B4-BE49-F238E27FC236}">
                            <a16:creationId xmlns:a16="http://schemas.microsoft.com/office/drawing/2014/main" id="{6C6A3F09-0AAB-434D-87A4-449406318C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6063" y="4800600"/>
                        <a:ext cx="363537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3414" name="Object 22">
            <a:extLst>
              <a:ext uri="{FF2B5EF4-FFF2-40B4-BE49-F238E27FC236}">
                <a16:creationId xmlns:a16="http://schemas.microsoft.com/office/drawing/2014/main" id="{86FDA617-118C-477C-93A9-086FEF988A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2819400"/>
          <a:ext cx="3556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107" name="Equation" r:id="rId13" imgW="152280" imgH="177480" progId="Equation.DSMT4">
                  <p:embed/>
                </p:oleObj>
              </mc:Choice>
              <mc:Fallback>
                <p:oleObj name="Equation" r:id="rId13" imgW="152280" imgH="177480" progId="Equation.DSMT4">
                  <p:embed/>
                  <p:pic>
                    <p:nvPicPr>
                      <p:cNvPr id="443414" name="Object 22">
                        <a:extLst>
                          <a:ext uri="{FF2B5EF4-FFF2-40B4-BE49-F238E27FC236}">
                            <a16:creationId xmlns:a16="http://schemas.microsoft.com/office/drawing/2014/main" id="{86FDA617-118C-477C-93A9-086FEF988A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819400"/>
                        <a:ext cx="35560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3415" name="Freeform 23">
            <a:extLst>
              <a:ext uri="{FF2B5EF4-FFF2-40B4-BE49-F238E27FC236}">
                <a16:creationId xmlns:a16="http://schemas.microsoft.com/office/drawing/2014/main" id="{EAC10751-D60C-4303-9844-26F511CA810F}"/>
              </a:ext>
            </a:extLst>
          </p:cNvPr>
          <p:cNvSpPr>
            <a:spLocks/>
          </p:cNvSpPr>
          <p:nvPr/>
        </p:nvSpPr>
        <p:spPr bwMode="auto">
          <a:xfrm>
            <a:off x="4745038" y="3414713"/>
            <a:ext cx="2967037" cy="1611312"/>
          </a:xfrm>
          <a:custGeom>
            <a:avLst/>
            <a:gdLst>
              <a:gd name="T0" fmla="*/ 0 w 5040"/>
              <a:gd name="T1" fmla="*/ 2860 h 2860"/>
              <a:gd name="T2" fmla="*/ 735 w 5040"/>
              <a:gd name="T3" fmla="*/ 2548 h 2860"/>
              <a:gd name="T4" fmla="*/ 1260 w 5040"/>
              <a:gd name="T5" fmla="*/ 2080 h 2860"/>
              <a:gd name="T6" fmla="*/ 1575 w 5040"/>
              <a:gd name="T7" fmla="*/ 1612 h 2860"/>
              <a:gd name="T8" fmla="*/ 1680 w 5040"/>
              <a:gd name="T9" fmla="*/ 1300 h 2860"/>
              <a:gd name="T10" fmla="*/ 1890 w 5040"/>
              <a:gd name="T11" fmla="*/ 520 h 2860"/>
              <a:gd name="T12" fmla="*/ 2100 w 5040"/>
              <a:gd name="T13" fmla="*/ 208 h 2860"/>
              <a:gd name="T14" fmla="*/ 2310 w 5040"/>
              <a:gd name="T15" fmla="*/ 52 h 2860"/>
              <a:gd name="T16" fmla="*/ 2625 w 5040"/>
              <a:gd name="T17" fmla="*/ 52 h 2860"/>
              <a:gd name="T18" fmla="*/ 2940 w 5040"/>
              <a:gd name="T19" fmla="*/ 364 h 2860"/>
              <a:gd name="T20" fmla="*/ 3150 w 5040"/>
              <a:gd name="T21" fmla="*/ 676 h 2860"/>
              <a:gd name="T22" fmla="*/ 3360 w 5040"/>
              <a:gd name="T23" fmla="*/ 1144 h 2860"/>
              <a:gd name="T24" fmla="*/ 3675 w 5040"/>
              <a:gd name="T25" fmla="*/ 1612 h 2860"/>
              <a:gd name="T26" fmla="*/ 4095 w 5040"/>
              <a:gd name="T27" fmla="*/ 2080 h 2860"/>
              <a:gd name="T28" fmla="*/ 4620 w 5040"/>
              <a:gd name="T29" fmla="*/ 2392 h 2860"/>
              <a:gd name="T30" fmla="*/ 5040 w 5040"/>
              <a:gd name="T31" fmla="*/ 2548 h 2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040" h="2860">
                <a:moveTo>
                  <a:pt x="0" y="2860"/>
                </a:moveTo>
                <a:cubicBezTo>
                  <a:pt x="262" y="2769"/>
                  <a:pt x="525" y="2678"/>
                  <a:pt x="735" y="2548"/>
                </a:cubicBezTo>
                <a:cubicBezTo>
                  <a:pt x="945" y="2418"/>
                  <a:pt x="1120" y="2236"/>
                  <a:pt x="1260" y="2080"/>
                </a:cubicBezTo>
                <a:cubicBezTo>
                  <a:pt x="1400" y="1924"/>
                  <a:pt x="1505" y="1742"/>
                  <a:pt x="1575" y="1612"/>
                </a:cubicBezTo>
                <a:cubicBezTo>
                  <a:pt x="1645" y="1482"/>
                  <a:pt x="1628" y="1482"/>
                  <a:pt x="1680" y="1300"/>
                </a:cubicBezTo>
                <a:cubicBezTo>
                  <a:pt x="1732" y="1118"/>
                  <a:pt x="1820" y="702"/>
                  <a:pt x="1890" y="520"/>
                </a:cubicBezTo>
                <a:cubicBezTo>
                  <a:pt x="1960" y="338"/>
                  <a:pt x="2030" y="286"/>
                  <a:pt x="2100" y="208"/>
                </a:cubicBezTo>
                <a:cubicBezTo>
                  <a:pt x="2170" y="130"/>
                  <a:pt x="2223" y="78"/>
                  <a:pt x="2310" y="52"/>
                </a:cubicBezTo>
                <a:cubicBezTo>
                  <a:pt x="2397" y="26"/>
                  <a:pt x="2520" y="0"/>
                  <a:pt x="2625" y="52"/>
                </a:cubicBezTo>
                <a:cubicBezTo>
                  <a:pt x="2730" y="104"/>
                  <a:pt x="2853" y="260"/>
                  <a:pt x="2940" y="364"/>
                </a:cubicBezTo>
                <a:cubicBezTo>
                  <a:pt x="3027" y="468"/>
                  <a:pt x="3080" y="546"/>
                  <a:pt x="3150" y="676"/>
                </a:cubicBezTo>
                <a:cubicBezTo>
                  <a:pt x="3220" y="806"/>
                  <a:pt x="3273" y="988"/>
                  <a:pt x="3360" y="1144"/>
                </a:cubicBezTo>
                <a:cubicBezTo>
                  <a:pt x="3447" y="1300"/>
                  <a:pt x="3553" y="1456"/>
                  <a:pt x="3675" y="1612"/>
                </a:cubicBezTo>
                <a:cubicBezTo>
                  <a:pt x="3797" y="1768"/>
                  <a:pt x="3938" y="1950"/>
                  <a:pt x="4095" y="2080"/>
                </a:cubicBezTo>
                <a:cubicBezTo>
                  <a:pt x="4252" y="2210"/>
                  <a:pt x="4463" y="2314"/>
                  <a:pt x="4620" y="2392"/>
                </a:cubicBezTo>
                <a:cubicBezTo>
                  <a:pt x="4777" y="2470"/>
                  <a:pt x="4970" y="2522"/>
                  <a:pt x="5040" y="2548"/>
                </a:cubicBezTo>
              </a:path>
            </a:pathLst>
          </a:custGeom>
          <a:noFill/>
          <a:ln w="3492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43416" name="Object 24">
            <a:extLst>
              <a:ext uri="{FF2B5EF4-FFF2-40B4-BE49-F238E27FC236}">
                <a16:creationId xmlns:a16="http://schemas.microsoft.com/office/drawing/2014/main" id="{B5284B2C-5C64-4AE4-8CBA-7CAC7A677F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9600" y="4572000"/>
          <a:ext cx="32067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108" name="Equation" r:id="rId15" imgW="152280" imgH="164880" progId="Equation.DSMT4">
                  <p:embed/>
                </p:oleObj>
              </mc:Choice>
              <mc:Fallback>
                <p:oleObj name="Equation" r:id="rId15" imgW="152280" imgH="164880" progId="Equation.DSMT4">
                  <p:embed/>
                  <p:pic>
                    <p:nvPicPr>
                      <p:cNvPr id="443416" name="Object 24">
                        <a:extLst>
                          <a:ext uri="{FF2B5EF4-FFF2-40B4-BE49-F238E27FC236}">
                            <a16:creationId xmlns:a16="http://schemas.microsoft.com/office/drawing/2014/main" id="{B5284B2C-5C64-4AE4-8CBA-7CAC7A677F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572000"/>
                        <a:ext cx="32067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3417" name="Object 25">
            <a:extLst>
              <a:ext uri="{FF2B5EF4-FFF2-40B4-BE49-F238E27FC236}">
                <a16:creationId xmlns:a16="http://schemas.microsoft.com/office/drawing/2014/main" id="{018376FF-A7B7-4892-A59D-3A9EC65698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800" y="2971800"/>
          <a:ext cx="31591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109" name="Equation" r:id="rId17" imgW="152280" imgH="177480" progId="Equation.DSMT4">
                  <p:embed/>
                </p:oleObj>
              </mc:Choice>
              <mc:Fallback>
                <p:oleObj name="Equation" r:id="rId17" imgW="152280" imgH="177480" progId="Equation.DSMT4">
                  <p:embed/>
                  <p:pic>
                    <p:nvPicPr>
                      <p:cNvPr id="443417" name="Object 25">
                        <a:extLst>
                          <a:ext uri="{FF2B5EF4-FFF2-40B4-BE49-F238E27FC236}">
                            <a16:creationId xmlns:a16="http://schemas.microsoft.com/office/drawing/2014/main" id="{018376FF-A7B7-4892-A59D-3A9EC65698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971800"/>
                        <a:ext cx="315913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3418" name="Object 26">
            <a:extLst>
              <a:ext uri="{FF2B5EF4-FFF2-40B4-BE49-F238E27FC236}">
                <a16:creationId xmlns:a16="http://schemas.microsoft.com/office/drawing/2014/main" id="{950F2D33-77DA-4D11-8E9D-A95D6429A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8750" y="4735513"/>
          <a:ext cx="32067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110" name="Equation" r:id="rId19" imgW="152280" imgH="152280" progId="Equation.DSMT4">
                  <p:embed/>
                </p:oleObj>
              </mc:Choice>
              <mc:Fallback>
                <p:oleObj name="Equation" r:id="rId19" imgW="152280" imgH="152280" progId="Equation.DSMT4">
                  <p:embed/>
                  <p:pic>
                    <p:nvPicPr>
                      <p:cNvPr id="443418" name="Object 26">
                        <a:extLst>
                          <a:ext uri="{FF2B5EF4-FFF2-40B4-BE49-F238E27FC236}">
                            <a16:creationId xmlns:a16="http://schemas.microsoft.com/office/drawing/2014/main" id="{950F2D33-77DA-4D11-8E9D-A95D6429AF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0" y="4735513"/>
                        <a:ext cx="320675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3419" name="Freeform 27">
            <a:extLst>
              <a:ext uri="{FF2B5EF4-FFF2-40B4-BE49-F238E27FC236}">
                <a16:creationId xmlns:a16="http://schemas.microsoft.com/office/drawing/2014/main" id="{48FDA530-518F-470A-8095-992733BB3318}"/>
              </a:ext>
            </a:extLst>
          </p:cNvPr>
          <p:cNvSpPr>
            <a:spLocks/>
          </p:cNvSpPr>
          <p:nvPr/>
        </p:nvSpPr>
        <p:spPr bwMode="auto">
          <a:xfrm>
            <a:off x="2209800" y="2667000"/>
            <a:ext cx="1423988" cy="858838"/>
          </a:xfrm>
          <a:custGeom>
            <a:avLst/>
            <a:gdLst>
              <a:gd name="T0" fmla="*/ 0 w 3045"/>
              <a:gd name="T1" fmla="*/ 0 h 1586"/>
              <a:gd name="T2" fmla="*/ 210 w 3045"/>
              <a:gd name="T3" fmla="*/ 468 h 1586"/>
              <a:gd name="T4" fmla="*/ 525 w 3045"/>
              <a:gd name="T5" fmla="*/ 780 h 1586"/>
              <a:gd name="T6" fmla="*/ 1050 w 3045"/>
              <a:gd name="T7" fmla="*/ 1092 h 1586"/>
              <a:gd name="T8" fmla="*/ 1680 w 3045"/>
              <a:gd name="T9" fmla="*/ 1404 h 1586"/>
              <a:gd name="T10" fmla="*/ 2415 w 3045"/>
              <a:gd name="T11" fmla="*/ 1560 h 1586"/>
              <a:gd name="T12" fmla="*/ 3045 w 3045"/>
              <a:gd name="T13" fmla="*/ 1560 h 1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45" h="1586">
                <a:moveTo>
                  <a:pt x="0" y="0"/>
                </a:moveTo>
                <a:cubicBezTo>
                  <a:pt x="61" y="169"/>
                  <a:pt x="123" y="338"/>
                  <a:pt x="210" y="468"/>
                </a:cubicBezTo>
                <a:cubicBezTo>
                  <a:pt x="297" y="598"/>
                  <a:pt x="385" y="676"/>
                  <a:pt x="525" y="780"/>
                </a:cubicBezTo>
                <a:cubicBezTo>
                  <a:pt x="665" y="884"/>
                  <a:pt x="858" y="988"/>
                  <a:pt x="1050" y="1092"/>
                </a:cubicBezTo>
                <a:cubicBezTo>
                  <a:pt x="1242" y="1196"/>
                  <a:pt x="1452" y="1326"/>
                  <a:pt x="1680" y="1404"/>
                </a:cubicBezTo>
                <a:cubicBezTo>
                  <a:pt x="1908" y="1482"/>
                  <a:pt x="2188" y="1534"/>
                  <a:pt x="2415" y="1560"/>
                </a:cubicBezTo>
                <a:cubicBezTo>
                  <a:pt x="2642" y="1586"/>
                  <a:pt x="2940" y="1560"/>
                  <a:pt x="3045" y="1560"/>
                </a:cubicBezTo>
              </a:path>
            </a:pathLst>
          </a:custGeom>
          <a:noFill/>
          <a:ln w="254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43420" name="Object 28">
            <a:extLst>
              <a:ext uri="{FF2B5EF4-FFF2-40B4-BE49-F238E27FC236}">
                <a16:creationId xmlns:a16="http://schemas.microsoft.com/office/drawing/2014/main" id="{7998B1E5-832B-44D2-B1A1-7E3FF0450E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000" y="3124200"/>
          <a:ext cx="94456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111" name="Equation" r:id="rId21" imgW="406080" imgH="228600" progId="Equation.DSMT4">
                  <p:embed/>
                </p:oleObj>
              </mc:Choice>
              <mc:Fallback>
                <p:oleObj name="Equation" r:id="rId21" imgW="406080" imgH="228600" progId="Equation.DSMT4">
                  <p:embed/>
                  <p:pic>
                    <p:nvPicPr>
                      <p:cNvPr id="443420" name="Object 28">
                        <a:extLst>
                          <a:ext uri="{FF2B5EF4-FFF2-40B4-BE49-F238E27FC236}">
                            <a16:creationId xmlns:a16="http://schemas.microsoft.com/office/drawing/2014/main" id="{7998B1E5-832B-44D2-B1A1-7E3FF0450E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124200"/>
                        <a:ext cx="944563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3421" name="Line 29">
            <a:extLst>
              <a:ext uri="{FF2B5EF4-FFF2-40B4-BE49-F238E27FC236}">
                <a16:creationId xmlns:a16="http://schemas.microsoft.com/office/drawing/2014/main" id="{5106F5F1-C8A3-448E-8486-0381E4F8A5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5038" y="2787650"/>
            <a:ext cx="2498725" cy="0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43422" name="Object 30">
            <a:extLst>
              <a:ext uri="{FF2B5EF4-FFF2-40B4-BE49-F238E27FC236}">
                <a16:creationId xmlns:a16="http://schemas.microsoft.com/office/drawing/2014/main" id="{E3C861EE-BFD2-490A-B3D3-6FCEF77D6A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2800" y="2327275"/>
          <a:ext cx="10795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112" name="Equation" r:id="rId23" imgW="419040" imgH="228600" progId="Equation.DSMT4">
                  <p:embed/>
                </p:oleObj>
              </mc:Choice>
              <mc:Fallback>
                <p:oleObj name="Equation" r:id="rId23" imgW="419040" imgH="228600" progId="Equation.DSMT4">
                  <p:embed/>
                  <p:pic>
                    <p:nvPicPr>
                      <p:cNvPr id="443422" name="Object 30">
                        <a:extLst>
                          <a:ext uri="{FF2B5EF4-FFF2-40B4-BE49-F238E27FC236}">
                            <a16:creationId xmlns:a16="http://schemas.microsoft.com/office/drawing/2014/main" id="{E3C861EE-BFD2-490A-B3D3-6FCEF77D6A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2327275"/>
                        <a:ext cx="10795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3423" name="Object 31">
            <a:extLst>
              <a:ext uri="{FF2B5EF4-FFF2-40B4-BE49-F238E27FC236}">
                <a16:creationId xmlns:a16="http://schemas.microsoft.com/office/drawing/2014/main" id="{976C3F9A-CAF8-4179-A17A-F1F5056B6B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2514600"/>
          <a:ext cx="103346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113" name="Equation" r:id="rId25" imgW="444240" imgH="228600" progId="Equation.DSMT4">
                  <p:embed/>
                </p:oleObj>
              </mc:Choice>
              <mc:Fallback>
                <p:oleObj name="Equation" r:id="rId25" imgW="444240" imgH="228600" progId="Equation.DSMT4">
                  <p:embed/>
                  <p:pic>
                    <p:nvPicPr>
                      <p:cNvPr id="443423" name="Object 31">
                        <a:extLst>
                          <a:ext uri="{FF2B5EF4-FFF2-40B4-BE49-F238E27FC236}">
                            <a16:creationId xmlns:a16="http://schemas.microsoft.com/office/drawing/2014/main" id="{976C3F9A-CAF8-4179-A17A-F1F5056B6B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514600"/>
                        <a:ext cx="103346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3424" name="Object 32">
            <a:extLst>
              <a:ext uri="{FF2B5EF4-FFF2-40B4-BE49-F238E27FC236}">
                <a16:creationId xmlns:a16="http://schemas.microsoft.com/office/drawing/2014/main" id="{3A9D9FA5-99B4-490E-B429-AC1B2C4824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0" y="1905000"/>
          <a:ext cx="871538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114" name="Equation" r:id="rId27" imgW="444240" imgH="228600" progId="Equation.DSMT4">
                  <p:embed/>
                </p:oleObj>
              </mc:Choice>
              <mc:Fallback>
                <p:oleObj name="Equation" r:id="rId27" imgW="444240" imgH="228600" progId="Equation.DSMT4">
                  <p:embed/>
                  <p:pic>
                    <p:nvPicPr>
                      <p:cNvPr id="443424" name="Object 32">
                        <a:extLst>
                          <a:ext uri="{FF2B5EF4-FFF2-40B4-BE49-F238E27FC236}">
                            <a16:creationId xmlns:a16="http://schemas.microsoft.com/office/drawing/2014/main" id="{3A9D9FA5-99B4-490E-B429-AC1B2C4824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905000"/>
                        <a:ext cx="871538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3437" name="Line 45">
            <a:extLst>
              <a:ext uri="{FF2B5EF4-FFF2-40B4-BE49-F238E27FC236}">
                <a16:creationId xmlns:a16="http://schemas.microsoft.com/office/drawing/2014/main" id="{8F26DF17-DB62-4388-9D5C-6C2A8361CA3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8563" y="4229100"/>
            <a:ext cx="1916112" cy="0"/>
          </a:xfrm>
          <a:prstGeom prst="line">
            <a:avLst/>
          </a:prstGeom>
          <a:noFill/>
          <a:ln w="25400">
            <a:solidFill>
              <a:srgbClr val="99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43444" name="Group 52">
            <a:extLst>
              <a:ext uri="{FF2B5EF4-FFF2-40B4-BE49-F238E27FC236}">
                <a16:creationId xmlns:a16="http://schemas.microsoft.com/office/drawing/2014/main" id="{8D777F94-6450-4D14-B653-764076957BD3}"/>
              </a:ext>
            </a:extLst>
          </p:cNvPr>
          <p:cNvGrpSpPr>
            <a:grpSpLocks/>
          </p:cNvGrpSpPr>
          <p:nvPr/>
        </p:nvGrpSpPr>
        <p:grpSpPr bwMode="auto">
          <a:xfrm>
            <a:off x="4745038" y="3325813"/>
            <a:ext cx="2706687" cy="1609725"/>
            <a:chOff x="2989" y="2095"/>
            <a:chExt cx="1705" cy="1014"/>
          </a:xfrm>
        </p:grpSpPr>
        <p:sp>
          <p:nvSpPr>
            <p:cNvPr id="443445" name="Freeform 53">
              <a:extLst>
                <a:ext uri="{FF2B5EF4-FFF2-40B4-BE49-F238E27FC236}">
                  <a16:creationId xmlns:a16="http://schemas.microsoft.com/office/drawing/2014/main" id="{001304EF-7F9A-4E4E-A043-CB927FF1E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9" y="2658"/>
              <a:ext cx="596" cy="451"/>
            </a:xfrm>
            <a:custGeom>
              <a:avLst/>
              <a:gdLst>
                <a:gd name="T0" fmla="*/ 0 w 1907"/>
                <a:gd name="T1" fmla="*/ 1248 h 1248"/>
                <a:gd name="T2" fmla="*/ 1155 w 1907"/>
                <a:gd name="T3" fmla="*/ 624 h 1248"/>
                <a:gd name="T4" fmla="*/ 1785 w 1907"/>
                <a:gd name="T5" fmla="*/ 156 h 1248"/>
                <a:gd name="T6" fmla="*/ 1890 w 1907"/>
                <a:gd name="T7" fmla="*/ 0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7" h="1248">
                  <a:moveTo>
                    <a:pt x="0" y="1248"/>
                  </a:moveTo>
                  <a:cubicBezTo>
                    <a:pt x="428" y="1027"/>
                    <a:pt x="857" y="806"/>
                    <a:pt x="1155" y="624"/>
                  </a:cubicBezTo>
                  <a:cubicBezTo>
                    <a:pt x="1453" y="442"/>
                    <a:pt x="1663" y="260"/>
                    <a:pt x="1785" y="156"/>
                  </a:cubicBezTo>
                  <a:cubicBezTo>
                    <a:pt x="1907" y="52"/>
                    <a:pt x="1873" y="26"/>
                    <a:pt x="1890" y="0"/>
                  </a:cubicBezTo>
                </a:path>
              </a:pathLst>
            </a:custGeom>
            <a:noFill/>
            <a:ln w="25400">
              <a:solidFill>
                <a:srgbClr val="99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3446" name="Line 54">
              <a:extLst>
                <a:ext uri="{FF2B5EF4-FFF2-40B4-BE49-F238E27FC236}">
                  <a16:creationId xmlns:a16="http://schemas.microsoft.com/office/drawing/2014/main" id="{760D5726-35B6-4865-ABED-BB05A4D18E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0" y="2658"/>
              <a:ext cx="721" cy="0"/>
            </a:xfrm>
            <a:prstGeom prst="line">
              <a:avLst/>
            </a:prstGeom>
            <a:noFill/>
            <a:ln w="25400">
              <a:solidFill>
                <a:srgbClr val="99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3447" name="Line 55">
              <a:extLst>
                <a:ext uri="{FF2B5EF4-FFF2-40B4-BE49-F238E27FC236}">
                  <a16:creationId xmlns:a16="http://schemas.microsoft.com/office/drawing/2014/main" id="{A7A5FAD3-385B-4C10-A967-399CD955C2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1" y="2095"/>
              <a:ext cx="393" cy="563"/>
            </a:xfrm>
            <a:prstGeom prst="line">
              <a:avLst/>
            </a:prstGeom>
            <a:noFill/>
            <a:ln w="25400">
              <a:solidFill>
                <a:srgbClr val="99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3454" name="Line 62">
            <a:extLst>
              <a:ext uri="{FF2B5EF4-FFF2-40B4-BE49-F238E27FC236}">
                <a16:creationId xmlns:a16="http://schemas.microsoft.com/office/drawing/2014/main" id="{7B2A8047-9BE8-4F0A-A105-21DFA20A4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8563" y="4932363"/>
            <a:ext cx="2652712" cy="0"/>
          </a:xfrm>
          <a:prstGeom prst="line">
            <a:avLst/>
          </a:prstGeom>
          <a:noFill/>
          <a:ln w="25400">
            <a:solidFill>
              <a:srgbClr val="99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43455" name="Group 63">
            <a:extLst>
              <a:ext uri="{FF2B5EF4-FFF2-40B4-BE49-F238E27FC236}">
                <a16:creationId xmlns:a16="http://schemas.microsoft.com/office/drawing/2014/main" id="{BC6C4668-4814-4347-AD93-DEF7869151E8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4495800"/>
            <a:ext cx="3124200" cy="546100"/>
            <a:chOff x="576" y="2832"/>
            <a:chExt cx="1968" cy="344"/>
          </a:xfrm>
        </p:grpSpPr>
        <p:graphicFrame>
          <p:nvGraphicFramePr>
            <p:cNvPr id="443456" name="Object 64">
              <a:extLst>
                <a:ext uri="{FF2B5EF4-FFF2-40B4-BE49-F238E27FC236}">
                  <a16:creationId xmlns:a16="http://schemas.microsoft.com/office/drawing/2014/main" id="{27AE66D6-1BC6-44CC-800E-F0DB5CABAF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0" y="2832"/>
            <a:ext cx="209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7115" name="Equation" r:id="rId29" imgW="139680" imgH="215640" progId="Equation.DSMT4">
                    <p:embed/>
                  </p:oleObj>
                </mc:Choice>
                <mc:Fallback>
                  <p:oleObj name="Equation" r:id="rId29" imgW="139680" imgH="215640" progId="Equation.DSMT4">
                    <p:embed/>
                    <p:pic>
                      <p:nvPicPr>
                        <p:cNvPr id="443456" name="Object 64">
                          <a:extLst>
                            <a:ext uri="{FF2B5EF4-FFF2-40B4-BE49-F238E27FC236}">
                              <a16:creationId xmlns:a16="http://schemas.microsoft.com/office/drawing/2014/main" id="{27AE66D6-1BC6-44CC-800E-F0DB5CABAF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2832"/>
                          <a:ext cx="209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57" name="Object 65">
              <a:extLst>
                <a:ext uri="{FF2B5EF4-FFF2-40B4-BE49-F238E27FC236}">
                  <a16:creationId xmlns:a16="http://schemas.microsoft.com/office/drawing/2014/main" id="{66C5CB96-D053-4B2A-A3AE-93E973363F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2832"/>
            <a:ext cx="224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7116" name="Equation" r:id="rId31" imgW="152280" imgH="215640" progId="Equation.DSMT4">
                    <p:embed/>
                  </p:oleObj>
                </mc:Choice>
                <mc:Fallback>
                  <p:oleObj name="Equation" r:id="rId31" imgW="152280" imgH="215640" progId="Equation.DSMT4">
                    <p:embed/>
                    <p:pic>
                      <p:nvPicPr>
                        <p:cNvPr id="443457" name="Object 65">
                          <a:extLst>
                            <a:ext uri="{FF2B5EF4-FFF2-40B4-BE49-F238E27FC236}">
                              <a16:creationId xmlns:a16="http://schemas.microsoft.com/office/drawing/2014/main" id="{66C5CB96-D053-4B2A-A3AE-93E973363F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2832"/>
                          <a:ext cx="224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58" name="Object 66">
              <a:extLst>
                <a:ext uri="{FF2B5EF4-FFF2-40B4-BE49-F238E27FC236}">
                  <a16:creationId xmlns:a16="http://schemas.microsoft.com/office/drawing/2014/main" id="{76C9032F-48F4-46A5-9500-0C762217FBF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8" y="2832"/>
            <a:ext cx="209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7117" name="Equation" r:id="rId33" imgW="139680" imgH="215640" progId="Equation.DSMT4">
                    <p:embed/>
                  </p:oleObj>
                </mc:Choice>
                <mc:Fallback>
                  <p:oleObj name="Equation" r:id="rId33" imgW="139680" imgH="215640" progId="Equation.DSMT4">
                    <p:embed/>
                    <p:pic>
                      <p:nvPicPr>
                        <p:cNvPr id="443458" name="Object 66">
                          <a:extLst>
                            <a:ext uri="{FF2B5EF4-FFF2-40B4-BE49-F238E27FC236}">
                              <a16:creationId xmlns:a16="http://schemas.microsoft.com/office/drawing/2014/main" id="{76C9032F-48F4-46A5-9500-0C762217FBF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2832"/>
                          <a:ext cx="209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59" name="Object 67">
              <a:extLst>
                <a:ext uri="{FF2B5EF4-FFF2-40B4-BE49-F238E27FC236}">
                  <a16:creationId xmlns:a16="http://schemas.microsoft.com/office/drawing/2014/main" id="{17CCB0AD-939B-4BF7-BB6A-182F1B3C67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46" y="2832"/>
            <a:ext cx="245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7118" name="公式" r:id="rId35" imgW="164880" imgH="215640" progId="Equation.3">
                    <p:embed/>
                  </p:oleObj>
                </mc:Choice>
                <mc:Fallback>
                  <p:oleObj name="公式" r:id="rId35" imgW="164880" imgH="215640" progId="Equation.3">
                    <p:embed/>
                    <p:pic>
                      <p:nvPicPr>
                        <p:cNvPr id="443459" name="Object 67">
                          <a:extLst>
                            <a:ext uri="{FF2B5EF4-FFF2-40B4-BE49-F238E27FC236}">
                              <a16:creationId xmlns:a16="http://schemas.microsoft.com/office/drawing/2014/main" id="{17CCB0AD-939B-4BF7-BB6A-182F1B3C675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6" y="2832"/>
                          <a:ext cx="245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60" name="Object 68">
              <a:extLst>
                <a:ext uri="{FF2B5EF4-FFF2-40B4-BE49-F238E27FC236}">
                  <a16:creationId xmlns:a16="http://schemas.microsoft.com/office/drawing/2014/main" id="{72BCCA0F-888A-427F-A240-95D789D87C3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38" y="2832"/>
            <a:ext cx="206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7119" name="公式" r:id="rId37" imgW="139680" imgH="215640" progId="Equation.3">
                    <p:embed/>
                  </p:oleObj>
                </mc:Choice>
                <mc:Fallback>
                  <p:oleObj name="公式" r:id="rId37" imgW="139680" imgH="215640" progId="Equation.3">
                    <p:embed/>
                    <p:pic>
                      <p:nvPicPr>
                        <p:cNvPr id="443460" name="Object 68">
                          <a:extLst>
                            <a:ext uri="{FF2B5EF4-FFF2-40B4-BE49-F238E27FC236}">
                              <a16:creationId xmlns:a16="http://schemas.microsoft.com/office/drawing/2014/main" id="{72BCCA0F-888A-427F-A240-95D789D87C3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8" y="2832"/>
                          <a:ext cx="206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43461" name="Group 69">
            <a:extLst>
              <a:ext uri="{FF2B5EF4-FFF2-40B4-BE49-F238E27FC236}">
                <a16:creationId xmlns:a16="http://schemas.microsoft.com/office/drawing/2014/main" id="{CE6BB073-84F3-409E-8F34-9F8DA28AC285}"/>
              </a:ext>
            </a:extLst>
          </p:cNvPr>
          <p:cNvGrpSpPr>
            <a:grpSpLocks/>
          </p:cNvGrpSpPr>
          <p:nvPr/>
        </p:nvGrpSpPr>
        <p:grpSpPr bwMode="auto">
          <a:xfrm>
            <a:off x="4745038" y="3771900"/>
            <a:ext cx="2967037" cy="1163638"/>
            <a:chOff x="2989" y="2376"/>
            <a:chExt cx="1869" cy="733"/>
          </a:xfrm>
        </p:grpSpPr>
        <p:sp>
          <p:nvSpPr>
            <p:cNvPr id="443462" name="Line 70">
              <a:extLst>
                <a:ext uri="{FF2B5EF4-FFF2-40B4-BE49-F238E27FC236}">
                  <a16:creationId xmlns:a16="http://schemas.microsoft.com/office/drawing/2014/main" id="{DD48D93F-208B-4DFF-8EA2-9F2709EE3C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8" y="2884"/>
              <a:ext cx="1050" cy="0"/>
            </a:xfrm>
            <a:prstGeom prst="line">
              <a:avLst/>
            </a:prstGeom>
            <a:noFill/>
            <a:ln w="25400">
              <a:solidFill>
                <a:srgbClr val="99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3463" name="Line 71">
              <a:extLst>
                <a:ext uri="{FF2B5EF4-FFF2-40B4-BE49-F238E27FC236}">
                  <a16:creationId xmlns:a16="http://schemas.microsoft.com/office/drawing/2014/main" id="{82561EC3-475F-4629-BCCC-7F51992616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8" y="2376"/>
              <a:ext cx="360" cy="508"/>
            </a:xfrm>
            <a:prstGeom prst="line">
              <a:avLst/>
            </a:prstGeom>
            <a:noFill/>
            <a:ln w="25400">
              <a:solidFill>
                <a:srgbClr val="99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3464" name="Freeform 72">
              <a:extLst>
                <a:ext uri="{FF2B5EF4-FFF2-40B4-BE49-F238E27FC236}">
                  <a16:creationId xmlns:a16="http://schemas.microsoft.com/office/drawing/2014/main" id="{1565D8D5-3853-494B-8116-29770584C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9" y="2884"/>
              <a:ext cx="459" cy="225"/>
            </a:xfrm>
            <a:custGeom>
              <a:avLst/>
              <a:gdLst>
                <a:gd name="T0" fmla="*/ 0 w 1470"/>
                <a:gd name="T1" fmla="*/ 624 h 624"/>
                <a:gd name="T2" fmla="*/ 840 w 1470"/>
                <a:gd name="T3" fmla="*/ 312 h 624"/>
                <a:gd name="T4" fmla="*/ 1470 w 1470"/>
                <a:gd name="T5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70" h="624">
                  <a:moveTo>
                    <a:pt x="0" y="624"/>
                  </a:moveTo>
                  <a:cubicBezTo>
                    <a:pt x="297" y="520"/>
                    <a:pt x="595" y="416"/>
                    <a:pt x="840" y="312"/>
                  </a:cubicBezTo>
                  <a:cubicBezTo>
                    <a:pt x="1085" y="208"/>
                    <a:pt x="1365" y="52"/>
                    <a:pt x="1470" y="0"/>
                  </a:cubicBezTo>
                </a:path>
              </a:pathLst>
            </a:custGeom>
            <a:noFill/>
            <a:ln w="25400">
              <a:solidFill>
                <a:srgbClr val="99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43465" name="Group 73">
            <a:extLst>
              <a:ext uri="{FF2B5EF4-FFF2-40B4-BE49-F238E27FC236}">
                <a16:creationId xmlns:a16="http://schemas.microsoft.com/office/drawing/2014/main" id="{0E424211-C1DA-4498-A498-427854468A35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3352800"/>
            <a:ext cx="3657600" cy="2060575"/>
            <a:chOff x="2784" y="2112"/>
            <a:chExt cx="2304" cy="1298"/>
          </a:xfrm>
        </p:grpSpPr>
        <p:graphicFrame>
          <p:nvGraphicFramePr>
            <p:cNvPr id="443466" name="Object 74">
              <a:extLst>
                <a:ext uri="{FF2B5EF4-FFF2-40B4-BE49-F238E27FC236}">
                  <a16:creationId xmlns:a16="http://schemas.microsoft.com/office/drawing/2014/main" id="{02437127-58E0-47CD-85B9-F7CE7957BC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80" y="2784"/>
            <a:ext cx="182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7120" name="Equation" r:id="rId39" imgW="139680" imgH="215640" progId="Equation.DSMT4">
                    <p:embed/>
                  </p:oleObj>
                </mc:Choice>
                <mc:Fallback>
                  <p:oleObj name="Equation" r:id="rId39" imgW="139680" imgH="215640" progId="Equation.DSMT4">
                    <p:embed/>
                    <p:pic>
                      <p:nvPicPr>
                        <p:cNvPr id="443466" name="Object 74">
                          <a:extLst>
                            <a:ext uri="{FF2B5EF4-FFF2-40B4-BE49-F238E27FC236}">
                              <a16:creationId xmlns:a16="http://schemas.microsoft.com/office/drawing/2014/main" id="{02437127-58E0-47CD-85B9-F7CE7957BC5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784"/>
                          <a:ext cx="182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67" name="Object 75">
              <a:extLst>
                <a:ext uri="{FF2B5EF4-FFF2-40B4-BE49-F238E27FC236}">
                  <a16:creationId xmlns:a16="http://schemas.microsoft.com/office/drawing/2014/main" id="{09A21A43-34C7-4DEE-9D31-BF744D2A14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4" y="3072"/>
            <a:ext cx="199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7121" name="公式" r:id="rId41" imgW="152280" imgH="215640" progId="Equation.3">
                    <p:embed/>
                  </p:oleObj>
                </mc:Choice>
                <mc:Fallback>
                  <p:oleObj name="公式" r:id="rId41" imgW="152280" imgH="215640" progId="Equation.3">
                    <p:embed/>
                    <p:pic>
                      <p:nvPicPr>
                        <p:cNvPr id="443467" name="Object 75">
                          <a:extLst>
                            <a:ext uri="{FF2B5EF4-FFF2-40B4-BE49-F238E27FC236}">
                              <a16:creationId xmlns:a16="http://schemas.microsoft.com/office/drawing/2014/main" id="{09A21A43-34C7-4DEE-9D31-BF744D2A14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3072"/>
                          <a:ext cx="199" cy="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68" name="Object 76">
              <a:extLst>
                <a:ext uri="{FF2B5EF4-FFF2-40B4-BE49-F238E27FC236}">
                  <a16:creationId xmlns:a16="http://schemas.microsoft.com/office/drawing/2014/main" id="{A280CBF8-333D-4427-B4D6-7B8BF71327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56" y="2832"/>
            <a:ext cx="186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7122" name="公式" r:id="rId43" imgW="139680" imgH="215640" progId="Equation.3">
                    <p:embed/>
                  </p:oleObj>
                </mc:Choice>
                <mc:Fallback>
                  <p:oleObj name="公式" r:id="rId43" imgW="139680" imgH="215640" progId="Equation.3">
                    <p:embed/>
                    <p:pic>
                      <p:nvPicPr>
                        <p:cNvPr id="443468" name="Object 76">
                          <a:extLst>
                            <a:ext uri="{FF2B5EF4-FFF2-40B4-BE49-F238E27FC236}">
                              <a16:creationId xmlns:a16="http://schemas.microsoft.com/office/drawing/2014/main" id="{A280CBF8-333D-4427-B4D6-7B8BF71327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832"/>
                          <a:ext cx="186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69" name="Object 77">
              <a:extLst>
                <a:ext uri="{FF2B5EF4-FFF2-40B4-BE49-F238E27FC236}">
                  <a16:creationId xmlns:a16="http://schemas.microsoft.com/office/drawing/2014/main" id="{2D90DDD5-3285-41B9-A5AA-5D96FDDE91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80" y="2635"/>
            <a:ext cx="220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7123" name="公式" r:id="rId45" imgW="164880" imgH="215640" progId="Equation.3">
                    <p:embed/>
                  </p:oleObj>
                </mc:Choice>
                <mc:Fallback>
                  <p:oleObj name="公式" r:id="rId45" imgW="164880" imgH="215640" progId="Equation.3">
                    <p:embed/>
                    <p:pic>
                      <p:nvPicPr>
                        <p:cNvPr id="443469" name="Object 77">
                          <a:extLst>
                            <a:ext uri="{FF2B5EF4-FFF2-40B4-BE49-F238E27FC236}">
                              <a16:creationId xmlns:a16="http://schemas.microsoft.com/office/drawing/2014/main" id="{2D90DDD5-3285-41B9-A5AA-5D96FDDE91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0" y="2635"/>
                          <a:ext cx="220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70" name="Object 78">
              <a:extLst>
                <a:ext uri="{FF2B5EF4-FFF2-40B4-BE49-F238E27FC236}">
                  <a16:creationId xmlns:a16="http://schemas.microsoft.com/office/drawing/2014/main" id="{4DCE6B5E-AF9B-41C2-89EC-5FE2042B66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00" y="2112"/>
            <a:ext cx="188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7124" name="公式" r:id="rId47" imgW="139680" imgH="215640" progId="Equation.3">
                    <p:embed/>
                  </p:oleObj>
                </mc:Choice>
                <mc:Fallback>
                  <p:oleObj name="公式" r:id="rId47" imgW="139680" imgH="215640" progId="Equation.3">
                    <p:embed/>
                    <p:pic>
                      <p:nvPicPr>
                        <p:cNvPr id="443470" name="Object 78">
                          <a:extLst>
                            <a:ext uri="{FF2B5EF4-FFF2-40B4-BE49-F238E27FC236}">
                              <a16:creationId xmlns:a16="http://schemas.microsoft.com/office/drawing/2014/main" id="{4DCE6B5E-AF9B-41C2-89EC-5FE2042B66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0" y="2112"/>
                          <a:ext cx="188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43471" name="Group 79">
            <a:extLst>
              <a:ext uri="{FF2B5EF4-FFF2-40B4-BE49-F238E27FC236}">
                <a16:creationId xmlns:a16="http://schemas.microsoft.com/office/drawing/2014/main" id="{CC6F8585-35E9-4433-B827-4F635AEF0CF9}"/>
              </a:ext>
            </a:extLst>
          </p:cNvPr>
          <p:cNvGrpSpPr>
            <a:grpSpLocks/>
          </p:cNvGrpSpPr>
          <p:nvPr/>
        </p:nvGrpSpPr>
        <p:grpSpPr bwMode="auto">
          <a:xfrm>
            <a:off x="954088" y="2209800"/>
            <a:ext cx="7123112" cy="3352800"/>
            <a:chOff x="601" y="1392"/>
            <a:chExt cx="4487" cy="2112"/>
          </a:xfrm>
        </p:grpSpPr>
        <p:sp>
          <p:nvSpPr>
            <p:cNvPr id="443472" name="Line 80">
              <a:extLst>
                <a:ext uri="{FF2B5EF4-FFF2-40B4-BE49-F238E27FC236}">
                  <a16:creationId xmlns:a16="http://schemas.microsoft.com/office/drawing/2014/main" id="{C3367D1F-2D48-41C9-ACDE-7E6159A8EE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1" y="1392"/>
              <a:ext cx="0" cy="2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3473" name="Line 81">
              <a:extLst>
                <a:ext uri="{FF2B5EF4-FFF2-40B4-BE49-F238E27FC236}">
                  <a16:creationId xmlns:a16="http://schemas.microsoft.com/office/drawing/2014/main" id="{CE5FA02A-CF9B-4717-AA5F-2EFE13C73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" y="3500"/>
              <a:ext cx="223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3474" name="Line 82">
              <a:extLst>
                <a:ext uri="{FF2B5EF4-FFF2-40B4-BE49-F238E27FC236}">
                  <a16:creationId xmlns:a16="http://schemas.microsoft.com/office/drawing/2014/main" id="{32EC53EC-4475-43A5-9B2B-E8EEA3B1EB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89" y="1418"/>
              <a:ext cx="0" cy="208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3475" name="Line 83">
              <a:extLst>
                <a:ext uri="{FF2B5EF4-FFF2-40B4-BE49-F238E27FC236}">
                  <a16:creationId xmlns:a16="http://schemas.microsoft.com/office/drawing/2014/main" id="{D2286A23-D09B-46C9-B2E4-212EC1AD5D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9" y="3504"/>
              <a:ext cx="209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443476" name="Object 84">
            <a:extLst>
              <a:ext uri="{FF2B5EF4-FFF2-40B4-BE49-F238E27FC236}">
                <a16:creationId xmlns:a16="http://schemas.microsoft.com/office/drawing/2014/main" id="{96F95145-B28B-46E2-B418-698B7047EF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2209800"/>
          <a:ext cx="320675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125" name="Equation" r:id="rId49" imgW="152280" imgH="152280" progId="Equation.DSMT4">
                  <p:embed/>
                </p:oleObj>
              </mc:Choice>
              <mc:Fallback>
                <p:oleObj name="Equation" r:id="rId49" imgW="152280" imgH="152280" progId="Equation.DSMT4">
                  <p:embed/>
                  <p:pic>
                    <p:nvPicPr>
                      <p:cNvPr id="443476" name="Object 84">
                        <a:extLst>
                          <a:ext uri="{FF2B5EF4-FFF2-40B4-BE49-F238E27FC236}">
                            <a16:creationId xmlns:a16="http://schemas.microsoft.com/office/drawing/2014/main" id="{96F95145-B28B-46E2-B418-698B7047EF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209800"/>
                        <a:ext cx="320675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3477" name="Text Box 85">
            <a:extLst>
              <a:ext uri="{FF2B5EF4-FFF2-40B4-BE49-F238E27FC236}">
                <a16:creationId xmlns:a16="http://schemas.microsoft.com/office/drawing/2014/main" id="{606296EB-FFB1-4988-A7E1-01D71494B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5464175"/>
            <a:ext cx="342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443478" name="Text Box 86">
            <a:extLst>
              <a:ext uri="{FF2B5EF4-FFF2-40B4-BE49-F238E27FC236}">
                <a16:creationId xmlns:a16="http://schemas.microsoft.com/office/drawing/2014/main" id="{2694EBD7-8371-4051-8E39-7D0E1BAA4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856" y="1282701"/>
            <a:ext cx="8382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3600" dirty="0">
                <a:solidFill>
                  <a:schemeClr val="tx1"/>
                </a:solidFill>
                <a:ea typeface="楷体_GB2312" pitchFamily="49" charset="-122"/>
              </a:rPr>
              <a:t>p-v</a:t>
            </a:r>
            <a:r>
              <a:rPr lang="zh-CN" altLang="en-US" sz="3600" dirty="0">
                <a:solidFill>
                  <a:schemeClr val="tx1"/>
                </a:solidFill>
                <a:ea typeface="楷体_GB2312" pitchFamily="49" charset="-122"/>
              </a:rPr>
              <a:t>图，</a:t>
            </a:r>
            <a:r>
              <a:rPr lang="en-US" altLang="zh-CN" sz="3600" dirty="0">
                <a:solidFill>
                  <a:schemeClr val="tx1"/>
                </a:solidFill>
                <a:ea typeface="楷体_GB2312" pitchFamily="49" charset="-122"/>
              </a:rPr>
              <a:t>T-s</a:t>
            </a:r>
            <a:r>
              <a:rPr lang="zh-CN" altLang="en-US" sz="3600" dirty="0">
                <a:solidFill>
                  <a:schemeClr val="tx1"/>
                </a:solidFill>
                <a:ea typeface="楷体_GB2312" pitchFamily="49" charset="-122"/>
              </a:rPr>
              <a:t>图上的水蒸气定压加热过程</a:t>
            </a:r>
          </a:p>
        </p:txBody>
      </p:sp>
      <p:graphicFrame>
        <p:nvGraphicFramePr>
          <p:cNvPr id="443480" name="Object 88">
            <a:extLst>
              <a:ext uri="{FF2B5EF4-FFF2-40B4-BE49-F238E27FC236}">
                <a16:creationId xmlns:a16="http://schemas.microsoft.com/office/drawing/2014/main" id="{954236B9-FF7F-4038-93D1-9C48FF3DBC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4188" y="2058988"/>
          <a:ext cx="354012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126" name="Equation" r:id="rId51" imgW="152280" imgH="164880" progId="Equation.DSMT4">
                  <p:embed/>
                </p:oleObj>
              </mc:Choice>
              <mc:Fallback>
                <p:oleObj name="Equation" r:id="rId51" imgW="152280" imgH="164880" progId="Equation.DSMT4">
                  <p:embed/>
                  <p:pic>
                    <p:nvPicPr>
                      <p:cNvPr id="443480" name="Object 88">
                        <a:extLst>
                          <a:ext uri="{FF2B5EF4-FFF2-40B4-BE49-F238E27FC236}">
                            <a16:creationId xmlns:a16="http://schemas.microsoft.com/office/drawing/2014/main" id="{954236B9-FF7F-4038-93D1-9C48FF3DBC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8" y="2058988"/>
                        <a:ext cx="354012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3481" name="Object 89">
            <a:extLst>
              <a:ext uri="{FF2B5EF4-FFF2-40B4-BE49-F238E27FC236}">
                <a16:creationId xmlns:a16="http://schemas.microsoft.com/office/drawing/2014/main" id="{3E39B703-80C1-4CC5-B2E3-37DA045A5C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1625" y="5715000"/>
          <a:ext cx="2667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127" name="Equation" r:id="rId53" imgW="114120" imgH="139680" progId="Equation.DSMT4">
                  <p:embed/>
                </p:oleObj>
              </mc:Choice>
              <mc:Fallback>
                <p:oleObj name="Equation" r:id="rId53" imgW="114120" imgH="139680" progId="Equation.DSMT4">
                  <p:embed/>
                  <p:pic>
                    <p:nvPicPr>
                      <p:cNvPr id="443481" name="Object 89">
                        <a:extLst>
                          <a:ext uri="{FF2B5EF4-FFF2-40B4-BE49-F238E27FC236}">
                            <a16:creationId xmlns:a16="http://schemas.microsoft.com/office/drawing/2014/main" id="{3E39B703-80C1-4CC5-B2E3-37DA045A5C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1625" y="5715000"/>
                        <a:ext cx="2667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3483" name="Object 91">
            <a:extLst>
              <a:ext uri="{FF2B5EF4-FFF2-40B4-BE49-F238E27FC236}">
                <a16:creationId xmlns:a16="http://schemas.microsoft.com/office/drawing/2014/main" id="{30F2028F-EC56-4EC9-9F56-4AD3B7E7A8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9400" y="1905000"/>
          <a:ext cx="44291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128" name="Equation" r:id="rId55" imgW="190440" imgH="228600" progId="Equation.DSMT4">
                  <p:embed/>
                </p:oleObj>
              </mc:Choice>
              <mc:Fallback>
                <p:oleObj name="Equation" r:id="rId55" imgW="190440" imgH="228600" progId="Equation.DSMT4">
                  <p:embed/>
                  <p:pic>
                    <p:nvPicPr>
                      <p:cNvPr id="443483" name="Object 91">
                        <a:extLst>
                          <a:ext uri="{FF2B5EF4-FFF2-40B4-BE49-F238E27FC236}">
                            <a16:creationId xmlns:a16="http://schemas.microsoft.com/office/drawing/2014/main" id="{30F2028F-EC56-4EC9-9F56-4AD3B7E7A8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1905000"/>
                        <a:ext cx="442913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3484" name="Rectangle 92">
            <a:extLst>
              <a:ext uri="{FF2B5EF4-FFF2-40B4-BE49-F238E27FC236}">
                <a16:creationId xmlns:a16="http://schemas.microsoft.com/office/drawing/2014/main" id="{EDD52B27-C8C4-45E7-A4A0-45507E5FB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5" y="6164481"/>
            <a:ext cx="5638800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一点，二线，三区，五态</a:t>
            </a:r>
          </a:p>
        </p:txBody>
      </p:sp>
      <p:sp>
        <p:nvSpPr>
          <p:cNvPr id="67" name="Rectangle 2">
            <a:extLst>
              <a:ext uri="{FF2B5EF4-FFF2-40B4-BE49-F238E27FC236}">
                <a16:creationId xmlns:a16="http://schemas.microsoft.com/office/drawing/2014/main" id="{446A55CD-677D-46F4-8454-5B698C8737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458200" cy="823912"/>
          </a:xfrm>
          <a:noFill/>
          <a:ln/>
        </p:spPr>
        <p:txBody>
          <a:bodyPr/>
          <a:lstStyle/>
          <a:p>
            <a:r>
              <a:rPr kumimoji="1" lang="zh-CN" altLang="en-US" sz="4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内容复习</a:t>
            </a:r>
            <a:endParaRPr kumimoji="1" lang="en-US" altLang="zh-CN" sz="4000" b="1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190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>
            <a:extLst>
              <a:ext uri="{FF2B5EF4-FFF2-40B4-BE49-F238E27FC236}">
                <a16:creationId xmlns:a16="http://schemas.microsoft.com/office/drawing/2014/main" id="{DA347E9D-5B49-487E-A520-778B2CCDE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82000" cy="762000"/>
          </a:xfrm>
        </p:spPr>
        <p:txBody>
          <a:bodyPr/>
          <a:lstStyle/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汽轮机的</a:t>
            </a:r>
            <a:r>
              <a:rPr lang="en-US" altLang="zh-CN" b="1" i="1">
                <a:latin typeface="Times New Roman" panose="02020603050405020304" pitchFamily="18" charset="0"/>
                <a:ea typeface="楷体_GB2312" pitchFamily="49" charset="-122"/>
              </a:rPr>
              <a:t>Ex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分析</a:t>
            </a:r>
          </a:p>
        </p:txBody>
      </p:sp>
      <p:sp>
        <p:nvSpPr>
          <p:cNvPr id="410627" name="Text Box 3">
            <a:extLst>
              <a:ext uri="{FF2B5EF4-FFF2-40B4-BE49-F238E27FC236}">
                <a16:creationId xmlns:a16="http://schemas.microsoft.com/office/drawing/2014/main" id="{F63EF6A6-A526-4D90-BD9E-CB42A71E7DA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724400" y="6110288"/>
            <a:ext cx="17303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410628" name="Text Box 4">
            <a:extLst>
              <a:ext uri="{FF2B5EF4-FFF2-40B4-BE49-F238E27FC236}">
                <a16:creationId xmlns:a16="http://schemas.microsoft.com/office/drawing/2014/main" id="{83E7BC52-C5A0-4106-9BCB-7F9AFD2431D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200" y="2667000"/>
            <a:ext cx="4064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410629" name="Text Box 5">
            <a:extLst>
              <a:ext uri="{FF2B5EF4-FFF2-40B4-BE49-F238E27FC236}">
                <a16:creationId xmlns:a16="http://schemas.microsoft.com/office/drawing/2014/main" id="{045549CD-8BBC-4675-98F4-9902C71E047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524000" y="3276600"/>
            <a:ext cx="17303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410630" name="Text Box 6">
            <a:extLst>
              <a:ext uri="{FF2B5EF4-FFF2-40B4-BE49-F238E27FC236}">
                <a16:creationId xmlns:a16="http://schemas.microsoft.com/office/drawing/2014/main" id="{78180212-EB42-4A25-82C6-08D2AE41F07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295400" y="5105400"/>
            <a:ext cx="1746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10631" name="Text Box 7">
            <a:extLst>
              <a:ext uri="{FF2B5EF4-FFF2-40B4-BE49-F238E27FC236}">
                <a16:creationId xmlns:a16="http://schemas.microsoft.com/office/drawing/2014/main" id="{C62C4FA0-B8BF-4E19-A87B-8BA90BB80BA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657600" y="5105400"/>
            <a:ext cx="1730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10632" name="Line 8">
            <a:extLst>
              <a:ext uri="{FF2B5EF4-FFF2-40B4-BE49-F238E27FC236}">
                <a16:creationId xmlns:a16="http://schemas.microsoft.com/office/drawing/2014/main" id="{8E9CE757-E7B1-490A-B8E5-CE0BC58986DD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41388" y="2720975"/>
            <a:ext cx="0" cy="3324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633" name="Line 9">
            <a:extLst>
              <a:ext uri="{FF2B5EF4-FFF2-40B4-BE49-F238E27FC236}">
                <a16:creationId xmlns:a16="http://schemas.microsoft.com/office/drawing/2014/main" id="{BA685730-47B2-4391-BBFD-485DAF1266A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41388" y="6045200"/>
            <a:ext cx="4027487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634" name="Freeform 10">
            <a:extLst>
              <a:ext uri="{FF2B5EF4-FFF2-40B4-BE49-F238E27FC236}">
                <a16:creationId xmlns:a16="http://schemas.microsoft.com/office/drawing/2014/main" id="{C7E04DD2-7A0C-498B-91EE-82BC11A3697A}"/>
              </a:ext>
            </a:extLst>
          </p:cNvPr>
          <p:cNvSpPr>
            <a:spLocks noChangeAspect="1"/>
          </p:cNvSpPr>
          <p:nvPr/>
        </p:nvSpPr>
        <p:spPr bwMode="auto">
          <a:xfrm>
            <a:off x="942975" y="3135313"/>
            <a:ext cx="3997325" cy="2355850"/>
          </a:xfrm>
          <a:custGeom>
            <a:avLst/>
            <a:gdLst>
              <a:gd name="T0" fmla="*/ 0 w 5220"/>
              <a:gd name="T1" fmla="*/ 2678 h 2678"/>
              <a:gd name="T2" fmla="*/ 720 w 5220"/>
              <a:gd name="T3" fmla="*/ 1586 h 2678"/>
              <a:gd name="T4" fmla="*/ 1080 w 5220"/>
              <a:gd name="T5" fmla="*/ 806 h 2678"/>
              <a:gd name="T6" fmla="*/ 1260 w 5220"/>
              <a:gd name="T7" fmla="*/ 494 h 2678"/>
              <a:gd name="T8" fmla="*/ 1620 w 5220"/>
              <a:gd name="T9" fmla="*/ 182 h 2678"/>
              <a:gd name="T10" fmla="*/ 1980 w 5220"/>
              <a:gd name="T11" fmla="*/ 26 h 2678"/>
              <a:gd name="T12" fmla="*/ 2340 w 5220"/>
              <a:gd name="T13" fmla="*/ 26 h 2678"/>
              <a:gd name="T14" fmla="*/ 2700 w 5220"/>
              <a:gd name="T15" fmla="*/ 182 h 2678"/>
              <a:gd name="T16" fmla="*/ 3240 w 5220"/>
              <a:gd name="T17" fmla="*/ 650 h 2678"/>
              <a:gd name="T18" fmla="*/ 3780 w 5220"/>
              <a:gd name="T19" fmla="*/ 1430 h 2678"/>
              <a:gd name="T20" fmla="*/ 4320 w 5220"/>
              <a:gd name="T21" fmla="*/ 2054 h 2678"/>
              <a:gd name="T22" fmla="*/ 4860 w 5220"/>
              <a:gd name="T23" fmla="*/ 2522 h 2678"/>
              <a:gd name="T24" fmla="*/ 5220 w 5220"/>
              <a:gd name="T25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0" h="2678">
                <a:moveTo>
                  <a:pt x="0" y="2678"/>
                </a:moveTo>
                <a:cubicBezTo>
                  <a:pt x="270" y="2288"/>
                  <a:pt x="540" y="1898"/>
                  <a:pt x="720" y="1586"/>
                </a:cubicBezTo>
                <a:cubicBezTo>
                  <a:pt x="900" y="1274"/>
                  <a:pt x="990" y="988"/>
                  <a:pt x="1080" y="806"/>
                </a:cubicBezTo>
                <a:cubicBezTo>
                  <a:pt x="1170" y="624"/>
                  <a:pt x="1170" y="598"/>
                  <a:pt x="1260" y="494"/>
                </a:cubicBezTo>
                <a:cubicBezTo>
                  <a:pt x="1350" y="390"/>
                  <a:pt x="1500" y="260"/>
                  <a:pt x="1620" y="182"/>
                </a:cubicBezTo>
                <a:cubicBezTo>
                  <a:pt x="1740" y="104"/>
                  <a:pt x="1860" y="52"/>
                  <a:pt x="1980" y="26"/>
                </a:cubicBezTo>
                <a:cubicBezTo>
                  <a:pt x="2100" y="0"/>
                  <a:pt x="2220" y="0"/>
                  <a:pt x="2340" y="26"/>
                </a:cubicBezTo>
                <a:cubicBezTo>
                  <a:pt x="2460" y="52"/>
                  <a:pt x="2550" y="78"/>
                  <a:pt x="2700" y="182"/>
                </a:cubicBezTo>
                <a:cubicBezTo>
                  <a:pt x="2850" y="286"/>
                  <a:pt x="3060" y="442"/>
                  <a:pt x="3240" y="650"/>
                </a:cubicBezTo>
                <a:cubicBezTo>
                  <a:pt x="3420" y="858"/>
                  <a:pt x="3600" y="1196"/>
                  <a:pt x="3780" y="1430"/>
                </a:cubicBezTo>
                <a:cubicBezTo>
                  <a:pt x="3960" y="1664"/>
                  <a:pt x="4140" y="1872"/>
                  <a:pt x="4320" y="2054"/>
                </a:cubicBezTo>
                <a:cubicBezTo>
                  <a:pt x="4500" y="2236"/>
                  <a:pt x="4710" y="2418"/>
                  <a:pt x="4860" y="2522"/>
                </a:cubicBezTo>
                <a:cubicBezTo>
                  <a:pt x="5010" y="2626"/>
                  <a:pt x="5115" y="2652"/>
                  <a:pt x="5220" y="2678"/>
                </a:cubicBezTo>
              </a:path>
            </a:pathLst>
          </a:custGeom>
          <a:noFill/>
          <a:ln w="254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635" name="Line 11">
            <a:extLst>
              <a:ext uri="{FF2B5EF4-FFF2-40B4-BE49-F238E27FC236}">
                <a16:creationId xmlns:a16="http://schemas.microsoft.com/office/drawing/2014/main" id="{C82DB242-CD64-40E8-A218-45FFC34D1FB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184275" y="5075238"/>
            <a:ext cx="27781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636" name="Line 12">
            <a:extLst>
              <a:ext uri="{FF2B5EF4-FFF2-40B4-BE49-F238E27FC236}">
                <a16:creationId xmlns:a16="http://schemas.microsoft.com/office/drawing/2014/main" id="{E3ADE227-4D42-4DD6-891B-6A941716138E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828800" y="3657600"/>
            <a:ext cx="1565275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637" name="Freeform 13">
            <a:extLst>
              <a:ext uri="{FF2B5EF4-FFF2-40B4-BE49-F238E27FC236}">
                <a16:creationId xmlns:a16="http://schemas.microsoft.com/office/drawing/2014/main" id="{2CB69787-01E7-47CE-9B37-5D1A51CB7DE4}"/>
              </a:ext>
            </a:extLst>
          </p:cNvPr>
          <p:cNvSpPr>
            <a:spLocks/>
          </p:cNvSpPr>
          <p:nvPr/>
        </p:nvSpPr>
        <p:spPr bwMode="auto">
          <a:xfrm>
            <a:off x="3962400" y="3200400"/>
            <a:ext cx="228600" cy="1828800"/>
          </a:xfrm>
          <a:custGeom>
            <a:avLst/>
            <a:gdLst>
              <a:gd name="T0" fmla="*/ 0 w 144"/>
              <a:gd name="T1" fmla="*/ 0 h 1152"/>
              <a:gd name="T2" fmla="*/ 48 w 144"/>
              <a:gd name="T3" fmla="*/ 384 h 1152"/>
              <a:gd name="T4" fmla="*/ 96 w 144"/>
              <a:gd name="T5" fmla="*/ 816 h 1152"/>
              <a:gd name="T6" fmla="*/ 144 w 144"/>
              <a:gd name="T7" fmla="*/ 1152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" h="1152">
                <a:moveTo>
                  <a:pt x="0" y="0"/>
                </a:moveTo>
                <a:cubicBezTo>
                  <a:pt x="16" y="124"/>
                  <a:pt x="32" y="248"/>
                  <a:pt x="48" y="384"/>
                </a:cubicBezTo>
                <a:cubicBezTo>
                  <a:pt x="64" y="520"/>
                  <a:pt x="80" y="688"/>
                  <a:pt x="96" y="816"/>
                </a:cubicBezTo>
                <a:cubicBezTo>
                  <a:pt x="112" y="944"/>
                  <a:pt x="128" y="1048"/>
                  <a:pt x="144" y="1152"/>
                </a:cubicBezTo>
              </a:path>
            </a:pathLst>
          </a:custGeom>
          <a:noFill/>
          <a:ln w="25400" cap="flat" cmpd="sng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38" name="Text Box 14">
            <a:extLst>
              <a:ext uri="{FF2B5EF4-FFF2-40B4-BE49-F238E27FC236}">
                <a16:creationId xmlns:a16="http://schemas.microsoft.com/office/drawing/2014/main" id="{ADAA1EE8-DCEB-45B7-A2F1-CCE69138B4A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14800" y="51054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2’</a:t>
            </a:r>
          </a:p>
        </p:txBody>
      </p:sp>
      <p:sp>
        <p:nvSpPr>
          <p:cNvPr id="410639" name="Line 15">
            <a:extLst>
              <a:ext uri="{FF2B5EF4-FFF2-40B4-BE49-F238E27FC236}">
                <a16:creationId xmlns:a16="http://schemas.microsoft.com/office/drawing/2014/main" id="{C5690873-59E0-432E-BDAA-C09577966B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9200" y="4724400"/>
            <a:ext cx="76200" cy="381000"/>
          </a:xfrm>
          <a:prstGeom prst="line">
            <a:avLst/>
          </a:prstGeom>
          <a:noFill/>
          <a:ln w="25400">
            <a:solidFill>
              <a:srgbClr val="66FF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40" name="Text Box 16">
            <a:extLst>
              <a:ext uri="{FF2B5EF4-FFF2-40B4-BE49-F238E27FC236}">
                <a16:creationId xmlns:a16="http://schemas.microsoft.com/office/drawing/2014/main" id="{266DAF24-1E08-4EDD-9B3B-8C6ED359763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90600" y="42672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4’</a:t>
            </a:r>
          </a:p>
        </p:txBody>
      </p:sp>
      <p:sp>
        <p:nvSpPr>
          <p:cNvPr id="410641" name="Oval 17">
            <a:extLst>
              <a:ext uri="{FF2B5EF4-FFF2-40B4-BE49-F238E27FC236}">
                <a16:creationId xmlns:a16="http://schemas.microsoft.com/office/drawing/2014/main" id="{5B5C538C-3B00-4965-A620-B8684A983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5075" y="30480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42" name="Text Box 18">
            <a:extLst>
              <a:ext uri="{FF2B5EF4-FFF2-40B4-BE49-F238E27FC236}">
                <a16:creationId xmlns:a16="http://schemas.microsoft.com/office/drawing/2014/main" id="{F57B20B6-730F-4476-9476-65079C9E198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81400" y="2362200"/>
            <a:ext cx="6096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1’’</a:t>
            </a:r>
          </a:p>
        </p:txBody>
      </p:sp>
      <p:sp>
        <p:nvSpPr>
          <p:cNvPr id="410643" name="Text Box 19">
            <a:extLst>
              <a:ext uri="{FF2B5EF4-FFF2-40B4-BE49-F238E27FC236}">
                <a16:creationId xmlns:a16="http://schemas.microsoft.com/office/drawing/2014/main" id="{B7BBA1C9-D3B8-4874-940F-7C0B19DEBF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962400" y="25908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1’</a:t>
            </a:r>
          </a:p>
        </p:txBody>
      </p:sp>
      <p:sp>
        <p:nvSpPr>
          <p:cNvPr id="410644" name="Text Box 20">
            <a:extLst>
              <a:ext uri="{FF2B5EF4-FFF2-40B4-BE49-F238E27FC236}">
                <a16:creationId xmlns:a16="http://schemas.microsoft.com/office/drawing/2014/main" id="{E026AFD4-B774-4605-8FC9-0330C66F898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14800" y="29718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10645" name="Text Box 21">
            <a:extLst>
              <a:ext uri="{FF2B5EF4-FFF2-40B4-BE49-F238E27FC236}">
                <a16:creationId xmlns:a16="http://schemas.microsoft.com/office/drawing/2014/main" id="{C7519CF8-0637-4891-A0BA-1B493806240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30263" y="4767263"/>
            <a:ext cx="160337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10646" name="Line 22">
            <a:extLst>
              <a:ext uri="{FF2B5EF4-FFF2-40B4-BE49-F238E27FC236}">
                <a16:creationId xmlns:a16="http://schemas.microsoft.com/office/drawing/2014/main" id="{5853AB88-298F-4980-AD89-9A19B2E514A8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968750" y="3216275"/>
            <a:ext cx="0" cy="18621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647" name="Line 23">
            <a:extLst>
              <a:ext uri="{FF2B5EF4-FFF2-40B4-BE49-F238E27FC236}">
                <a16:creationId xmlns:a16="http://schemas.microsoft.com/office/drawing/2014/main" id="{9C40B28D-F5D5-48D5-9B0A-3738B3CFB78F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352800" y="2895600"/>
            <a:ext cx="392113" cy="738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648" name="Oval 24">
            <a:extLst>
              <a:ext uri="{FF2B5EF4-FFF2-40B4-BE49-F238E27FC236}">
                <a16:creationId xmlns:a16="http://schemas.microsoft.com/office/drawing/2014/main" id="{33C38D2D-E329-4EC9-9400-317C726F4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9988" y="5033963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0649" name="Line 25">
            <a:extLst>
              <a:ext uri="{FF2B5EF4-FFF2-40B4-BE49-F238E27FC236}">
                <a16:creationId xmlns:a16="http://schemas.microsoft.com/office/drawing/2014/main" id="{C9851B64-1F44-4830-BFCF-3A785E71C8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5070475"/>
            <a:ext cx="4572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50" name="Line 26">
            <a:extLst>
              <a:ext uri="{FF2B5EF4-FFF2-40B4-BE49-F238E27FC236}">
                <a16:creationId xmlns:a16="http://schemas.microsoft.com/office/drawing/2014/main" id="{F8923A58-BC30-4C59-BC8A-BA9F590FC9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3800" y="2971800"/>
            <a:ext cx="152400" cy="304800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51" name="Line 27">
            <a:extLst>
              <a:ext uri="{FF2B5EF4-FFF2-40B4-BE49-F238E27FC236}">
                <a16:creationId xmlns:a16="http://schemas.microsoft.com/office/drawing/2014/main" id="{23F656CB-3080-4E5D-9AD4-CA611AA0162A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196975" y="4894263"/>
            <a:ext cx="0" cy="1762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652" name="Oval 28">
            <a:extLst>
              <a:ext uri="{FF2B5EF4-FFF2-40B4-BE49-F238E27FC236}">
                <a16:creationId xmlns:a16="http://schemas.microsoft.com/office/drawing/2014/main" id="{09C1B84A-DE0B-4066-A548-BD52DE7026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41763" y="50419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0653" name="Oval 29">
            <a:extLst>
              <a:ext uri="{FF2B5EF4-FFF2-40B4-BE49-F238E27FC236}">
                <a16:creationId xmlns:a16="http://schemas.microsoft.com/office/drawing/2014/main" id="{2E3AC33B-02B8-49EB-A344-7ADA9C9FFB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27475" y="3194050"/>
            <a:ext cx="79375" cy="793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0654" name="Oval 30">
            <a:extLst>
              <a:ext uri="{FF2B5EF4-FFF2-40B4-BE49-F238E27FC236}">
                <a16:creationId xmlns:a16="http://schemas.microsoft.com/office/drawing/2014/main" id="{969E26C4-01BF-4111-8DE9-5D630F65A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28956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55" name="Oval 31">
            <a:extLst>
              <a:ext uri="{FF2B5EF4-FFF2-40B4-BE49-F238E27FC236}">
                <a16:creationId xmlns:a16="http://schemas.microsoft.com/office/drawing/2014/main" id="{9982C8CD-7A50-4505-BECF-EDCDBB60D8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57288" y="487045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0656" name="Line 32">
            <a:extLst>
              <a:ext uri="{FF2B5EF4-FFF2-40B4-BE49-F238E27FC236}">
                <a16:creationId xmlns:a16="http://schemas.microsoft.com/office/drawing/2014/main" id="{BB19CCFA-7C8B-4190-BEB8-41096FAC14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6200" y="3048000"/>
            <a:ext cx="152400" cy="304800"/>
          </a:xfrm>
          <a:prstGeom prst="line">
            <a:avLst/>
          </a:prstGeom>
          <a:noFill/>
          <a:ln w="1905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57" name="Oval 33">
            <a:extLst>
              <a:ext uri="{FF2B5EF4-FFF2-40B4-BE49-F238E27FC236}">
                <a16:creationId xmlns:a16="http://schemas.microsoft.com/office/drawing/2014/main" id="{5B02B33A-8F94-4E48-B379-64AA0A9787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91000" y="5045075"/>
            <a:ext cx="60325" cy="60325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0658" name="Line 34">
            <a:extLst>
              <a:ext uri="{FF2B5EF4-FFF2-40B4-BE49-F238E27FC236}">
                <a16:creationId xmlns:a16="http://schemas.microsoft.com/office/drawing/2014/main" id="{32BC3AEB-9DF0-45EA-8372-ECF10834C7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9200" y="3657600"/>
            <a:ext cx="609600" cy="12192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10659" name="Rectangle 35">
            <a:extLst>
              <a:ext uri="{FF2B5EF4-FFF2-40B4-BE49-F238E27FC236}">
                <a16:creationId xmlns:a16="http://schemas.microsoft.com/office/drawing/2014/main" id="{923995AD-3144-4CE9-8214-392FEBF2B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981200"/>
            <a:ext cx="76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en-US" altLang="zh-CN">
                <a:solidFill>
                  <a:srgbClr val="99FF66"/>
                </a:solidFill>
                <a:latin typeface="宋体" panose="02010600030101010101" pitchFamily="2" charset="-122"/>
              </a:rPr>
              <a:t>1</a:t>
            </a:r>
          </a:p>
        </p:txBody>
      </p:sp>
      <p:sp>
        <p:nvSpPr>
          <p:cNvPr id="410660" name="AutoShape 36">
            <a:extLst>
              <a:ext uri="{FF2B5EF4-FFF2-40B4-BE49-F238E27FC236}">
                <a16:creationId xmlns:a16="http://schemas.microsoft.com/office/drawing/2014/main" id="{2690C3F4-A553-4173-A0D7-BB4039EACF2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400800" y="3276600"/>
            <a:ext cx="1371600" cy="6096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66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61" name="Line 37">
            <a:extLst>
              <a:ext uri="{FF2B5EF4-FFF2-40B4-BE49-F238E27FC236}">
                <a16:creationId xmlns:a16="http://schemas.microsoft.com/office/drawing/2014/main" id="{38B1E516-E71C-4756-ABBE-83A28E83B8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581400"/>
            <a:ext cx="381000" cy="0"/>
          </a:xfrm>
          <a:prstGeom prst="line">
            <a:avLst/>
          </a:prstGeom>
          <a:noFill/>
          <a:ln w="508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62" name="Line 38">
            <a:extLst>
              <a:ext uri="{FF2B5EF4-FFF2-40B4-BE49-F238E27FC236}">
                <a16:creationId xmlns:a16="http://schemas.microsoft.com/office/drawing/2014/main" id="{1A7EEAD8-CED0-4371-80FB-2DE83FDC5BDD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3581400"/>
            <a:ext cx="381000" cy="0"/>
          </a:xfrm>
          <a:prstGeom prst="line">
            <a:avLst/>
          </a:prstGeom>
          <a:noFill/>
          <a:ln w="508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63" name="Line 39">
            <a:extLst>
              <a:ext uri="{FF2B5EF4-FFF2-40B4-BE49-F238E27FC236}">
                <a16:creationId xmlns:a16="http://schemas.microsoft.com/office/drawing/2014/main" id="{E5B76778-0DD4-458C-8F1B-2F8B9F6E8E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2590800"/>
            <a:ext cx="0" cy="6858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10664" name="Line 40">
            <a:extLst>
              <a:ext uri="{FF2B5EF4-FFF2-40B4-BE49-F238E27FC236}">
                <a16:creationId xmlns:a16="http://schemas.microsoft.com/office/drawing/2014/main" id="{DDA592E7-E2D8-4EE7-A771-D6F918A9FF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4267200"/>
            <a:ext cx="0" cy="6858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10665" name="Rectangle 41">
            <a:extLst>
              <a:ext uri="{FF2B5EF4-FFF2-40B4-BE49-F238E27FC236}">
                <a16:creationId xmlns:a16="http://schemas.microsoft.com/office/drawing/2014/main" id="{4A35F832-B3CD-413D-A06C-73361097D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5029200"/>
            <a:ext cx="76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en-US" altLang="zh-CN">
                <a:solidFill>
                  <a:srgbClr val="99FF66"/>
                </a:solidFill>
                <a:latin typeface="Times New Roman" panose="02020603050405020304" pitchFamily="18" charset="0"/>
              </a:rPr>
              <a:t>2’</a:t>
            </a:r>
            <a:endParaRPr kumimoji="0" lang="en-US" altLang="zh-CN">
              <a:solidFill>
                <a:srgbClr val="99FF66"/>
              </a:solidFill>
              <a:latin typeface="宋体" panose="02010600030101010101" pitchFamily="2" charset="-122"/>
            </a:endParaRPr>
          </a:p>
        </p:txBody>
      </p:sp>
      <p:sp>
        <p:nvSpPr>
          <p:cNvPr id="410666" name="AutoShape 42">
            <a:extLst>
              <a:ext uri="{FF2B5EF4-FFF2-40B4-BE49-F238E27FC236}">
                <a16:creationId xmlns:a16="http://schemas.microsoft.com/office/drawing/2014/main" id="{CFF81462-E5F3-4900-94BC-3C6B7B7D9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429000"/>
            <a:ext cx="457200" cy="457200"/>
          </a:xfrm>
          <a:prstGeom prst="curvedDownArrow">
            <a:avLst>
              <a:gd name="adj1" fmla="val 20000"/>
              <a:gd name="adj2" fmla="val 40000"/>
              <a:gd name="adj3" fmla="val 33333"/>
            </a:avLst>
          </a:prstGeom>
          <a:solidFill>
            <a:srgbClr val="FF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67" name="Rectangle 43">
            <a:extLst>
              <a:ext uri="{FF2B5EF4-FFF2-40B4-BE49-F238E27FC236}">
                <a16:creationId xmlns:a16="http://schemas.microsoft.com/office/drawing/2014/main" id="{D749E98A-7363-4B6F-BF5F-72FF634D6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2895600"/>
            <a:ext cx="990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en-US" altLang="zh-CN" sz="3600" i="1">
                <a:solidFill>
                  <a:srgbClr val="FFFF66"/>
                </a:solidFill>
                <a:latin typeface="Times New Roman" panose="02020603050405020304" pitchFamily="18" charset="0"/>
              </a:rPr>
              <a:t>w</a:t>
            </a:r>
            <a:r>
              <a:rPr kumimoji="0" lang="en-US" altLang="zh-CN" sz="3600" baseline="-25000">
                <a:solidFill>
                  <a:srgbClr val="FFFF66"/>
                </a:solidFill>
                <a:latin typeface="Times New Roman" panose="02020603050405020304" pitchFamily="18" charset="0"/>
              </a:rPr>
              <a:t>net</a:t>
            </a:r>
            <a:r>
              <a:rPr kumimoji="0" lang="en-US" altLang="zh-CN" sz="3600">
                <a:solidFill>
                  <a:srgbClr val="FFFF66"/>
                </a:solidFill>
                <a:latin typeface="Times New Roman" panose="02020603050405020304" pitchFamily="18" charset="0"/>
              </a:rPr>
              <a:t>’</a:t>
            </a:r>
            <a:endParaRPr kumimoji="0" lang="en-US" altLang="zh-CN" sz="3600">
              <a:solidFill>
                <a:srgbClr val="FFFF66"/>
              </a:solidFill>
              <a:latin typeface="宋体" panose="02010600030101010101" pitchFamily="2" charset="-122"/>
            </a:endParaRPr>
          </a:p>
        </p:txBody>
      </p:sp>
      <p:sp>
        <p:nvSpPr>
          <p:cNvPr id="410668" name="Rectangle 44">
            <a:extLst>
              <a:ext uri="{FF2B5EF4-FFF2-40B4-BE49-F238E27FC236}">
                <a16:creationId xmlns:a16="http://schemas.microsoft.com/office/drawing/2014/main" id="{72AC231C-2C93-4153-A625-60CB45959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038600"/>
            <a:ext cx="121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solidFill>
                  <a:srgbClr val="99FF66"/>
                </a:solidFill>
                <a:latin typeface="Times New Roman" panose="02020603050405020304" pitchFamily="18" charset="0"/>
              </a:rPr>
              <a:t>绝热</a:t>
            </a:r>
            <a:endParaRPr kumimoji="0" lang="zh-CN" altLang="en-US">
              <a:solidFill>
                <a:srgbClr val="99FF66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0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0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59" grpId="0" autoUpdateAnimBg="0"/>
      <p:bldP spid="410665" grpId="0" autoUpdateAnimBg="0"/>
      <p:bldP spid="410667" grpId="0" autoUpdateAnimBg="0"/>
      <p:bldP spid="410668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1026">
            <a:extLst>
              <a:ext uri="{FF2B5EF4-FFF2-40B4-BE49-F238E27FC236}">
                <a16:creationId xmlns:a16="http://schemas.microsoft.com/office/drawing/2014/main" id="{83B07313-E76E-4885-9883-BE926509A9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8153400" cy="762000"/>
          </a:xfrm>
        </p:spPr>
        <p:txBody>
          <a:bodyPr/>
          <a:lstStyle/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汽轮机的</a:t>
            </a:r>
            <a:r>
              <a:rPr lang="en-US" altLang="zh-CN" b="1" i="1">
                <a:latin typeface="Times New Roman" panose="02020603050405020304" pitchFamily="18" charset="0"/>
                <a:ea typeface="楷体_GB2312" pitchFamily="49" charset="-122"/>
              </a:rPr>
              <a:t>Ex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分析</a:t>
            </a:r>
          </a:p>
        </p:txBody>
      </p:sp>
      <p:sp>
        <p:nvSpPr>
          <p:cNvPr id="411651" name="Rectangle 1027">
            <a:extLst>
              <a:ext uri="{FF2B5EF4-FFF2-40B4-BE49-F238E27FC236}">
                <a16:creationId xmlns:a16="http://schemas.microsoft.com/office/drawing/2014/main" id="{2CBBF818-7704-4FCE-A2C5-B69F017CC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1166813"/>
            <a:ext cx="43132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汽轮机最大可能作功</a:t>
            </a:r>
            <a:endParaRPr kumimoji="0" lang="zh-CN" altLang="en-US" sz="3600" i="1">
              <a:solidFill>
                <a:srgbClr val="99FF66"/>
              </a:solidFill>
              <a:ea typeface="宋体" panose="02010600030101010101" pitchFamily="2" charset="-122"/>
            </a:endParaRPr>
          </a:p>
        </p:txBody>
      </p:sp>
      <p:sp>
        <p:nvSpPr>
          <p:cNvPr id="411652" name="Rectangle 1028">
            <a:extLst>
              <a:ext uri="{FF2B5EF4-FFF2-40B4-BE49-F238E27FC236}">
                <a16:creationId xmlns:a16="http://schemas.microsoft.com/office/drawing/2014/main" id="{D6004416-58E7-4B1E-8F92-99D686D6B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495800"/>
            <a:ext cx="33686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汽轮机的</a:t>
            </a:r>
            <a:r>
              <a:rPr kumimoji="0" lang="en-US" altLang="zh-CN" sz="3600" i="1">
                <a:solidFill>
                  <a:srgbClr val="99FF66"/>
                </a:solidFill>
                <a:ea typeface="宋体" panose="02010600030101010101" pitchFamily="2" charset="-122"/>
              </a:rPr>
              <a:t>ex</a:t>
            </a:r>
            <a:r>
              <a:rPr kumimoji="0"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损失</a:t>
            </a:r>
          </a:p>
        </p:txBody>
      </p:sp>
      <p:graphicFrame>
        <p:nvGraphicFramePr>
          <p:cNvPr id="411653" name="Object 1029">
            <a:extLst>
              <a:ext uri="{FF2B5EF4-FFF2-40B4-BE49-F238E27FC236}">
                <a16:creationId xmlns:a16="http://schemas.microsoft.com/office/drawing/2014/main" id="{22D3EFB7-EC5A-4D16-91C8-B67A4BEB76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36650" y="1905000"/>
          <a:ext cx="73215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363" name="Equation" r:id="rId4" imgW="2450880" imgH="241200" progId="Equation.DSMT4">
                  <p:embed/>
                </p:oleObj>
              </mc:Choice>
              <mc:Fallback>
                <p:oleObj name="Equation" r:id="rId4" imgW="2450880" imgH="241200" progId="Equation.DSMT4">
                  <p:embed/>
                  <p:pic>
                    <p:nvPicPr>
                      <p:cNvPr id="411653" name="Object 1029">
                        <a:extLst>
                          <a:ext uri="{FF2B5EF4-FFF2-40B4-BE49-F238E27FC236}">
                            <a16:creationId xmlns:a16="http://schemas.microsoft.com/office/drawing/2014/main" id="{22D3EFB7-EC5A-4D16-91C8-B67A4BEB76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650" y="1905000"/>
                        <a:ext cx="7321550" cy="7239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654" name="Rectangle 1030">
            <a:extLst>
              <a:ext uri="{FF2B5EF4-FFF2-40B4-BE49-F238E27FC236}">
                <a16:creationId xmlns:a16="http://schemas.microsoft.com/office/drawing/2014/main" id="{059AE463-57D3-44E4-A345-F997D55B8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895600"/>
            <a:ext cx="76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en-US" altLang="zh-CN">
                <a:solidFill>
                  <a:srgbClr val="99FF66"/>
                </a:solidFill>
                <a:latin typeface="宋体" panose="02010600030101010101" pitchFamily="2" charset="-122"/>
              </a:rPr>
              <a:t>1</a:t>
            </a:r>
          </a:p>
        </p:txBody>
      </p:sp>
      <p:sp>
        <p:nvSpPr>
          <p:cNvPr id="411655" name="AutoShape 1031">
            <a:extLst>
              <a:ext uri="{FF2B5EF4-FFF2-40B4-BE49-F238E27FC236}">
                <a16:creationId xmlns:a16="http://schemas.microsoft.com/office/drawing/2014/main" id="{EC3F81C5-7472-40A0-827B-5AE007B7C45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477000" y="4191000"/>
            <a:ext cx="1371600" cy="6096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66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656" name="Line 1032">
            <a:extLst>
              <a:ext uri="{FF2B5EF4-FFF2-40B4-BE49-F238E27FC236}">
                <a16:creationId xmlns:a16="http://schemas.microsoft.com/office/drawing/2014/main" id="{9949A037-3D1F-4C73-B5FC-1B782B0C002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4495800"/>
            <a:ext cx="381000" cy="0"/>
          </a:xfrm>
          <a:prstGeom prst="line">
            <a:avLst/>
          </a:prstGeom>
          <a:noFill/>
          <a:ln w="508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657" name="Line 1033">
            <a:extLst>
              <a:ext uri="{FF2B5EF4-FFF2-40B4-BE49-F238E27FC236}">
                <a16:creationId xmlns:a16="http://schemas.microsoft.com/office/drawing/2014/main" id="{55437916-9E84-47AD-8602-B268029ED5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4495800"/>
            <a:ext cx="381000" cy="0"/>
          </a:xfrm>
          <a:prstGeom prst="line">
            <a:avLst/>
          </a:prstGeom>
          <a:noFill/>
          <a:ln w="508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658" name="Line 1034">
            <a:extLst>
              <a:ext uri="{FF2B5EF4-FFF2-40B4-BE49-F238E27FC236}">
                <a16:creationId xmlns:a16="http://schemas.microsoft.com/office/drawing/2014/main" id="{44884CA0-E169-4BD2-B2DB-7E8F990A503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3505200"/>
            <a:ext cx="0" cy="6858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11659" name="Line 1035">
            <a:extLst>
              <a:ext uri="{FF2B5EF4-FFF2-40B4-BE49-F238E27FC236}">
                <a16:creationId xmlns:a16="http://schemas.microsoft.com/office/drawing/2014/main" id="{E9662068-DBF3-431B-BFA3-D095A8CA8B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5181600"/>
            <a:ext cx="0" cy="6858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11660" name="Rectangle 1036">
            <a:extLst>
              <a:ext uri="{FF2B5EF4-FFF2-40B4-BE49-F238E27FC236}">
                <a16:creationId xmlns:a16="http://schemas.microsoft.com/office/drawing/2014/main" id="{FC796017-BA4C-4BF8-8FB1-2E466D150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5943600"/>
            <a:ext cx="76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en-US" altLang="zh-CN">
                <a:solidFill>
                  <a:srgbClr val="99FF66"/>
                </a:solidFill>
                <a:latin typeface="Times New Roman" panose="02020603050405020304" pitchFamily="18" charset="0"/>
              </a:rPr>
              <a:t>2’</a:t>
            </a:r>
            <a:endParaRPr kumimoji="0" lang="en-US" altLang="zh-CN">
              <a:solidFill>
                <a:srgbClr val="99FF66"/>
              </a:solidFill>
              <a:latin typeface="宋体" panose="02010600030101010101" pitchFamily="2" charset="-122"/>
            </a:endParaRPr>
          </a:p>
        </p:txBody>
      </p:sp>
      <p:sp>
        <p:nvSpPr>
          <p:cNvPr id="411661" name="AutoShape 1037">
            <a:extLst>
              <a:ext uri="{FF2B5EF4-FFF2-40B4-BE49-F238E27FC236}">
                <a16:creationId xmlns:a16="http://schemas.microsoft.com/office/drawing/2014/main" id="{BC5ED9CE-04F7-4DD5-BD4B-D80AFC4E0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4343400"/>
            <a:ext cx="457200" cy="457200"/>
          </a:xfrm>
          <a:prstGeom prst="curvedDownArrow">
            <a:avLst>
              <a:gd name="adj1" fmla="val 20000"/>
              <a:gd name="adj2" fmla="val 40000"/>
              <a:gd name="adj3" fmla="val 33333"/>
            </a:avLst>
          </a:prstGeom>
          <a:solidFill>
            <a:srgbClr val="FF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662" name="Rectangle 1038">
            <a:extLst>
              <a:ext uri="{FF2B5EF4-FFF2-40B4-BE49-F238E27FC236}">
                <a16:creationId xmlns:a16="http://schemas.microsoft.com/office/drawing/2014/main" id="{9DE00992-AC99-4DA0-A7FD-0AEC021FC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3810000"/>
            <a:ext cx="990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en-US" altLang="zh-CN" sz="3600" i="1">
                <a:solidFill>
                  <a:srgbClr val="FFFF66"/>
                </a:solidFill>
                <a:latin typeface="Times New Roman" panose="02020603050405020304" pitchFamily="18" charset="0"/>
              </a:rPr>
              <a:t>w</a:t>
            </a:r>
            <a:r>
              <a:rPr kumimoji="0" lang="en-US" altLang="zh-CN" sz="3600" baseline="-25000">
                <a:solidFill>
                  <a:srgbClr val="FFFF66"/>
                </a:solidFill>
                <a:latin typeface="Times New Roman" panose="02020603050405020304" pitchFamily="18" charset="0"/>
              </a:rPr>
              <a:t>net</a:t>
            </a:r>
            <a:r>
              <a:rPr kumimoji="0" lang="en-US" altLang="zh-CN" sz="3600">
                <a:solidFill>
                  <a:srgbClr val="FFFF66"/>
                </a:solidFill>
                <a:latin typeface="Times New Roman" panose="02020603050405020304" pitchFamily="18" charset="0"/>
              </a:rPr>
              <a:t>’</a:t>
            </a:r>
            <a:endParaRPr kumimoji="0" lang="en-US" altLang="zh-CN" sz="3600">
              <a:solidFill>
                <a:srgbClr val="FFFF66"/>
              </a:solidFill>
              <a:latin typeface="宋体" panose="02010600030101010101" pitchFamily="2" charset="-122"/>
            </a:endParaRPr>
          </a:p>
        </p:txBody>
      </p:sp>
      <p:sp>
        <p:nvSpPr>
          <p:cNvPr id="411663" name="Rectangle 1039">
            <a:extLst>
              <a:ext uri="{FF2B5EF4-FFF2-40B4-BE49-F238E27FC236}">
                <a16:creationId xmlns:a16="http://schemas.microsoft.com/office/drawing/2014/main" id="{10907AC2-386C-4DB1-BA33-D01760022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350" y="2895600"/>
            <a:ext cx="3854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汽轮机实际输出功</a:t>
            </a:r>
          </a:p>
        </p:txBody>
      </p:sp>
      <p:graphicFrame>
        <p:nvGraphicFramePr>
          <p:cNvPr id="411664" name="Object 1040">
            <a:extLst>
              <a:ext uri="{FF2B5EF4-FFF2-40B4-BE49-F238E27FC236}">
                <a16:creationId xmlns:a16="http://schemas.microsoft.com/office/drawing/2014/main" id="{33C151A4-4D35-40D9-845B-398D612AFA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3695700"/>
          <a:ext cx="25796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364" name="Equation" r:id="rId6" imgW="863280" imgH="215640" progId="Equation.DSMT4">
                  <p:embed/>
                </p:oleObj>
              </mc:Choice>
              <mc:Fallback>
                <p:oleObj name="Equation" r:id="rId6" imgW="863280" imgH="215640" progId="Equation.DSMT4">
                  <p:embed/>
                  <p:pic>
                    <p:nvPicPr>
                      <p:cNvPr id="411664" name="Object 1040">
                        <a:extLst>
                          <a:ext uri="{FF2B5EF4-FFF2-40B4-BE49-F238E27FC236}">
                            <a16:creationId xmlns:a16="http://schemas.microsoft.com/office/drawing/2014/main" id="{33C151A4-4D35-40D9-845B-398D612AFA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695700"/>
                        <a:ext cx="2579688" cy="6477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665" name="Object 1041">
            <a:extLst>
              <a:ext uri="{FF2B5EF4-FFF2-40B4-BE49-F238E27FC236}">
                <a16:creationId xmlns:a16="http://schemas.microsoft.com/office/drawing/2014/main" id="{CFB56F96-F204-4F53-99FF-20AC7A2828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5181600"/>
          <a:ext cx="5653088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365" name="Equation" r:id="rId8" imgW="1892160" imgH="241200" progId="Equation.DSMT4">
                  <p:embed/>
                </p:oleObj>
              </mc:Choice>
              <mc:Fallback>
                <p:oleObj name="Equation" r:id="rId8" imgW="1892160" imgH="241200" progId="Equation.DSMT4">
                  <p:embed/>
                  <p:pic>
                    <p:nvPicPr>
                      <p:cNvPr id="411665" name="Object 1041">
                        <a:extLst>
                          <a:ext uri="{FF2B5EF4-FFF2-40B4-BE49-F238E27FC236}">
                            <a16:creationId xmlns:a16="http://schemas.microsoft.com/office/drawing/2014/main" id="{CFB56F96-F204-4F53-99FF-20AC7A2828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181600"/>
                        <a:ext cx="5653088" cy="7239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1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1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1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1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1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651" grpId="0" autoUpdateAnimBg="0"/>
      <p:bldP spid="411652" grpId="0" autoUpdateAnimBg="0"/>
      <p:bldP spid="411663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>
            <a:extLst>
              <a:ext uri="{FF2B5EF4-FFF2-40B4-BE49-F238E27FC236}">
                <a16:creationId xmlns:a16="http://schemas.microsoft.com/office/drawing/2014/main" id="{214DA220-E7E8-4E2D-9893-65A5DB3F0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7772400" cy="762000"/>
          </a:xfrm>
        </p:spPr>
        <p:txBody>
          <a:bodyPr/>
          <a:lstStyle/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冷凝器的</a:t>
            </a:r>
            <a:r>
              <a:rPr lang="en-US" altLang="zh-CN" b="1" i="1">
                <a:latin typeface="Times New Roman" panose="02020603050405020304" pitchFamily="18" charset="0"/>
                <a:ea typeface="楷体_GB2312" pitchFamily="49" charset="-122"/>
              </a:rPr>
              <a:t>Ex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分析</a:t>
            </a:r>
          </a:p>
        </p:txBody>
      </p:sp>
      <p:sp>
        <p:nvSpPr>
          <p:cNvPr id="371715" name="Text Box 3">
            <a:extLst>
              <a:ext uri="{FF2B5EF4-FFF2-40B4-BE49-F238E27FC236}">
                <a16:creationId xmlns:a16="http://schemas.microsoft.com/office/drawing/2014/main" id="{C0275263-42C2-4926-BDF0-506D6066170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724400" y="6110288"/>
            <a:ext cx="17303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71716" name="Text Box 4">
            <a:extLst>
              <a:ext uri="{FF2B5EF4-FFF2-40B4-BE49-F238E27FC236}">
                <a16:creationId xmlns:a16="http://schemas.microsoft.com/office/drawing/2014/main" id="{BD124933-03EF-40DB-BD6D-1844DC2D990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200" y="2667000"/>
            <a:ext cx="4064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371717" name="Text Box 5">
            <a:extLst>
              <a:ext uri="{FF2B5EF4-FFF2-40B4-BE49-F238E27FC236}">
                <a16:creationId xmlns:a16="http://schemas.microsoft.com/office/drawing/2014/main" id="{B3B6E6B4-6F88-43DF-9631-B01EA0CA558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524000" y="3276600"/>
            <a:ext cx="17303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371718" name="Text Box 6">
            <a:extLst>
              <a:ext uri="{FF2B5EF4-FFF2-40B4-BE49-F238E27FC236}">
                <a16:creationId xmlns:a16="http://schemas.microsoft.com/office/drawing/2014/main" id="{60A7584A-7C5F-4B7A-8490-5037AD42E92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295400" y="5105400"/>
            <a:ext cx="1746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71719" name="Text Box 7">
            <a:extLst>
              <a:ext uri="{FF2B5EF4-FFF2-40B4-BE49-F238E27FC236}">
                <a16:creationId xmlns:a16="http://schemas.microsoft.com/office/drawing/2014/main" id="{78BEEF90-1046-409B-9AC8-E22A65EF978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657600" y="5105400"/>
            <a:ext cx="1730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71720" name="Line 8">
            <a:extLst>
              <a:ext uri="{FF2B5EF4-FFF2-40B4-BE49-F238E27FC236}">
                <a16:creationId xmlns:a16="http://schemas.microsoft.com/office/drawing/2014/main" id="{453101C5-FD32-4FDD-9941-066AFB1F27E2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41388" y="2720975"/>
            <a:ext cx="0" cy="3324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1721" name="Line 9">
            <a:extLst>
              <a:ext uri="{FF2B5EF4-FFF2-40B4-BE49-F238E27FC236}">
                <a16:creationId xmlns:a16="http://schemas.microsoft.com/office/drawing/2014/main" id="{F91A1EA4-401C-4AF9-A2F1-20483DEFDB9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41388" y="6045200"/>
            <a:ext cx="4027487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1722" name="Freeform 10">
            <a:extLst>
              <a:ext uri="{FF2B5EF4-FFF2-40B4-BE49-F238E27FC236}">
                <a16:creationId xmlns:a16="http://schemas.microsoft.com/office/drawing/2014/main" id="{5C6D18EA-44A4-4D7B-AC03-4290254E6293}"/>
              </a:ext>
            </a:extLst>
          </p:cNvPr>
          <p:cNvSpPr>
            <a:spLocks noChangeAspect="1"/>
          </p:cNvSpPr>
          <p:nvPr/>
        </p:nvSpPr>
        <p:spPr bwMode="auto">
          <a:xfrm>
            <a:off x="942975" y="3135313"/>
            <a:ext cx="3997325" cy="2355850"/>
          </a:xfrm>
          <a:custGeom>
            <a:avLst/>
            <a:gdLst>
              <a:gd name="T0" fmla="*/ 0 w 5220"/>
              <a:gd name="T1" fmla="*/ 2678 h 2678"/>
              <a:gd name="T2" fmla="*/ 720 w 5220"/>
              <a:gd name="T3" fmla="*/ 1586 h 2678"/>
              <a:gd name="T4" fmla="*/ 1080 w 5220"/>
              <a:gd name="T5" fmla="*/ 806 h 2678"/>
              <a:gd name="T6" fmla="*/ 1260 w 5220"/>
              <a:gd name="T7" fmla="*/ 494 h 2678"/>
              <a:gd name="T8" fmla="*/ 1620 w 5220"/>
              <a:gd name="T9" fmla="*/ 182 h 2678"/>
              <a:gd name="T10" fmla="*/ 1980 w 5220"/>
              <a:gd name="T11" fmla="*/ 26 h 2678"/>
              <a:gd name="T12" fmla="*/ 2340 w 5220"/>
              <a:gd name="T13" fmla="*/ 26 h 2678"/>
              <a:gd name="T14" fmla="*/ 2700 w 5220"/>
              <a:gd name="T15" fmla="*/ 182 h 2678"/>
              <a:gd name="T16" fmla="*/ 3240 w 5220"/>
              <a:gd name="T17" fmla="*/ 650 h 2678"/>
              <a:gd name="T18" fmla="*/ 3780 w 5220"/>
              <a:gd name="T19" fmla="*/ 1430 h 2678"/>
              <a:gd name="T20" fmla="*/ 4320 w 5220"/>
              <a:gd name="T21" fmla="*/ 2054 h 2678"/>
              <a:gd name="T22" fmla="*/ 4860 w 5220"/>
              <a:gd name="T23" fmla="*/ 2522 h 2678"/>
              <a:gd name="T24" fmla="*/ 5220 w 5220"/>
              <a:gd name="T25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0" h="2678">
                <a:moveTo>
                  <a:pt x="0" y="2678"/>
                </a:moveTo>
                <a:cubicBezTo>
                  <a:pt x="270" y="2288"/>
                  <a:pt x="540" y="1898"/>
                  <a:pt x="720" y="1586"/>
                </a:cubicBezTo>
                <a:cubicBezTo>
                  <a:pt x="900" y="1274"/>
                  <a:pt x="990" y="988"/>
                  <a:pt x="1080" y="806"/>
                </a:cubicBezTo>
                <a:cubicBezTo>
                  <a:pt x="1170" y="624"/>
                  <a:pt x="1170" y="598"/>
                  <a:pt x="1260" y="494"/>
                </a:cubicBezTo>
                <a:cubicBezTo>
                  <a:pt x="1350" y="390"/>
                  <a:pt x="1500" y="260"/>
                  <a:pt x="1620" y="182"/>
                </a:cubicBezTo>
                <a:cubicBezTo>
                  <a:pt x="1740" y="104"/>
                  <a:pt x="1860" y="52"/>
                  <a:pt x="1980" y="26"/>
                </a:cubicBezTo>
                <a:cubicBezTo>
                  <a:pt x="2100" y="0"/>
                  <a:pt x="2220" y="0"/>
                  <a:pt x="2340" y="26"/>
                </a:cubicBezTo>
                <a:cubicBezTo>
                  <a:pt x="2460" y="52"/>
                  <a:pt x="2550" y="78"/>
                  <a:pt x="2700" y="182"/>
                </a:cubicBezTo>
                <a:cubicBezTo>
                  <a:pt x="2850" y="286"/>
                  <a:pt x="3060" y="442"/>
                  <a:pt x="3240" y="650"/>
                </a:cubicBezTo>
                <a:cubicBezTo>
                  <a:pt x="3420" y="858"/>
                  <a:pt x="3600" y="1196"/>
                  <a:pt x="3780" y="1430"/>
                </a:cubicBezTo>
                <a:cubicBezTo>
                  <a:pt x="3960" y="1664"/>
                  <a:pt x="4140" y="1872"/>
                  <a:pt x="4320" y="2054"/>
                </a:cubicBezTo>
                <a:cubicBezTo>
                  <a:pt x="4500" y="2236"/>
                  <a:pt x="4710" y="2418"/>
                  <a:pt x="4860" y="2522"/>
                </a:cubicBezTo>
                <a:cubicBezTo>
                  <a:pt x="5010" y="2626"/>
                  <a:pt x="5115" y="2652"/>
                  <a:pt x="5220" y="2678"/>
                </a:cubicBezTo>
              </a:path>
            </a:pathLst>
          </a:custGeom>
          <a:noFill/>
          <a:ln w="254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1723" name="Line 11">
            <a:extLst>
              <a:ext uri="{FF2B5EF4-FFF2-40B4-BE49-F238E27FC236}">
                <a16:creationId xmlns:a16="http://schemas.microsoft.com/office/drawing/2014/main" id="{6008E9BE-2B56-4804-A3CC-444415D586DD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184275" y="5075238"/>
            <a:ext cx="27781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1724" name="Line 12">
            <a:extLst>
              <a:ext uri="{FF2B5EF4-FFF2-40B4-BE49-F238E27FC236}">
                <a16:creationId xmlns:a16="http://schemas.microsoft.com/office/drawing/2014/main" id="{55F52C60-2EAF-4329-99DD-73932D2F83F5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828800" y="3657600"/>
            <a:ext cx="1565275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1725" name="Freeform 13">
            <a:extLst>
              <a:ext uri="{FF2B5EF4-FFF2-40B4-BE49-F238E27FC236}">
                <a16:creationId xmlns:a16="http://schemas.microsoft.com/office/drawing/2014/main" id="{162FFAF3-D1D6-4E30-B40F-B4B8E3A6F851}"/>
              </a:ext>
            </a:extLst>
          </p:cNvPr>
          <p:cNvSpPr>
            <a:spLocks/>
          </p:cNvSpPr>
          <p:nvPr/>
        </p:nvSpPr>
        <p:spPr bwMode="auto">
          <a:xfrm>
            <a:off x="3962400" y="3200400"/>
            <a:ext cx="228600" cy="1828800"/>
          </a:xfrm>
          <a:custGeom>
            <a:avLst/>
            <a:gdLst>
              <a:gd name="T0" fmla="*/ 0 w 144"/>
              <a:gd name="T1" fmla="*/ 0 h 1152"/>
              <a:gd name="T2" fmla="*/ 48 w 144"/>
              <a:gd name="T3" fmla="*/ 384 h 1152"/>
              <a:gd name="T4" fmla="*/ 96 w 144"/>
              <a:gd name="T5" fmla="*/ 816 h 1152"/>
              <a:gd name="T6" fmla="*/ 144 w 144"/>
              <a:gd name="T7" fmla="*/ 1152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" h="1152">
                <a:moveTo>
                  <a:pt x="0" y="0"/>
                </a:moveTo>
                <a:cubicBezTo>
                  <a:pt x="16" y="124"/>
                  <a:pt x="32" y="248"/>
                  <a:pt x="48" y="384"/>
                </a:cubicBezTo>
                <a:cubicBezTo>
                  <a:pt x="64" y="520"/>
                  <a:pt x="80" y="688"/>
                  <a:pt x="96" y="816"/>
                </a:cubicBezTo>
                <a:cubicBezTo>
                  <a:pt x="112" y="944"/>
                  <a:pt x="128" y="1048"/>
                  <a:pt x="144" y="1152"/>
                </a:cubicBezTo>
              </a:path>
            </a:pathLst>
          </a:custGeom>
          <a:noFill/>
          <a:ln w="25400" cap="flat" cmpd="sng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1726" name="Text Box 14">
            <a:extLst>
              <a:ext uri="{FF2B5EF4-FFF2-40B4-BE49-F238E27FC236}">
                <a16:creationId xmlns:a16="http://schemas.microsoft.com/office/drawing/2014/main" id="{1499F4CD-40D4-4717-9934-B5014C63E8E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14800" y="51054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2’</a:t>
            </a:r>
          </a:p>
        </p:txBody>
      </p:sp>
      <p:sp>
        <p:nvSpPr>
          <p:cNvPr id="371727" name="Line 15">
            <a:extLst>
              <a:ext uri="{FF2B5EF4-FFF2-40B4-BE49-F238E27FC236}">
                <a16:creationId xmlns:a16="http://schemas.microsoft.com/office/drawing/2014/main" id="{A1F2A9DF-2810-40E3-9195-2D2E000C12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9200" y="4724400"/>
            <a:ext cx="76200" cy="381000"/>
          </a:xfrm>
          <a:prstGeom prst="line">
            <a:avLst/>
          </a:prstGeom>
          <a:noFill/>
          <a:ln w="25400">
            <a:solidFill>
              <a:srgbClr val="66FF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1728" name="Text Box 16">
            <a:extLst>
              <a:ext uri="{FF2B5EF4-FFF2-40B4-BE49-F238E27FC236}">
                <a16:creationId xmlns:a16="http://schemas.microsoft.com/office/drawing/2014/main" id="{5026B571-4DF9-4940-BAE0-6D02A87BF35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90600" y="42672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4’</a:t>
            </a:r>
          </a:p>
        </p:txBody>
      </p:sp>
      <p:sp>
        <p:nvSpPr>
          <p:cNvPr id="371729" name="Oval 17">
            <a:extLst>
              <a:ext uri="{FF2B5EF4-FFF2-40B4-BE49-F238E27FC236}">
                <a16:creationId xmlns:a16="http://schemas.microsoft.com/office/drawing/2014/main" id="{C3CEB8B9-A2CD-495D-8FB9-2955834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5075" y="30480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1730" name="Text Box 18">
            <a:extLst>
              <a:ext uri="{FF2B5EF4-FFF2-40B4-BE49-F238E27FC236}">
                <a16:creationId xmlns:a16="http://schemas.microsoft.com/office/drawing/2014/main" id="{E1F3FEDB-F3E2-4750-B2F2-8F58268539E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81400" y="2362200"/>
            <a:ext cx="6096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1’’</a:t>
            </a:r>
          </a:p>
        </p:txBody>
      </p:sp>
      <p:sp>
        <p:nvSpPr>
          <p:cNvPr id="371731" name="Text Box 19">
            <a:extLst>
              <a:ext uri="{FF2B5EF4-FFF2-40B4-BE49-F238E27FC236}">
                <a16:creationId xmlns:a16="http://schemas.microsoft.com/office/drawing/2014/main" id="{6719462A-BD77-4121-83C5-B64E0C9FAE2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962400" y="25908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1’</a:t>
            </a:r>
          </a:p>
        </p:txBody>
      </p:sp>
      <p:sp>
        <p:nvSpPr>
          <p:cNvPr id="371732" name="Text Box 20">
            <a:extLst>
              <a:ext uri="{FF2B5EF4-FFF2-40B4-BE49-F238E27FC236}">
                <a16:creationId xmlns:a16="http://schemas.microsoft.com/office/drawing/2014/main" id="{F8F5D317-6D1D-4E98-9626-61532715728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14800" y="29718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71733" name="Text Box 21">
            <a:extLst>
              <a:ext uri="{FF2B5EF4-FFF2-40B4-BE49-F238E27FC236}">
                <a16:creationId xmlns:a16="http://schemas.microsoft.com/office/drawing/2014/main" id="{AC792E13-3E18-463F-B69D-19F5AB21D83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30263" y="4767263"/>
            <a:ext cx="160337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71734" name="Line 22">
            <a:extLst>
              <a:ext uri="{FF2B5EF4-FFF2-40B4-BE49-F238E27FC236}">
                <a16:creationId xmlns:a16="http://schemas.microsoft.com/office/drawing/2014/main" id="{7C30F951-545A-41B9-99B4-C13591A3F5BA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968750" y="3216275"/>
            <a:ext cx="0" cy="18621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1735" name="Line 23">
            <a:extLst>
              <a:ext uri="{FF2B5EF4-FFF2-40B4-BE49-F238E27FC236}">
                <a16:creationId xmlns:a16="http://schemas.microsoft.com/office/drawing/2014/main" id="{03B7A2A3-3A90-4E5B-98FC-353200826EC6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352800" y="2895600"/>
            <a:ext cx="392113" cy="738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1736" name="Oval 24">
            <a:extLst>
              <a:ext uri="{FF2B5EF4-FFF2-40B4-BE49-F238E27FC236}">
                <a16:creationId xmlns:a16="http://schemas.microsoft.com/office/drawing/2014/main" id="{3F798495-0BA6-49A8-A8E0-C58EE65C92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9988" y="5033963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1737" name="Line 25">
            <a:extLst>
              <a:ext uri="{FF2B5EF4-FFF2-40B4-BE49-F238E27FC236}">
                <a16:creationId xmlns:a16="http://schemas.microsoft.com/office/drawing/2014/main" id="{D1FAD10F-FA04-40D1-8257-47BC0DE912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5070475"/>
            <a:ext cx="4572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1738" name="Line 26">
            <a:extLst>
              <a:ext uri="{FF2B5EF4-FFF2-40B4-BE49-F238E27FC236}">
                <a16:creationId xmlns:a16="http://schemas.microsoft.com/office/drawing/2014/main" id="{FDA9F379-4F5B-4305-ABD1-7E8A8F3E3A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3800" y="2971800"/>
            <a:ext cx="152400" cy="304800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1739" name="Line 27">
            <a:extLst>
              <a:ext uri="{FF2B5EF4-FFF2-40B4-BE49-F238E27FC236}">
                <a16:creationId xmlns:a16="http://schemas.microsoft.com/office/drawing/2014/main" id="{C76B235B-DFEB-4976-838C-8CC2C3667936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196975" y="4894263"/>
            <a:ext cx="0" cy="1762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1740" name="Oval 28">
            <a:extLst>
              <a:ext uri="{FF2B5EF4-FFF2-40B4-BE49-F238E27FC236}">
                <a16:creationId xmlns:a16="http://schemas.microsoft.com/office/drawing/2014/main" id="{12F359BB-5DC2-43E5-9833-1924001546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41763" y="50419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1741" name="Oval 29">
            <a:extLst>
              <a:ext uri="{FF2B5EF4-FFF2-40B4-BE49-F238E27FC236}">
                <a16:creationId xmlns:a16="http://schemas.microsoft.com/office/drawing/2014/main" id="{C9077DC9-6D82-4B00-A68D-21B610090E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27475" y="3194050"/>
            <a:ext cx="79375" cy="793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1742" name="Oval 30">
            <a:extLst>
              <a:ext uri="{FF2B5EF4-FFF2-40B4-BE49-F238E27FC236}">
                <a16:creationId xmlns:a16="http://schemas.microsoft.com/office/drawing/2014/main" id="{359C1109-72D6-43F2-908C-DB4EB614C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28956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1743" name="Oval 31">
            <a:extLst>
              <a:ext uri="{FF2B5EF4-FFF2-40B4-BE49-F238E27FC236}">
                <a16:creationId xmlns:a16="http://schemas.microsoft.com/office/drawing/2014/main" id="{35C990C4-E134-4F7E-ABE1-7D7D0A8864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57288" y="487045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1744" name="Line 32">
            <a:extLst>
              <a:ext uri="{FF2B5EF4-FFF2-40B4-BE49-F238E27FC236}">
                <a16:creationId xmlns:a16="http://schemas.microsoft.com/office/drawing/2014/main" id="{AF79B3F5-8D63-4CCE-985A-E664879AEB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6200" y="3048000"/>
            <a:ext cx="152400" cy="304800"/>
          </a:xfrm>
          <a:prstGeom prst="line">
            <a:avLst/>
          </a:prstGeom>
          <a:noFill/>
          <a:ln w="1905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1745" name="Oval 33">
            <a:extLst>
              <a:ext uri="{FF2B5EF4-FFF2-40B4-BE49-F238E27FC236}">
                <a16:creationId xmlns:a16="http://schemas.microsoft.com/office/drawing/2014/main" id="{EDCC659E-0AEE-47B8-BD9D-C046A17CD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91000" y="5045075"/>
            <a:ext cx="60325" cy="60325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1746" name="Line 34">
            <a:extLst>
              <a:ext uri="{FF2B5EF4-FFF2-40B4-BE49-F238E27FC236}">
                <a16:creationId xmlns:a16="http://schemas.microsoft.com/office/drawing/2014/main" id="{0DFF3FFF-CECE-441C-9CE1-AA4A7EA6C5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9200" y="3657600"/>
            <a:ext cx="609600" cy="12192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1747" name="Rectangle 35">
            <a:extLst>
              <a:ext uri="{FF2B5EF4-FFF2-40B4-BE49-F238E27FC236}">
                <a16:creationId xmlns:a16="http://schemas.microsoft.com/office/drawing/2014/main" id="{F1F88E2E-114C-4EF9-B0E3-31F770B3E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941763"/>
            <a:ext cx="457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en-US" altLang="zh-CN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71753" name="Rectangle 41">
            <a:extLst>
              <a:ext uri="{FF2B5EF4-FFF2-40B4-BE49-F238E27FC236}">
                <a16:creationId xmlns:a16="http://schemas.microsoft.com/office/drawing/2014/main" id="{2350B781-D65A-45FA-8C70-B7B6C37F8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941763"/>
            <a:ext cx="76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en-US" altLang="zh-CN">
                <a:solidFill>
                  <a:srgbClr val="99FF66"/>
                </a:solidFill>
                <a:latin typeface="Times New Roman" panose="02020603050405020304" pitchFamily="18" charset="0"/>
              </a:rPr>
              <a:t>2’</a:t>
            </a:r>
            <a:endParaRPr kumimoji="0" lang="en-US" altLang="zh-CN">
              <a:solidFill>
                <a:srgbClr val="99FF66"/>
              </a:solidFill>
              <a:latin typeface="宋体" panose="02010600030101010101" pitchFamily="2" charset="-122"/>
            </a:endParaRPr>
          </a:p>
        </p:txBody>
      </p:sp>
      <p:sp>
        <p:nvSpPr>
          <p:cNvPr id="371757" name="Rectangle 45">
            <a:extLst>
              <a:ext uri="{FF2B5EF4-FFF2-40B4-BE49-F238E27FC236}">
                <a16:creationId xmlns:a16="http://schemas.microsoft.com/office/drawing/2014/main" id="{19B81F29-0EF0-4CE1-8FD9-DA16AE8F5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094163"/>
            <a:ext cx="1524000" cy="9906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1758" name="Line 46">
            <a:extLst>
              <a:ext uri="{FF2B5EF4-FFF2-40B4-BE49-F238E27FC236}">
                <a16:creationId xmlns:a16="http://schemas.microsoft.com/office/drawing/2014/main" id="{1BD66678-95A7-4CA8-A0CE-9E4F671EF6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4627563"/>
            <a:ext cx="5334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1759" name="Line 47">
            <a:extLst>
              <a:ext uri="{FF2B5EF4-FFF2-40B4-BE49-F238E27FC236}">
                <a16:creationId xmlns:a16="http://schemas.microsoft.com/office/drawing/2014/main" id="{E11DB9E2-7C88-41F0-BF4C-F39DC0BBAEE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0" y="4627563"/>
            <a:ext cx="5334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71763" name="Group 51">
            <a:extLst>
              <a:ext uri="{FF2B5EF4-FFF2-40B4-BE49-F238E27FC236}">
                <a16:creationId xmlns:a16="http://schemas.microsoft.com/office/drawing/2014/main" id="{E46769D9-7BE5-4E8C-B2EF-CBCAC89EF738}"/>
              </a:ext>
            </a:extLst>
          </p:cNvPr>
          <p:cNvGrpSpPr>
            <a:grpSpLocks/>
          </p:cNvGrpSpPr>
          <p:nvPr/>
        </p:nvGrpSpPr>
        <p:grpSpPr bwMode="auto">
          <a:xfrm>
            <a:off x="473075" y="1052513"/>
            <a:ext cx="7540625" cy="1289050"/>
            <a:chOff x="298" y="663"/>
            <a:chExt cx="4750" cy="812"/>
          </a:xfrm>
        </p:grpSpPr>
        <p:sp>
          <p:nvSpPr>
            <p:cNvPr id="371760" name="Rectangle 48">
              <a:extLst>
                <a:ext uri="{FF2B5EF4-FFF2-40B4-BE49-F238E27FC236}">
                  <a16:creationId xmlns:a16="http://schemas.microsoft.com/office/drawing/2014/main" id="{A14F18A4-F2D7-4BD0-BA64-A1CB0CD69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" y="663"/>
              <a:ext cx="211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zh-CN" altLang="en-US" sz="36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冷凝器的</a:t>
              </a:r>
              <a:r>
                <a:rPr kumimoji="0" lang="en-US" altLang="zh-CN" sz="3600" i="1">
                  <a:solidFill>
                    <a:srgbClr val="99FF66"/>
                  </a:solidFill>
                  <a:ea typeface="宋体" panose="02010600030101010101" pitchFamily="2" charset="-122"/>
                </a:rPr>
                <a:t>ex</a:t>
              </a:r>
              <a:r>
                <a:rPr kumimoji="0" lang="zh-CN" altLang="en-US" sz="36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损失</a:t>
              </a:r>
            </a:p>
          </p:txBody>
        </p:sp>
        <p:graphicFrame>
          <p:nvGraphicFramePr>
            <p:cNvPr id="371761" name="Object 49">
              <a:extLst>
                <a:ext uri="{FF2B5EF4-FFF2-40B4-BE49-F238E27FC236}">
                  <a16:creationId xmlns:a16="http://schemas.microsoft.com/office/drawing/2014/main" id="{485965F1-ED82-4ECA-863D-77437BDABE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1" y="1026"/>
            <a:ext cx="4527" cy="4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3381" name="Equation" r:id="rId4" imgW="2565360" imgH="253800" progId="Equation.DSMT4">
                    <p:embed/>
                  </p:oleObj>
                </mc:Choice>
                <mc:Fallback>
                  <p:oleObj name="Equation" r:id="rId4" imgW="2565360" imgH="253800" progId="Equation.DSMT4">
                    <p:embed/>
                    <p:pic>
                      <p:nvPicPr>
                        <p:cNvPr id="371761" name="Object 49">
                          <a:extLst>
                            <a:ext uri="{FF2B5EF4-FFF2-40B4-BE49-F238E27FC236}">
                              <a16:creationId xmlns:a16="http://schemas.microsoft.com/office/drawing/2014/main" id="{485965F1-ED82-4ECA-863D-77437BDABEE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" y="1026"/>
                          <a:ext cx="4527" cy="449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1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1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47" grpId="0" autoUpdateAnimBg="0"/>
      <p:bldP spid="371753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>
            <a:extLst>
              <a:ext uri="{FF2B5EF4-FFF2-40B4-BE49-F238E27FC236}">
                <a16:creationId xmlns:a16="http://schemas.microsoft.com/office/drawing/2014/main" id="{AE2B64D2-9D34-4DED-BB41-1E8F108D8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762000"/>
          </a:xfrm>
        </p:spPr>
        <p:txBody>
          <a:bodyPr/>
          <a:lstStyle/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两种分析方法的比较</a:t>
            </a:r>
          </a:p>
        </p:txBody>
      </p:sp>
      <p:sp>
        <p:nvSpPr>
          <p:cNvPr id="373772" name="Text Box 12">
            <a:extLst>
              <a:ext uri="{FF2B5EF4-FFF2-40B4-BE49-F238E27FC236}">
                <a16:creationId xmlns:a16="http://schemas.microsoft.com/office/drawing/2014/main" id="{0C208FE9-B778-42EA-8B06-2868B47DD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33600"/>
            <a:ext cx="8382000" cy="326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 dirty="0">
                <a:ea typeface="宋体" panose="02010600030101010101" pitchFamily="2" charset="-122"/>
              </a:rPr>
              <a:t>锅炉        </a:t>
            </a:r>
            <a:r>
              <a:rPr lang="en-US" altLang="zh-CN" sz="3200" i="1" dirty="0" err="1">
                <a:solidFill>
                  <a:schemeClr val="tx1"/>
                </a:solidFill>
                <a:ea typeface="宋体" panose="02010600030101010101" pitchFamily="2" charset="-122"/>
              </a:rPr>
              <a:t>q</a:t>
            </a:r>
            <a:r>
              <a:rPr lang="en-US" altLang="zh-CN" sz="3200" baseline="-25000" dirty="0" err="1">
                <a:solidFill>
                  <a:schemeClr val="tx1"/>
                </a:solidFill>
                <a:ea typeface="宋体" panose="02010600030101010101" pitchFamily="2" charset="-122"/>
              </a:rPr>
              <a:t>B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/</a:t>
            </a:r>
            <a:r>
              <a:rPr lang="en-US" altLang="zh-CN" sz="3200" i="1" dirty="0">
                <a:solidFill>
                  <a:schemeClr val="tx1"/>
                </a:solidFill>
                <a:ea typeface="宋体" panose="02010600030101010101" pitchFamily="2" charset="-122"/>
              </a:rPr>
              <a:t>q</a:t>
            </a:r>
            <a:r>
              <a:rPr lang="en-US" altLang="zh-CN" sz="3200" baseline="-25000" dirty="0">
                <a:solidFill>
                  <a:schemeClr val="tx1"/>
                </a:solidFill>
                <a:ea typeface="宋体" panose="02010600030101010101" pitchFamily="2" charset="-122"/>
              </a:rPr>
              <a:t>f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=</a:t>
            </a:r>
            <a:r>
              <a:rPr lang="en-US" altLang="zh-CN" sz="3200" dirty="0">
                <a:solidFill>
                  <a:srgbClr val="FFFF66"/>
                </a:solidFill>
                <a:ea typeface="宋体" panose="02010600030101010101" pitchFamily="2" charset="-122"/>
              </a:rPr>
              <a:t>10%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               </a:t>
            </a:r>
            <a:r>
              <a:rPr lang="en-US" altLang="zh-CN" sz="3200" i="1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3200" baseline="-25000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/</a:t>
            </a:r>
            <a:r>
              <a:rPr lang="en-US" altLang="zh-CN" sz="3200" i="1" dirty="0" err="1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ex</a:t>
            </a:r>
            <a:r>
              <a:rPr lang="en-US" altLang="zh-CN" sz="3200" baseline="-25000" dirty="0" err="1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,qf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=</a:t>
            </a:r>
            <a:r>
              <a:rPr lang="en-US" altLang="zh-CN" sz="3200" dirty="0">
                <a:solidFill>
                  <a:srgbClr val="99FF66"/>
                </a:solidFill>
                <a:ea typeface="宋体" panose="02010600030101010101" pitchFamily="2" charset="-122"/>
              </a:rPr>
              <a:t>56.7%</a:t>
            </a:r>
          </a:p>
          <a:p>
            <a:pPr algn="l">
              <a:spcBef>
                <a:spcPct val="0"/>
              </a:spcBef>
            </a:pPr>
            <a:r>
              <a:rPr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                                                  (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燃烧</a:t>
            </a:r>
            <a:r>
              <a:rPr lang="en-US" altLang="zh-CN" sz="2800" dirty="0">
                <a:solidFill>
                  <a:srgbClr val="99FF66"/>
                </a:solidFill>
                <a:ea typeface="宋体" panose="02010600030101010101" pitchFamily="2" charset="-122"/>
              </a:rPr>
              <a:t>14.1%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排烟及散热</a:t>
            </a:r>
          </a:p>
          <a:p>
            <a:pPr algn="l"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                                                   </a:t>
            </a:r>
            <a:r>
              <a:rPr lang="en-US" altLang="zh-CN" sz="2800" dirty="0">
                <a:solidFill>
                  <a:srgbClr val="99FF66"/>
                </a:solidFill>
                <a:ea typeface="宋体" panose="02010600030101010101" pitchFamily="2" charset="-122"/>
              </a:rPr>
              <a:t>8.6%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传热</a:t>
            </a:r>
            <a:r>
              <a:rPr lang="en-US" altLang="zh-CN" sz="2800" dirty="0">
                <a:solidFill>
                  <a:srgbClr val="99FF66"/>
                </a:solidFill>
                <a:ea typeface="宋体" panose="02010600030101010101" pitchFamily="2" charset="-122"/>
              </a:rPr>
              <a:t>34%</a:t>
            </a:r>
            <a:r>
              <a:rPr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)</a:t>
            </a:r>
          </a:p>
          <a:p>
            <a:pPr algn="l">
              <a:spcBef>
                <a:spcPct val="0"/>
              </a:spcBef>
            </a:pPr>
            <a:r>
              <a:rPr lang="zh-CN" altLang="en-US" sz="3200" dirty="0">
                <a:ea typeface="宋体" panose="02010600030101010101" pitchFamily="2" charset="-122"/>
              </a:rPr>
              <a:t>管道</a:t>
            </a:r>
            <a:r>
              <a:rPr lang="zh-CN" altLang="en-US" dirty="0">
                <a:ea typeface="宋体" panose="02010600030101010101" pitchFamily="2" charset="-122"/>
              </a:rPr>
              <a:t>           </a:t>
            </a:r>
            <a:r>
              <a:rPr lang="en-US" altLang="zh-CN" sz="3200" i="1" dirty="0" err="1">
                <a:solidFill>
                  <a:schemeClr val="tx1"/>
                </a:solidFill>
                <a:ea typeface="宋体" panose="02010600030101010101" pitchFamily="2" charset="-122"/>
              </a:rPr>
              <a:t>q</a:t>
            </a:r>
            <a:r>
              <a:rPr lang="en-US" altLang="zh-CN" sz="3200" baseline="-25000" dirty="0" err="1">
                <a:solidFill>
                  <a:schemeClr val="tx1"/>
                </a:solidFill>
                <a:ea typeface="宋体" panose="02010600030101010101" pitchFamily="2" charset="-122"/>
              </a:rPr>
              <a:t>tu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/</a:t>
            </a:r>
            <a:r>
              <a:rPr lang="en-US" altLang="zh-CN" sz="3200" i="1" dirty="0">
                <a:solidFill>
                  <a:schemeClr val="tx1"/>
                </a:solidFill>
                <a:ea typeface="宋体" panose="02010600030101010101" pitchFamily="2" charset="-122"/>
              </a:rPr>
              <a:t>q</a:t>
            </a:r>
            <a:r>
              <a:rPr lang="en-US" altLang="zh-CN" sz="3200" baseline="-25000" dirty="0">
                <a:solidFill>
                  <a:schemeClr val="tx1"/>
                </a:solidFill>
                <a:ea typeface="宋体" panose="02010600030101010101" pitchFamily="2" charset="-122"/>
              </a:rPr>
              <a:t>f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FFFF66"/>
                </a:solidFill>
                <a:ea typeface="宋体" panose="02010600030101010101" pitchFamily="2" charset="-122"/>
              </a:rPr>
              <a:t>0.6%</a:t>
            </a:r>
            <a:r>
              <a:rPr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               </a:t>
            </a:r>
            <a:r>
              <a:rPr lang="en-US" altLang="zh-CN" sz="3200" i="1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3200" baseline="-25000" dirty="0" err="1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tu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/</a:t>
            </a:r>
            <a:r>
              <a:rPr lang="en-US" altLang="zh-CN" sz="3200" i="1" dirty="0" err="1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ex</a:t>
            </a:r>
            <a:r>
              <a:rPr lang="en-US" altLang="zh-CN" sz="3200" baseline="-25000" dirty="0" err="1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,qf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=</a:t>
            </a:r>
            <a:r>
              <a:rPr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99FF66"/>
                </a:solidFill>
                <a:ea typeface="宋体" panose="02010600030101010101" pitchFamily="2" charset="-122"/>
              </a:rPr>
              <a:t>0.5%</a:t>
            </a:r>
          </a:p>
          <a:p>
            <a:pPr algn="l">
              <a:spcBef>
                <a:spcPct val="0"/>
              </a:spcBef>
            </a:pPr>
            <a:r>
              <a:rPr lang="zh-CN" altLang="en-US" sz="3200" dirty="0">
                <a:ea typeface="宋体" panose="02010600030101010101" pitchFamily="2" charset="-122"/>
              </a:rPr>
              <a:t>汽轮机      </a:t>
            </a:r>
            <a:r>
              <a:rPr lang="en-US" altLang="zh-CN" sz="3200" i="1" dirty="0">
                <a:solidFill>
                  <a:schemeClr val="tx1"/>
                </a:solidFill>
                <a:ea typeface="宋体" panose="02010600030101010101" pitchFamily="2" charset="-122"/>
              </a:rPr>
              <a:t>q</a:t>
            </a:r>
            <a:r>
              <a:rPr lang="en-US" altLang="zh-CN" sz="3200" baseline="-25000" dirty="0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/</a:t>
            </a:r>
            <a:r>
              <a:rPr lang="en-US" altLang="zh-CN" sz="3200" i="1" dirty="0">
                <a:solidFill>
                  <a:schemeClr val="tx1"/>
                </a:solidFill>
                <a:ea typeface="宋体" panose="02010600030101010101" pitchFamily="2" charset="-122"/>
              </a:rPr>
              <a:t>q</a:t>
            </a:r>
            <a:r>
              <a:rPr lang="en-US" altLang="zh-CN" sz="3200" baseline="-25000" dirty="0">
                <a:solidFill>
                  <a:schemeClr val="tx1"/>
                </a:solidFill>
                <a:ea typeface="宋体" panose="02010600030101010101" pitchFamily="2" charset="-122"/>
              </a:rPr>
              <a:t>f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=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FFFF66"/>
                </a:solidFill>
                <a:ea typeface="宋体" panose="02010600030101010101" pitchFamily="2" charset="-122"/>
              </a:rPr>
              <a:t>0                      </a:t>
            </a:r>
            <a:r>
              <a:rPr lang="en-US" altLang="zh-CN" sz="3200" i="1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3200" baseline="-25000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/</a:t>
            </a:r>
            <a:r>
              <a:rPr lang="en-US" altLang="zh-CN" sz="3200" i="1" dirty="0" err="1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ex</a:t>
            </a:r>
            <a:r>
              <a:rPr lang="en-US" altLang="zh-CN" sz="3200" baseline="-25000" dirty="0" err="1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,qf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=</a:t>
            </a:r>
            <a:r>
              <a:rPr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99FF66"/>
                </a:solidFill>
                <a:ea typeface="宋体" panose="02010600030101010101" pitchFamily="2" charset="-122"/>
              </a:rPr>
              <a:t>5.6%</a:t>
            </a:r>
          </a:p>
          <a:p>
            <a:pPr algn="l">
              <a:spcBef>
                <a:spcPct val="0"/>
              </a:spcBef>
            </a:pPr>
            <a:r>
              <a:rPr lang="zh-CN" altLang="en-US" sz="3200" dirty="0">
                <a:ea typeface="宋体" panose="02010600030101010101" pitchFamily="2" charset="-122"/>
              </a:rPr>
              <a:t>凝汽器     </a:t>
            </a:r>
            <a:r>
              <a:rPr lang="en-US" altLang="zh-CN" sz="3200" i="1" dirty="0">
                <a:solidFill>
                  <a:schemeClr val="tx1"/>
                </a:solidFill>
                <a:ea typeface="宋体" panose="02010600030101010101" pitchFamily="2" charset="-122"/>
              </a:rPr>
              <a:t>q</a:t>
            </a:r>
            <a:r>
              <a:rPr lang="en-US" altLang="zh-CN" sz="3200" baseline="-25000" dirty="0">
                <a:solidFill>
                  <a:schemeClr val="tx1"/>
                </a:solidFill>
                <a:ea typeface="宋体" panose="02010600030101010101" pitchFamily="2" charset="-122"/>
              </a:rPr>
              <a:t>c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/</a:t>
            </a:r>
            <a:r>
              <a:rPr lang="en-US" altLang="zh-CN" sz="3200" i="1" dirty="0">
                <a:solidFill>
                  <a:schemeClr val="tx1"/>
                </a:solidFill>
                <a:ea typeface="宋体" panose="02010600030101010101" pitchFamily="2" charset="-122"/>
              </a:rPr>
              <a:t>q</a:t>
            </a:r>
            <a:r>
              <a:rPr lang="en-US" altLang="zh-CN" sz="3200" baseline="-25000" dirty="0">
                <a:solidFill>
                  <a:schemeClr val="tx1"/>
                </a:solidFill>
                <a:ea typeface="宋体" panose="02010600030101010101" pitchFamily="2" charset="-122"/>
              </a:rPr>
              <a:t>f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=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FFFF66"/>
                </a:solidFill>
                <a:ea typeface="宋体" panose="02010600030101010101" pitchFamily="2" charset="-122"/>
              </a:rPr>
              <a:t>55.7%</a:t>
            </a:r>
            <a:r>
              <a:rPr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              </a:t>
            </a:r>
            <a:r>
              <a:rPr lang="en-US" altLang="zh-CN" sz="3200" i="1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3200" baseline="-25000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/</a:t>
            </a:r>
            <a:r>
              <a:rPr lang="en-US" altLang="zh-CN" sz="3200" i="1" dirty="0" err="1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ex</a:t>
            </a:r>
            <a:r>
              <a:rPr lang="en-US" altLang="zh-CN" sz="3200" baseline="-25000" dirty="0" err="1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,qf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= </a:t>
            </a:r>
            <a:r>
              <a:rPr lang="en-US" altLang="zh-CN" sz="2800" dirty="0">
                <a:solidFill>
                  <a:srgbClr val="99FF66"/>
                </a:solidFill>
                <a:ea typeface="宋体" panose="02010600030101010101" pitchFamily="2" charset="-122"/>
              </a:rPr>
              <a:t>3.5%</a:t>
            </a:r>
            <a:endParaRPr lang="en-US" altLang="zh-CN" dirty="0">
              <a:solidFill>
                <a:srgbClr val="99FF66"/>
              </a:solidFill>
              <a:ea typeface="宋体" panose="02010600030101010101" pitchFamily="2" charset="-122"/>
            </a:endParaRPr>
          </a:p>
          <a:p>
            <a:pPr algn="l">
              <a:spcBef>
                <a:spcPct val="0"/>
              </a:spcBef>
            </a:pPr>
            <a:endParaRPr lang="en-US" altLang="zh-CN" b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73773" name="Line 13">
            <a:extLst>
              <a:ext uri="{FF2B5EF4-FFF2-40B4-BE49-F238E27FC236}">
                <a16:creationId xmlns:a16="http://schemas.microsoft.com/office/drawing/2014/main" id="{049741EE-E0F6-4D4E-9EB7-4B548B4F856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1981200"/>
            <a:ext cx="7848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3775" name="Rectangle 15">
            <a:extLst>
              <a:ext uri="{FF2B5EF4-FFF2-40B4-BE49-F238E27FC236}">
                <a16:creationId xmlns:a16="http://schemas.microsoft.com/office/drawing/2014/main" id="{09A19DAE-49E3-46AF-A25D-32913ED65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2536" y="1371600"/>
            <a:ext cx="849694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en-US" altLang="zh-CN" dirty="0">
                <a:latin typeface="宋体" panose="02010600030101010101" pitchFamily="2" charset="-122"/>
              </a:rPr>
              <a:t>         </a:t>
            </a:r>
            <a:r>
              <a:rPr kumimoji="0" lang="zh-CN" altLang="en-US" dirty="0">
                <a:latin typeface="宋体" panose="02010600030101010101" pitchFamily="2" charset="-122"/>
              </a:rPr>
              <a:t>热效率法             </a:t>
            </a:r>
            <a:r>
              <a:rPr kumimoji="0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kumimoji="0" lang="zh-CN" altLang="en-US" dirty="0">
                <a:latin typeface="宋体" panose="02010600030101010101" pitchFamily="2" charset="-122"/>
              </a:rPr>
              <a:t>分析法</a:t>
            </a: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3776" name="Line 16">
            <a:extLst>
              <a:ext uri="{FF2B5EF4-FFF2-40B4-BE49-F238E27FC236}">
                <a16:creationId xmlns:a16="http://schemas.microsoft.com/office/drawing/2014/main" id="{31135E96-2377-4054-B2BE-F7704A9E0E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4008" y="1523999"/>
            <a:ext cx="4192" cy="373379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3777" name="Line 17">
            <a:extLst>
              <a:ext uri="{FF2B5EF4-FFF2-40B4-BE49-F238E27FC236}">
                <a16:creationId xmlns:a16="http://schemas.microsoft.com/office/drawing/2014/main" id="{A2CCEBC8-9CE3-4BAE-B946-589055C134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5257800"/>
            <a:ext cx="7848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>
            <a:extLst>
              <a:ext uri="{FF2B5EF4-FFF2-40B4-BE49-F238E27FC236}">
                <a16:creationId xmlns:a16="http://schemas.microsoft.com/office/drawing/2014/main" id="{6FD4B547-D5B1-4228-ACD1-9DEF69B941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762000"/>
          </a:xfrm>
        </p:spPr>
        <p:txBody>
          <a:bodyPr/>
          <a:lstStyle/>
          <a:p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提高循环热效率的途径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13699" name="Text Box 3">
            <a:extLst>
              <a:ext uri="{FF2B5EF4-FFF2-40B4-BE49-F238E27FC236}">
                <a16:creationId xmlns:a16="http://schemas.microsoft.com/office/drawing/2014/main" id="{25C74E7E-C0FA-4D13-840C-348FF4CB7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988" y="2109788"/>
            <a:ext cx="2622550" cy="5794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bg2"/>
                </a:solidFill>
                <a:ea typeface="宋体" panose="02010600030101010101" pitchFamily="2" charset="-122"/>
              </a:rPr>
              <a:t>改变循环参数</a:t>
            </a:r>
          </a:p>
        </p:txBody>
      </p:sp>
      <p:sp>
        <p:nvSpPr>
          <p:cNvPr id="413700" name="Text Box 4">
            <a:extLst>
              <a:ext uri="{FF2B5EF4-FFF2-40B4-BE49-F238E27FC236}">
                <a16:creationId xmlns:a16="http://schemas.microsoft.com/office/drawing/2014/main" id="{9A50C77E-17B1-44A1-95B2-79C3687A9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4200" y="1571625"/>
            <a:ext cx="2224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提高初温度</a:t>
            </a:r>
          </a:p>
        </p:txBody>
      </p:sp>
      <p:sp>
        <p:nvSpPr>
          <p:cNvPr id="413701" name="Text Box 5">
            <a:extLst>
              <a:ext uri="{FF2B5EF4-FFF2-40B4-BE49-F238E27FC236}">
                <a16:creationId xmlns:a16="http://schemas.microsoft.com/office/drawing/2014/main" id="{BA806401-B9B6-45F6-8D97-DA16350DB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325" y="2049463"/>
            <a:ext cx="22240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提高初压力</a:t>
            </a:r>
          </a:p>
        </p:txBody>
      </p:sp>
      <p:sp>
        <p:nvSpPr>
          <p:cNvPr id="413702" name="Text Box 6">
            <a:extLst>
              <a:ext uri="{FF2B5EF4-FFF2-40B4-BE49-F238E27FC236}">
                <a16:creationId xmlns:a16="http://schemas.microsoft.com/office/drawing/2014/main" id="{96ACD6CA-77C8-44D8-BEC7-D12A8DE45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325" y="2506663"/>
            <a:ext cx="26320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降低乏汽压力</a:t>
            </a:r>
          </a:p>
        </p:txBody>
      </p:sp>
      <p:sp>
        <p:nvSpPr>
          <p:cNvPr id="413703" name="AutoShape 7">
            <a:extLst>
              <a:ext uri="{FF2B5EF4-FFF2-40B4-BE49-F238E27FC236}">
                <a16:creationId xmlns:a16="http://schemas.microsoft.com/office/drawing/2014/main" id="{4FFD0DBF-4AD9-4B93-BA05-6412963D818D}"/>
              </a:ext>
            </a:extLst>
          </p:cNvPr>
          <p:cNvSpPr>
            <a:spLocks/>
          </p:cNvSpPr>
          <p:nvPr/>
        </p:nvSpPr>
        <p:spPr bwMode="auto">
          <a:xfrm>
            <a:off x="4208463" y="1828800"/>
            <a:ext cx="147637" cy="1133475"/>
          </a:xfrm>
          <a:prstGeom prst="leftBrace">
            <a:avLst>
              <a:gd name="adj1" fmla="val 63979"/>
              <a:gd name="adj2" fmla="val 50000"/>
            </a:avLst>
          </a:prstGeom>
          <a:noFill/>
          <a:ln w="25400">
            <a:solidFill>
              <a:srgbClr val="99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413704" name="AutoShape 8">
            <a:extLst>
              <a:ext uri="{FF2B5EF4-FFF2-40B4-BE49-F238E27FC236}">
                <a16:creationId xmlns:a16="http://schemas.microsoft.com/office/drawing/2014/main" id="{066A3458-E1E1-4F54-B658-0F6CDA4FF173}"/>
              </a:ext>
            </a:extLst>
          </p:cNvPr>
          <p:cNvCxnSpPr>
            <a:cxnSpLocks noChangeShapeType="1"/>
            <a:stCxn id="413699" idx="3"/>
            <a:endCxn id="413703" idx="1"/>
          </p:cNvCxnSpPr>
          <p:nvPr/>
        </p:nvCxnSpPr>
        <p:spPr bwMode="auto">
          <a:xfrm flipV="1">
            <a:off x="3157538" y="2395538"/>
            <a:ext cx="1038225" cy="47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3705" name="Text Box 9">
            <a:extLst>
              <a:ext uri="{FF2B5EF4-FFF2-40B4-BE49-F238E27FC236}">
                <a16:creationId xmlns:a16="http://schemas.microsoft.com/office/drawing/2014/main" id="{655E4B5F-DADB-4CA3-9AF6-DFBC137FB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406775"/>
            <a:ext cx="2622550" cy="5794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bg2"/>
                </a:solidFill>
                <a:ea typeface="宋体" panose="02010600030101010101" pitchFamily="2" charset="-122"/>
              </a:rPr>
              <a:t>改变循环形式</a:t>
            </a:r>
          </a:p>
        </p:txBody>
      </p:sp>
      <p:sp>
        <p:nvSpPr>
          <p:cNvPr id="413706" name="Text Box 10">
            <a:extLst>
              <a:ext uri="{FF2B5EF4-FFF2-40B4-BE49-F238E27FC236}">
                <a16:creationId xmlns:a16="http://schemas.microsoft.com/office/drawing/2014/main" id="{5C5C0083-9400-427C-84BB-4B91C97E6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0863" y="3552825"/>
            <a:ext cx="18161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回热循环</a:t>
            </a:r>
          </a:p>
        </p:txBody>
      </p:sp>
      <p:sp>
        <p:nvSpPr>
          <p:cNvPr id="413707" name="Text Box 11">
            <a:extLst>
              <a:ext uri="{FF2B5EF4-FFF2-40B4-BE49-F238E27FC236}">
                <a16:creationId xmlns:a16="http://schemas.microsoft.com/office/drawing/2014/main" id="{36C768D8-51F0-44AB-8FD9-002BAC578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0863" y="3019425"/>
            <a:ext cx="18161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再热循环</a:t>
            </a:r>
          </a:p>
        </p:txBody>
      </p:sp>
      <p:sp>
        <p:nvSpPr>
          <p:cNvPr id="413708" name="AutoShape 12">
            <a:extLst>
              <a:ext uri="{FF2B5EF4-FFF2-40B4-BE49-F238E27FC236}">
                <a16:creationId xmlns:a16="http://schemas.microsoft.com/office/drawing/2014/main" id="{5061C70E-AE1C-4286-A9CA-A901DE14B0D3}"/>
              </a:ext>
            </a:extLst>
          </p:cNvPr>
          <p:cNvSpPr>
            <a:spLocks/>
          </p:cNvSpPr>
          <p:nvPr/>
        </p:nvSpPr>
        <p:spPr bwMode="auto">
          <a:xfrm>
            <a:off x="4208463" y="3352800"/>
            <a:ext cx="147637" cy="723900"/>
          </a:xfrm>
          <a:prstGeom prst="leftBrace">
            <a:avLst>
              <a:gd name="adj1" fmla="val 40860"/>
              <a:gd name="adj2" fmla="val 50000"/>
            </a:avLst>
          </a:prstGeom>
          <a:noFill/>
          <a:ln w="25400">
            <a:solidFill>
              <a:srgbClr val="99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413709" name="AutoShape 13">
            <a:extLst>
              <a:ext uri="{FF2B5EF4-FFF2-40B4-BE49-F238E27FC236}">
                <a16:creationId xmlns:a16="http://schemas.microsoft.com/office/drawing/2014/main" id="{73303EAB-94E1-4650-839E-CE85D61DAE68}"/>
              </a:ext>
            </a:extLst>
          </p:cNvPr>
          <p:cNvCxnSpPr>
            <a:cxnSpLocks noChangeShapeType="1"/>
            <a:stCxn id="413705" idx="3"/>
            <a:endCxn id="413708" idx="1"/>
          </p:cNvCxnSpPr>
          <p:nvPr/>
        </p:nvCxnSpPr>
        <p:spPr bwMode="auto">
          <a:xfrm>
            <a:off x="3155950" y="3697288"/>
            <a:ext cx="1039813" cy="174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3710" name="AutoShape 14">
            <a:extLst>
              <a:ext uri="{FF2B5EF4-FFF2-40B4-BE49-F238E27FC236}">
                <a16:creationId xmlns:a16="http://schemas.microsoft.com/office/drawing/2014/main" id="{3DD94D99-7500-4242-B598-7CE7DDD936E0}"/>
              </a:ext>
            </a:extLst>
          </p:cNvPr>
          <p:cNvCxnSpPr>
            <a:cxnSpLocks noChangeShapeType="1"/>
            <a:stCxn id="413699" idx="2"/>
            <a:endCxn id="413705" idx="0"/>
          </p:cNvCxnSpPr>
          <p:nvPr/>
        </p:nvCxnSpPr>
        <p:spPr bwMode="auto">
          <a:xfrm flipH="1">
            <a:off x="1844675" y="2689225"/>
            <a:ext cx="1588" cy="717550"/>
          </a:xfrm>
          <a:prstGeom prst="straightConnector1">
            <a:avLst/>
          </a:prstGeom>
          <a:noFill/>
          <a:ln w="31750">
            <a:solidFill>
              <a:schemeClr val="tx2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3711" name="Text Box 15">
            <a:extLst>
              <a:ext uri="{FF2B5EF4-FFF2-40B4-BE49-F238E27FC236}">
                <a16:creationId xmlns:a16="http://schemas.microsoft.com/office/drawing/2014/main" id="{F855DADE-F6F8-4101-B6B6-4932C2179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50" y="4772025"/>
            <a:ext cx="1809750" cy="5794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GB" sz="3200">
                <a:solidFill>
                  <a:schemeClr val="bg2"/>
                </a:solidFill>
                <a:ea typeface="宋体" panose="02010600030101010101" pitchFamily="2" charset="-122"/>
              </a:rPr>
              <a:t>联合循环</a:t>
            </a:r>
            <a:endParaRPr lang="zh-CN" altLang="en-US" sz="3200">
              <a:solidFill>
                <a:schemeClr val="bg2"/>
              </a:solidFill>
              <a:ea typeface="宋体" panose="02010600030101010101" pitchFamily="2" charset="-122"/>
            </a:endParaRPr>
          </a:p>
        </p:txBody>
      </p:sp>
      <p:sp>
        <p:nvSpPr>
          <p:cNvPr id="413712" name="Text Box 16">
            <a:extLst>
              <a:ext uri="{FF2B5EF4-FFF2-40B4-BE49-F238E27FC236}">
                <a16:creationId xmlns:a16="http://schemas.microsoft.com/office/drawing/2014/main" id="{CD85D981-47F2-4184-9802-ECCA3C1FF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8788" y="4114800"/>
            <a:ext cx="18161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热电联产</a:t>
            </a:r>
          </a:p>
        </p:txBody>
      </p:sp>
      <p:sp>
        <p:nvSpPr>
          <p:cNvPr id="413713" name="Text Box 17">
            <a:extLst>
              <a:ext uri="{FF2B5EF4-FFF2-40B4-BE49-F238E27FC236}">
                <a16:creationId xmlns:a16="http://schemas.microsoft.com/office/drawing/2014/main" id="{6660F371-6B8B-4B3C-9AC5-DE6427CF99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8788" y="4579938"/>
            <a:ext cx="3582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燃气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-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蒸汽联合循环</a:t>
            </a:r>
          </a:p>
        </p:txBody>
      </p:sp>
      <p:sp>
        <p:nvSpPr>
          <p:cNvPr id="413714" name="Text Box 18">
            <a:extLst>
              <a:ext uri="{FF2B5EF4-FFF2-40B4-BE49-F238E27FC236}">
                <a16:creationId xmlns:a16="http://schemas.microsoft.com/office/drawing/2014/main" id="{0B42B210-A3C2-420F-9B2B-D50A17734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5249863"/>
            <a:ext cx="26320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新型动力循环</a:t>
            </a:r>
          </a:p>
        </p:txBody>
      </p:sp>
      <p:sp>
        <p:nvSpPr>
          <p:cNvPr id="413715" name="Text Box 19">
            <a:extLst>
              <a:ext uri="{FF2B5EF4-FFF2-40B4-BE49-F238E27FC236}">
                <a16:creationId xmlns:a16="http://schemas.microsoft.com/office/drawing/2014/main" id="{FD202549-3999-4079-9E63-4712E6B61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25" y="4895850"/>
            <a:ext cx="12461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IGCC</a:t>
            </a:r>
          </a:p>
        </p:txBody>
      </p:sp>
      <p:sp>
        <p:nvSpPr>
          <p:cNvPr id="413716" name="Text Box 20">
            <a:extLst>
              <a:ext uri="{FF2B5EF4-FFF2-40B4-BE49-F238E27FC236}">
                <a16:creationId xmlns:a16="http://schemas.microsoft.com/office/drawing/2014/main" id="{33952C95-852B-4593-8022-FE47A88B7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25" y="5276850"/>
            <a:ext cx="19669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IGFC-CC</a:t>
            </a:r>
          </a:p>
        </p:txBody>
      </p:sp>
      <p:sp>
        <p:nvSpPr>
          <p:cNvPr id="413717" name="Text Box 21">
            <a:extLst>
              <a:ext uri="{FF2B5EF4-FFF2-40B4-BE49-F238E27FC236}">
                <a16:creationId xmlns:a16="http://schemas.microsoft.com/office/drawing/2014/main" id="{02A30F4E-B276-444C-BAB7-FD6DAC72A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9150" y="5607050"/>
            <a:ext cx="984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3600" b="0">
                <a:solidFill>
                  <a:schemeClr val="tx1"/>
                </a:solidFill>
                <a:ea typeface="宋体" panose="02010600030101010101" pitchFamily="2" charset="-122"/>
              </a:rPr>
              <a:t>…...</a:t>
            </a:r>
            <a:endParaRPr lang="en-US" altLang="zh-CN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13718" name="AutoShape 22">
            <a:extLst>
              <a:ext uri="{FF2B5EF4-FFF2-40B4-BE49-F238E27FC236}">
                <a16:creationId xmlns:a16="http://schemas.microsoft.com/office/drawing/2014/main" id="{71C72C5D-6487-4552-A037-5010CBAEA7BD}"/>
              </a:ext>
            </a:extLst>
          </p:cNvPr>
          <p:cNvSpPr>
            <a:spLocks/>
          </p:cNvSpPr>
          <p:nvPr/>
        </p:nvSpPr>
        <p:spPr bwMode="auto">
          <a:xfrm>
            <a:off x="7010400" y="5181600"/>
            <a:ext cx="228600" cy="914400"/>
          </a:xfrm>
          <a:prstGeom prst="leftBrace">
            <a:avLst>
              <a:gd name="adj1" fmla="val 33333"/>
              <a:gd name="adj2" fmla="val 50000"/>
            </a:avLst>
          </a:prstGeom>
          <a:noFill/>
          <a:ln w="25400">
            <a:solidFill>
              <a:srgbClr val="99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3719" name="AutoShape 23">
            <a:extLst>
              <a:ext uri="{FF2B5EF4-FFF2-40B4-BE49-F238E27FC236}">
                <a16:creationId xmlns:a16="http://schemas.microsoft.com/office/drawing/2014/main" id="{D1F01199-81B6-4EE0-A059-DA5CEC6B5EA4}"/>
              </a:ext>
            </a:extLst>
          </p:cNvPr>
          <p:cNvSpPr>
            <a:spLocks/>
          </p:cNvSpPr>
          <p:nvPr/>
        </p:nvSpPr>
        <p:spPr bwMode="auto">
          <a:xfrm>
            <a:off x="4132263" y="4495800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25400">
            <a:solidFill>
              <a:srgbClr val="99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413720" name="AutoShape 24">
            <a:extLst>
              <a:ext uri="{FF2B5EF4-FFF2-40B4-BE49-F238E27FC236}">
                <a16:creationId xmlns:a16="http://schemas.microsoft.com/office/drawing/2014/main" id="{D22B991A-8DBC-462C-B580-C72BA0C0B3EC}"/>
              </a:ext>
            </a:extLst>
          </p:cNvPr>
          <p:cNvCxnSpPr>
            <a:cxnSpLocks noChangeShapeType="1"/>
            <a:stCxn id="413711" idx="3"/>
            <a:endCxn id="413719" idx="1"/>
          </p:cNvCxnSpPr>
          <p:nvPr/>
        </p:nvCxnSpPr>
        <p:spPr bwMode="auto">
          <a:xfrm>
            <a:off x="2743200" y="5062538"/>
            <a:ext cx="1376363" cy="47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3721" name="AutoShape 25">
            <a:extLst>
              <a:ext uri="{FF2B5EF4-FFF2-40B4-BE49-F238E27FC236}">
                <a16:creationId xmlns:a16="http://schemas.microsoft.com/office/drawing/2014/main" id="{4B3A4A12-A986-4E6F-82DE-490ACEE2FD98}"/>
              </a:ext>
            </a:extLst>
          </p:cNvPr>
          <p:cNvCxnSpPr>
            <a:cxnSpLocks noChangeShapeType="1"/>
            <a:stCxn id="413705" idx="2"/>
            <a:endCxn id="413711" idx="0"/>
          </p:cNvCxnSpPr>
          <p:nvPr/>
        </p:nvCxnSpPr>
        <p:spPr bwMode="auto">
          <a:xfrm flipH="1">
            <a:off x="1838325" y="3986213"/>
            <a:ext cx="6350" cy="785812"/>
          </a:xfrm>
          <a:prstGeom prst="straightConnector1">
            <a:avLst/>
          </a:prstGeom>
          <a:noFill/>
          <a:ln w="31750">
            <a:solidFill>
              <a:schemeClr val="tx2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3723" name="Text Box 27">
            <a:extLst>
              <a:ext uri="{FF2B5EF4-FFF2-40B4-BE49-F238E27FC236}">
                <a16:creationId xmlns:a16="http://schemas.microsoft.com/office/drawing/2014/main" id="{DE6A63F9-2E83-485B-A10E-0DF8B62D6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976563"/>
            <a:ext cx="170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4000">
                <a:ea typeface="宋体" panose="02010600030101010101" pitchFamily="2" charset="-122"/>
              </a:rPr>
              <a:t>Reheat</a:t>
            </a:r>
          </a:p>
        </p:txBody>
      </p:sp>
      <p:sp>
        <p:nvSpPr>
          <p:cNvPr id="413724" name="Text Box 28">
            <a:extLst>
              <a:ext uri="{FF2B5EF4-FFF2-40B4-BE49-F238E27FC236}">
                <a16:creationId xmlns:a16="http://schemas.microsoft.com/office/drawing/2014/main" id="{4B3C742F-BD8E-4F01-B3DB-0ECCA563D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505200"/>
            <a:ext cx="30337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4000">
                <a:ea typeface="宋体" panose="02010600030101010101" pitchFamily="2" charset="-122"/>
              </a:rPr>
              <a:t>Regenerative</a:t>
            </a:r>
          </a:p>
        </p:txBody>
      </p:sp>
      <p:sp>
        <p:nvSpPr>
          <p:cNvPr id="413725" name="Text Box 29">
            <a:extLst>
              <a:ext uri="{FF2B5EF4-FFF2-40B4-BE49-F238E27FC236}">
                <a16:creationId xmlns:a16="http://schemas.microsoft.com/office/drawing/2014/main" id="{922D1154-341C-46F7-B64E-7E6EFB790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038600"/>
            <a:ext cx="31194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4000">
                <a:ea typeface="宋体" panose="02010600030101010101" pitchFamily="2" charset="-122"/>
              </a:rPr>
              <a:t>Cogeneration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3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3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3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3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413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413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3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3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3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3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3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3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3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3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3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3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3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3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6" dur="500"/>
                                        <p:tgtEl>
                                          <p:spTgt spid="413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0" dur="500"/>
                                        <p:tgtEl>
                                          <p:spTgt spid="413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3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3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3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3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3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13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13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13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13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3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3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3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13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13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1" dur="500"/>
                                        <p:tgtEl>
                                          <p:spTgt spid="413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5" dur="500"/>
                                        <p:tgtEl>
                                          <p:spTgt spid="413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13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13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13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13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13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13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13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13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0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2" dur="500"/>
                                        <p:tgtEl>
                                          <p:spTgt spid="413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13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13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13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13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13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13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699" grpId="0" animBg="1" autoUpdateAnimBg="0"/>
      <p:bldP spid="413700" grpId="0" autoUpdateAnimBg="0"/>
      <p:bldP spid="413701" grpId="0" autoUpdateAnimBg="0"/>
      <p:bldP spid="413702" grpId="0" autoUpdateAnimBg="0"/>
      <p:bldP spid="413705" grpId="0" animBg="1" autoUpdateAnimBg="0"/>
      <p:bldP spid="413706" grpId="0" autoUpdateAnimBg="0"/>
      <p:bldP spid="413707" grpId="0" autoUpdateAnimBg="0"/>
      <p:bldP spid="413711" grpId="0" animBg="1" autoUpdateAnimBg="0"/>
      <p:bldP spid="413712" grpId="0" autoUpdateAnimBg="0"/>
      <p:bldP spid="413713" grpId="0" autoUpdateAnimBg="0"/>
      <p:bldP spid="413714" grpId="0" autoUpdateAnimBg="0"/>
      <p:bldP spid="413715" grpId="0" autoUpdateAnimBg="0"/>
      <p:bldP spid="413716" grpId="0" autoUpdateAnimBg="0"/>
      <p:bldP spid="413717" grpId="0" autoUpdateAnimBg="0"/>
      <p:bldP spid="413723" grpId="0" autoUpdateAnimBg="0"/>
      <p:bldP spid="413724" grpId="0" autoUpdateAnimBg="0"/>
      <p:bldP spid="413725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7" name="Text Box 3">
            <a:extLst>
              <a:ext uri="{FF2B5EF4-FFF2-40B4-BE49-F238E27FC236}">
                <a16:creationId xmlns:a16="http://schemas.microsoft.com/office/drawing/2014/main" id="{B2804E12-3A33-47FA-AC74-094E4013D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981200"/>
            <a:ext cx="3810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solidFill>
                  <a:srgbClr val="99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297988" name="Text Box 4">
            <a:extLst>
              <a:ext uri="{FF2B5EF4-FFF2-40B4-BE49-F238E27FC236}">
                <a16:creationId xmlns:a16="http://schemas.microsoft.com/office/drawing/2014/main" id="{BA6745C6-1249-4F07-A1A5-87C66C5DF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963" y="5348288"/>
            <a:ext cx="173037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297989" name="Text Box 5">
            <a:extLst>
              <a:ext uri="{FF2B5EF4-FFF2-40B4-BE49-F238E27FC236}">
                <a16:creationId xmlns:a16="http://schemas.microsoft.com/office/drawing/2014/main" id="{CC7743A5-187F-49FE-ACB0-057430257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2590800"/>
            <a:ext cx="1730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297990" name="Text Box 6">
            <a:extLst>
              <a:ext uri="{FF2B5EF4-FFF2-40B4-BE49-F238E27FC236}">
                <a16:creationId xmlns:a16="http://schemas.microsoft.com/office/drawing/2014/main" id="{2CA4BB9B-55E9-4FD2-908F-75A790B90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895600"/>
            <a:ext cx="17303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297991" name="Text Box 7">
            <a:extLst>
              <a:ext uri="{FF2B5EF4-FFF2-40B4-BE49-F238E27FC236}">
                <a16:creationId xmlns:a16="http://schemas.microsoft.com/office/drawing/2014/main" id="{26E9A7F8-D12E-401E-A4BE-BD8851610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657600"/>
            <a:ext cx="3048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297992" name="Text Box 8">
            <a:extLst>
              <a:ext uri="{FF2B5EF4-FFF2-40B4-BE49-F238E27FC236}">
                <a16:creationId xmlns:a16="http://schemas.microsoft.com/office/drawing/2014/main" id="{E9115909-BADD-4DCA-91BF-7EAD286CE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357688"/>
            <a:ext cx="17303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297994" name="Text Box 10">
            <a:extLst>
              <a:ext uri="{FF2B5EF4-FFF2-40B4-BE49-F238E27FC236}">
                <a16:creationId xmlns:a16="http://schemas.microsoft.com/office/drawing/2014/main" id="{80063F5B-BCC2-423F-8B52-EA67ACC41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9175" y="1905000"/>
            <a:ext cx="17303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97995" name="Line 11">
            <a:extLst>
              <a:ext uri="{FF2B5EF4-FFF2-40B4-BE49-F238E27FC236}">
                <a16:creationId xmlns:a16="http://schemas.microsoft.com/office/drawing/2014/main" id="{9702F8CC-5038-4F0B-8425-BB8DC58561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2300" y="1997075"/>
            <a:ext cx="0" cy="33321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996" name="Line 12">
            <a:extLst>
              <a:ext uri="{FF2B5EF4-FFF2-40B4-BE49-F238E27FC236}">
                <a16:creationId xmlns:a16="http://schemas.microsoft.com/office/drawing/2014/main" id="{119813B8-FF6E-4167-B8C3-2FC6969BDB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300" y="5329238"/>
            <a:ext cx="43211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997" name="Freeform 13">
            <a:extLst>
              <a:ext uri="{FF2B5EF4-FFF2-40B4-BE49-F238E27FC236}">
                <a16:creationId xmlns:a16="http://schemas.microsoft.com/office/drawing/2014/main" id="{5226350C-69E1-4DD8-BA82-B74A5DB172E6}"/>
              </a:ext>
            </a:extLst>
          </p:cNvPr>
          <p:cNvSpPr>
            <a:spLocks/>
          </p:cNvSpPr>
          <p:nvPr/>
        </p:nvSpPr>
        <p:spPr bwMode="auto">
          <a:xfrm>
            <a:off x="625475" y="2413000"/>
            <a:ext cx="4000500" cy="2360613"/>
          </a:xfrm>
          <a:custGeom>
            <a:avLst/>
            <a:gdLst>
              <a:gd name="T0" fmla="*/ 0 w 5220"/>
              <a:gd name="T1" fmla="*/ 2678 h 2678"/>
              <a:gd name="T2" fmla="*/ 720 w 5220"/>
              <a:gd name="T3" fmla="*/ 1586 h 2678"/>
              <a:gd name="T4" fmla="*/ 1080 w 5220"/>
              <a:gd name="T5" fmla="*/ 806 h 2678"/>
              <a:gd name="T6" fmla="*/ 1260 w 5220"/>
              <a:gd name="T7" fmla="*/ 494 h 2678"/>
              <a:gd name="T8" fmla="*/ 1620 w 5220"/>
              <a:gd name="T9" fmla="*/ 182 h 2678"/>
              <a:gd name="T10" fmla="*/ 1980 w 5220"/>
              <a:gd name="T11" fmla="*/ 26 h 2678"/>
              <a:gd name="T12" fmla="*/ 2340 w 5220"/>
              <a:gd name="T13" fmla="*/ 26 h 2678"/>
              <a:gd name="T14" fmla="*/ 2700 w 5220"/>
              <a:gd name="T15" fmla="*/ 182 h 2678"/>
              <a:gd name="T16" fmla="*/ 3240 w 5220"/>
              <a:gd name="T17" fmla="*/ 650 h 2678"/>
              <a:gd name="T18" fmla="*/ 3780 w 5220"/>
              <a:gd name="T19" fmla="*/ 1430 h 2678"/>
              <a:gd name="T20" fmla="*/ 4320 w 5220"/>
              <a:gd name="T21" fmla="*/ 2054 h 2678"/>
              <a:gd name="T22" fmla="*/ 4860 w 5220"/>
              <a:gd name="T23" fmla="*/ 2522 h 2678"/>
              <a:gd name="T24" fmla="*/ 5220 w 5220"/>
              <a:gd name="T25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0" h="2678">
                <a:moveTo>
                  <a:pt x="0" y="2678"/>
                </a:moveTo>
                <a:cubicBezTo>
                  <a:pt x="270" y="2288"/>
                  <a:pt x="540" y="1898"/>
                  <a:pt x="720" y="1586"/>
                </a:cubicBezTo>
                <a:cubicBezTo>
                  <a:pt x="900" y="1274"/>
                  <a:pt x="990" y="988"/>
                  <a:pt x="1080" y="806"/>
                </a:cubicBezTo>
                <a:cubicBezTo>
                  <a:pt x="1170" y="624"/>
                  <a:pt x="1170" y="598"/>
                  <a:pt x="1260" y="494"/>
                </a:cubicBezTo>
                <a:cubicBezTo>
                  <a:pt x="1350" y="390"/>
                  <a:pt x="1500" y="260"/>
                  <a:pt x="1620" y="182"/>
                </a:cubicBezTo>
                <a:cubicBezTo>
                  <a:pt x="1740" y="104"/>
                  <a:pt x="1860" y="52"/>
                  <a:pt x="1980" y="26"/>
                </a:cubicBezTo>
                <a:cubicBezTo>
                  <a:pt x="2100" y="0"/>
                  <a:pt x="2220" y="0"/>
                  <a:pt x="2340" y="26"/>
                </a:cubicBezTo>
                <a:cubicBezTo>
                  <a:pt x="2460" y="52"/>
                  <a:pt x="2550" y="78"/>
                  <a:pt x="2700" y="182"/>
                </a:cubicBezTo>
                <a:cubicBezTo>
                  <a:pt x="2850" y="286"/>
                  <a:pt x="3060" y="442"/>
                  <a:pt x="3240" y="650"/>
                </a:cubicBezTo>
                <a:cubicBezTo>
                  <a:pt x="3420" y="858"/>
                  <a:pt x="3600" y="1196"/>
                  <a:pt x="3780" y="1430"/>
                </a:cubicBezTo>
                <a:cubicBezTo>
                  <a:pt x="3960" y="1664"/>
                  <a:pt x="4140" y="1872"/>
                  <a:pt x="4320" y="2054"/>
                </a:cubicBezTo>
                <a:cubicBezTo>
                  <a:pt x="4500" y="2236"/>
                  <a:pt x="4710" y="2418"/>
                  <a:pt x="4860" y="2522"/>
                </a:cubicBezTo>
                <a:cubicBezTo>
                  <a:pt x="5010" y="2626"/>
                  <a:pt x="5115" y="2652"/>
                  <a:pt x="5220" y="2678"/>
                </a:cubicBezTo>
              </a:path>
            </a:pathLst>
          </a:custGeom>
          <a:noFill/>
          <a:ln w="254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998" name="Line 14">
            <a:extLst>
              <a:ext uri="{FF2B5EF4-FFF2-40B4-BE49-F238E27FC236}">
                <a16:creationId xmlns:a16="http://schemas.microsoft.com/office/drawing/2014/main" id="{7855DD4A-EF92-44C9-B242-8703022CB535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188" y="4357688"/>
            <a:ext cx="27813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999" name="Line 15">
            <a:extLst>
              <a:ext uri="{FF2B5EF4-FFF2-40B4-BE49-F238E27FC236}">
                <a16:creationId xmlns:a16="http://schemas.microsoft.com/office/drawing/2014/main" id="{C8F1453F-D518-41E9-BC97-18FB0F68C9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2838" y="2493963"/>
            <a:ext cx="0" cy="1866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8000" name="Line 16">
            <a:extLst>
              <a:ext uri="{FF2B5EF4-FFF2-40B4-BE49-F238E27FC236}">
                <a16:creationId xmlns:a16="http://schemas.microsoft.com/office/drawing/2014/main" id="{C6C1C92E-44E7-4FEE-AC58-2F35D48FD2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25575" y="3238500"/>
            <a:ext cx="1854200" cy="47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8001" name="Line 17">
            <a:extLst>
              <a:ext uri="{FF2B5EF4-FFF2-40B4-BE49-F238E27FC236}">
                <a16:creationId xmlns:a16="http://schemas.microsoft.com/office/drawing/2014/main" id="{2EFB1FC3-1416-4FA4-8F0C-61D5900C43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7888" y="4175125"/>
            <a:ext cx="0" cy="1762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8002" name="Line 18">
            <a:extLst>
              <a:ext uri="{FF2B5EF4-FFF2-40B4-BE49-F238E27FC236}">
                <a16:creationId xmlns:a16="http://schemas.microsoft.com/office/drawing/2014/main" id="{7ED95DBA-DE72-4AD9-9915-66F1828093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5188" y="3222625"/>
            <a:ext cx="544512" cy="9636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8003" name="Line 19">
            <a:extLst>
              <a:ext uri="{FF2B5EF4-FFF2-40B4-BE49-F238E27FC236}">
                <a16:creationId xmlns:a16="http://schemas.microsoft.com/office/drawing/2014/main" id="{675CB568-543B-4DDC-ABAB-77BCCAA90C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52788" y="2506663"/>
            <a:ext cx="392112" cy="739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8007" name="Oval 23">
            <a:extLst>
              <a:ext uri="{FF2B5EF4-FFF2-40B4-BE49-F238E27FC236}">
                <a16:creationId xmlns:a16="http://schemas.microsoft.com/office/drawing/2014/main" id="{9ADC1108-59C6-4C25-B2BC-5BE7C56AD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850" y="4322763"/>
            <a:ext cx="60325" cy="61912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8008" name="Oval 24">
            <a:extLst>
              <a:ext uri="{FF2B5EF4-FFF2-40B4-BE49-F238E27FC236}">
                <a16:creationId xmlns:a16="http://schemas.microsoft.com/office/drawing/2014/main" id="{3147A45B-44FC-43ED-B473-638E19C34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150" y="2471738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8009" name="Oval 25">
            <a:extLst>
              <a:ext uri="{FF2B5EF4-FFF2-40B4-BE49-F238E27FC236}">
                <a16:creationId xmlns:a16="http://schemas.microsoft.com/office/drawing/2014/main" id="{30939D2E-2AFB-4DB1-88DE-F9D3BCD95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800" y="320675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8010" name="Oval 26">
            <a:extLst>
              <a:ext uri="{FF2B5EF4-FFF2-40B4-BE49-F238E27FC236}">
                <a16:creationId xmlns:a16="http://schemas.microsoft.com/office/drawing/2014/main" id="{25E0B17D-DA60-470C-8126-0A9545545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203575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8011" name="Oval 27">
            <a:extLst>
              <a:ext uri="{FF2B5EF4-FFF2-40B4-BE49-F238E27FC236}">
                <a16:creationId xmlns:a16="http://schemas.microsoft.com/office/drawing/2014/main" id="{54E90B85-9CB8-4BDC-A17E-B25D6A378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1529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8012" name="Oval 28">
            <a:extLst>
              <a:ext uri="{FF2B5EF4-FFF2-40B4-BE49-F238E27FC236}">
                <a16:creationId xmlns:a16="http://schemas.microsoft.com/office/drawing/2014/main" id="{A3B2180A-D99D-4100-9B34-D8B6C23E4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88" y="4314825"/>
            <a:ext cx="60325" cy="61913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8013" name="Line 29">
            <a:extLst>
              <a:ext uri="{FF2B5EF4-FFF2-40B4-BE49-F238E27FC236}">
                <a16:creationId xmlns:a16="http://schemas.microsoft.com/office/drawing/2014/main" id="{45EBC697-F951-45ED-B667-F7B03186FD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225" y="4349750"/>
            <a:ext cx="22225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8014" name="Line 30">
            <a:extLst>
              <a:ext uri="{FF2B5EF4-FFF2-40B4-BE49-F238E27FC236}">
                <a16:creationId xmlns:a16="http://schemas.microsoft.com/office/drawing/2014/main" id="{44DDDD18-1B11-4101-8B97-BF1A8EA1C6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11600" y="2470150"/>
            <a:ext cx="0" cy="18859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8015" name="Line 31">
            <a:extLst>
              <a:ext uri="{FF2B5EF4-FFF2-40B4-BE49-F238E27FC236}">
                <a16:creationId xmlns:a16="http://schemas.microsoft.com/office/drawing/2014/main" id="{A9158983-3565-48DD-AA80-255E16753C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2838" y="2516188"/>
            <a:ext cx="250825" cy="4238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8016" name="Oval 32">
            <a:extLst>
              <a:ext uri="{FF2B5EF4-FFF2-40B4-BE49-F238E27FC236}">
                <a16:creationId xmlns:a16="http://schemas.microsoft.com/office/drawing/2014/main" id="{C5A2CC6B-5CCE-4729-B3A4-6028C9494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850" y="2478088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8017" name="Oval 33">
            <a:extLst>
              <a:ext uri="{FF2B5EF4-FFF2-40B4-BE49-F238E27FC236}">
                <a16:creationId xmlns:a16="http://schemas.microsoft.com/office/drawing/2014/main" id="{20A54C3C-F2D8-46D1-963D-D781C4585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850" y="43307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8018" name="Oval 34">
            <a:extLst>
              <a:ext uri="{FF2B5EF4-FFF2-40B4-BE49-F238E27FC236}">
                <a16:creationId xmlns:a16="http://schemas.microsoft.com/office/drawing/2014/main" id="{CB81E0C3-4E55-4C43-A0A3-777DC0B10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150" y="2905125"/>
            <a:ext cx="60325" cy="61913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8019" name="Text Box 35">
            <a:extLst>
              <a:ext uri="{FF2B5EF4-FFF2-40B4-BE49-F238E27FC236}">
                <a16:creationId xmlns:a16="http://schemas.microsoft.com/office/drawing/2014/main" id="{86D4AFD2-D01C-4BFA-BCC0-57CB47ED5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832100"/>
            <a:ext cx="17303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b</a:t>
            </a:r>
          </a:p>
        </p:txBody>
      </p:sp>
      <p:graphicFrame>
        <p:nvGraphicFramePr>
          <p:cNvPr id="298020" name="Object 36">
            <a:extLst>
              <a:ext uri="{FF2B5EF4-FFF2-40B4-BE49-F238E27FC236}">
                <a16:creationId xmlns:a16="http://schemas.microsoft.com/office/drawing/2014/main" id="{37FF0D13-12C5-4270-B5EC-DB6560854E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67150" y="2157413"/>
          <a:ext cx="312738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11" name="Equation" r:id="rId4" imgW="126720" imgH="139680" progId="Equation.DSMT4">
                  <p:embed/>
                </p:oleObj>
              </mc:Choice>
              <mc:Fallback>
                <p:oleObj name="Equation" r:id="rId4" imgW="126720" imgH="139680" progId="Equation.DSMT4">
                  <p:embed/>
                  <p:pic>
                    <p:nvPicPr>
                      <p:cNvPr id="298020" name="Object 36">
                        <a:extLst>
                          <a:ext uri="{FF2B5EF4-FFF2-40B4-BE49-F238E27FC236}">
                            <a16:creationId xmlns:a16="http://schemas.microsoft.com/office/drawing/2014/main" id="{37FF0D13-12C5-4270-B5EC-DB6560854E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7150" y="2157413"/>
                        <a:ext cx="312738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8021" name="Object 37">
            <a:extLst>
              <a:ext uri="{FF2B5EF4-FFF2-40B4-BE49-F238E27FC236}">
                <a16:creationId xmlns:a16="http://schemas.microsoft.com/office/drawing/2014/main" id="{1B47EEB6-2524-43FF-8A4D-5D19039ADB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4495800"/>
          <a:ext cx="31591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12" name="Equation" r:id="rId6" imgW="126720" imgH="164880" progId="Equation.DSMT4">
                  <p:embed/>
                </p:oleObj>
              </mc:Choice>
              <mc:Fallback>
                <p:oleObj name="Equation" r:id="rId6" imgW="126720" imgH="164880" progId="Equation.DSMT4">
                  <p:embed/>
                  <p:pic>
                    <p:nvPicPr>
                      <p:cNvPr id="298021" name="Object 37">
                        <a:extLst>
                          <a:ext uri="{FF2B5EF4-FFF2-40B4-BE49-F238E27FC236}">
                            <a16:creationId xmlns:a16="http://schemas.microsoft.com/office/drawing/2014/main" id="{1B47EEB6-2524-43FF-8A4D-5D19039ADB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495800"/>
                        <a:ext cx="315913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8023" name="Rectangle 39">
            <a:extLst>
              <a:ext uri="{FF2B5EF4-FFF2-40B4-BE49-F238E27FC236}">
                <a16:creationId xmlns:a16="http://schemas.microsoft.com/office/drawing/2014/main" id="{C53FB760-8D66-4244-9DC3-CB6F365204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en-US" altLang="zh-CN" b="1"/>
              <a:t>§</a:t>
            </a:r>
            <a:r>
              <a:rPr lang="en-US" altLang="zh-CN" b="1">
                <a:latin typeface="Times New Roman" panose="02020603050405020304" pitchFamily="18" charset="0"/>
              </a:rPr>
              <a:t>7-3   </a:t>
            </a: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蒸汽再热循环</a:t>
            </a:r>
            <a:r>
              <a:rPr lang="en-US" altLang="zh-CN" b="1">
                <a:latin typeface="Times New Roman" panose="02020603050405020304" pitchFamily="18" charset="0"/>
              </a:rPr>
              <a:t>(reheat)</a:t>
            </a:r>
          </a:p>
        </p:txBody>
      </p:sp>
      <p:sp>
        <p:nvSpPr>
          <p:cNvPr id="298026" name="Rectangle 42">
            <a:extLst>
              <a:ext uri="{FF2B5EF4-FFF2-40B4-BE49-F238E27FC236}">
                <a16:creationId xmlns:a16="http://schemas.microsoft.com/office/drawing/2014/main" id="{4C5ED2F1-7E42-4AAF-A179-AB5C9FD7B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038" y="1683543"/>
            <a:ext cx="3810000" cy="368004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0"/>
              </a:spcBef>
            </a:pPr>
            <a:endParaRPr lang="zh-CN" altLang="zh-CN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98027" name="Object 43">
            <a:extLst>
              <a:ext uri="{FF2B5EF4-FFF2-40B4-BE49-F238E27FC236}">
                <a16:creationId xmlns:a16="http://schemas.microsoft.com/office/drawing/2014/main" id="{92DCDB5A-A879-4089-A608-91DC73326C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043" y="1680041"/>
          <a:ext cx="3729038" cy="346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13" name="图片" r:id="rId8" imgW="1733400" imgH="1609560" progId="Word.Picture.8">
                  <p:embed/>
                </p:oleObj>
              </mc:Choice>
              <mc:Fallback>
                <p:oleObj name="图片" r:id="rId8" imgW="1733400" imgH="1609560" progId="Word.Picture.8">
                  <p:embed/>
                  <p:pic>
                    <p:nvPicPr>
                      <p:cNvPr id="298027" name="Object 43">
                        <a:extLst>
                          <a:ext uri="{FF2B5EF4-FFF2-40B4-BE49-F238E27FC236}">
                            <a16:creationId xmlns:a16="http://schemas.microsoft.com/office/drawing/2014/main" id="{92DCDB5A-A879-4089-A608-91DC73326C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043" y="1680041"/>
                        <a:ext cx="3729038" cy="346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98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98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8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019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Text Box 2">
            <a:extLst>
              <a:ext uri="{FF2B5EF4-FFF2-40B4-BE49-F238E27FC236}">
                <a16:creationId xmlns:a16="http://schemas.microsoft.com/office/drawing/2014/main" id="{67DD8BCA-387C-4F56-AC8F-AA968AA53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981200"/>
            <a:ext cx="3810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solidFill>
                  <a:srgbClr val="99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376835" name="Text Box 3">
            <a:extLst>
              <a:ext uri="{FF2B5EF4-FFF2-40B4-BE49-F238E27FC236}">
                <a16:creationId xmlns:a16="http://schemas.microsoft.com/office/drawing/2014/main" id="{DEE8CAAE-7EA3-4CE7-82EA-30F604BC9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963" y="5348288"/>
            <a:ext cx="173037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76836" name="Text Box 4">
            <a:extLst>
              <a:ext uri="{FF2B5EF4-FFF2-40B4-BE49-F238E27FC236}">
                <a16:creationId xmlns:a16="http://schemas.microsoft.com/office/drawing/2014/main" id="{0221D0BC-842F-4E2E-8870-0F3AD3718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2590800"/>
            <a:ext cx="1730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376837" name="Text Box 5">
            <a:extLst>
              <a:ext uri="{FF2B5EF4-FFF2-40B4-BE49-F238E27FC236}">
                <a16:creationId xmlns:a16="http://schemas.microsoft.com/office/drawing/2014/main" id="{ACC3F438-4DB5-4B58-8EF7-BD77874C2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895600"/>
            <a:ext cx="17303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376838" name="Text Box 6">
            <a:extLst>
              <a:ext uri="{FF2B5EF4-FFF2-40B4-BE49-F238E27FC236}">
                <a16:creationId xmlns:a16="http://schemas.microsoft.com/office/drawing/2014/main" id="{5088955E-276A-4099-BF8D-45C6CCF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657600"/>
            <a:ext cx="3048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76839" name="Text Box 7">
            <a:extLst>
              <a:ext uri="{FF2B5EF4-FFF2-40B4-BE49-F238E27FC236}">
                <a16:creationId xmlns:a16="http://schemas.microsoft.com/office/drawing/2014/main" id="{F7EB0083-1E8E-4638-BC22-36B9E9F59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357688"/>
            <a:ext cx="17303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76840" name="Text Box 8">
            <a:extLst>
              <a:ext uri="{FF2B5EF4-FFF2-40B4-BE49-F238E27FC236}">
                <a16:creationId xmlns:a16="http://schemas.microsoft.com/office/drawing/2014/main" id="{83ABD875-5468-4888-BCAD-16541C618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9175" y="1905000"/>
            <a:ext cx="17303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76841" name="Line 9">
            <a:extLst>
              <a:ext uri="{FF2B5EF4-FFF2-40B4-BE49-F238E27FC236}">
                <a16:creationId xmlns:a16="http://schemas.microsoft.com/office/drawing/2014/main" id="{DDE67A92-0A7B-42D3-85D7-AF9EF09F40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2300" y="1997075"/>
            <a:ext cx="0" cy="33321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42" name="Line 10">
            <a:extLst>
              <a:ext uri="{FF2B5EF4-FFF2-40B4-BE49-F238E27FC236}">
                <a16:creationId xmlns:a16="http://schemas.microsoft.com/office/drawing/2014/main" id="{A544816E-B1FB-48F0-A819-3CEAC370D30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300" y="5329238"/>
            <a:ext cx="43211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43" name="Freeform 11">
            <a:extLst>
              <a:ext uri="{FF2B5EF4-FFF2-40B4-BE49-F238E27FC236}">
                <a16:creationId xmlns:a16="http://schemas.microsoft.com/office/drawing/2014/main" id="{98680FC6-E865-4E43-8DAB-87E6599E0CF0}"/>
              </a:ext>
            </a:extLst>
          </p:cNvPr>
          <p:cNvSpPr>
            <a:spLocks/>
          </p:cNvSpPr>
          <p:nvPr/>
        </p:nvSpPr>
        <p:spPr bwMode="auto">
          <a:xfrm>
            <a:off x="625475" y="2413000"/>
            <a:ext cx="4000500" cy="2360613"/>
          </a:xfrm>
          <a:custGeom>
            <a:avLst/>
            <a:gdLst>
              <a:gd name="T0" fmla="*/ 0 w 5220"/>
              <a:gd name="T1" fmla="*/ 2678 h 2678"/>
              <a:gd name="T2" fmla="*/ 720 w 5220"/>
              <a:gd name="T3" fmla="*/ 1586 h 2678"/>
              <a:gd name="T4" fmla="*/ 1080 w 5220"/>
              <a:gd name="T5" fmla="*/ 806 h 2678"/>
              <a:gd name="T6" fmla="*/ 1260 w 5220"/>
              <a:gd name="T7" fmla="*/ 494 h 2678"/>
              <a:gd name="T8" fmla="*/ 1620 w 5220"/>
              <a:gd name="T9" fmla="*/ 182 h 2678"/>
              <a:gd name="T10" fmla="*/ 1980 w 5220"/>
              <a:gd name="T11" fmla="*/ 26 h 2678"/>
              <a:gd name="T12" fmla="*/ 2340 w 5220"/>
              <a:gd name="T13" fmla="*/ 26 h 2678"/>
              <a:gd name="T14" fmla="*/ 2700 w 5220"/>
              <a:gd name="T15" fmla="*/ 182 h 2678"/>
              <a:gd name="T16" fmla="*/ 3240 w 5220"/>
              <a:gd name="T17" fmla="*/ 650 h 2678"/>
              <a:gd name="T18" fmla="*/ 3780 w 5220"/>
              <a:gd name="T19" fmla="*/ 1430 h 2678"/>
              <a:gd name="T20" fmla="*/ 4320 w 5220"/>
              <a:gd name="T21" fmla="*/ 2054 h 2678"/>
              <a:gd name="T22" fmla="*/ 4860 w 5220"/>
              <a:gd name="T23" fmla="*/ 2522 h 2678"/>
              <a:gd name="T24" fmla="*/ 5220 w 5220"/>
              <a:gd name="T25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0" h="2678">
                <a:moveTo>
                  <a:pt x="0" y="2678"/>
                </a:moveTo>
                <a:cubicBezTo>
                  <a:pt x="270" y="2288"/>
                  <a:pt x="540" y="1898"/>
                  <a:pt x="720" y="1586"/>
                </a:cubicBezTo>
                <a:cubicBezTo>
                  <a:pt x="900" y="1274"/>
                  <a:pt x="990" y="988"/>
                  <a:pt x="1080" y="806"/>
                </a:cubicBezTo>
                <a:cubicBezTo>
                  <a:pt x="1170" y="624"/>
                  <a:pt x="1170" y="598"/>
                  <a:pt x="1260" y="494"/>
                </a:cubicBezTo>
                <a:cubicBezTo>
                  <a:pt x="1350" y="390"/>
                  <a:pt x="1500" y="260"/>
                  <a:pt x="1620" y="182"/>
                </a:cubicBezTo>
                <a:cubicBezTo>
                  <a:pt x="1740" y="104"/>
                  <a:pt x="1860" y="52"/>
                  <a:pt x="1980" y="26"/>
                </a:cubicBezTo>
                <a:cubicBezTo>
                  <a:pt x="2100" y="0"/>
                  <a:pt x="2220" y="0"/>
                  <a:pt x="2340" y="26"/>
                </a:cubicBezTo>
                <a:cubicBezTo>
                  <a:pt x="2460" y="52"/>
                  <a:pt x="2550" y="78"/>
                  <a:pt x="2700" y="182"/>
                </a:cubicBezTo>
                <a:cubicBezTo>
                  <a:pt x="2850" y="286"/>
                  <a:pt x="3060" y="442"/>
                  <a:pt x="3240" y="650"/>
                </a:cubicBezTo>
                <a:cubicBezTo>
                  <a:pt x="3420" y="858"/>
                  <a:pt x="3600" y="1196"/>
                  <a:pt x="3780" y="1430"/>
                </a:cubicBezTo>
                <a:cubicBezTo>
                  <a:pt x="3960" y="1664"/>
                  <a:pt x="4140" y="1872"/>
                  <a:pt x="4320" y="2054"/>
                </a:cubicBezTo>
                <a:cubicBezTo>
                  <a:pt x="4500" y="2236"/>
                  <a:pt x="4710" y="2418"/>
                  <a:pt x="4860" y="2522"/>
                </a:cubicBezTo>
                <a:cubicBezTo>
                  <a:pt x="5010" y="2626"/>
                  <a:pt x="5115" y="2652"/>
                  <a:pt x="5220" y="2678"/>
                </a:cubicBezTo>
              </a:path>
            </a:pathLst>
          </a:custGeom>
          <a:noFill/>
          <a:ln w="254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44" name="Line 12">
            <a:extLst>
              <a:ext uri="{FF2B5EF4-FFF2-40B4-BE49-F238E27FC236}">
                <a16:creationId xmlns:a16="http://schemas.microsoft.com/office/drawing/2014/main" id="{B25A83DA-7DA8-4C04-85CF-EB5828229C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188" y="4357688"/>
            <a:ext cx="27813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45" name="Line 13">
            <a:extLst>
              <a:ext uri="{FF2B5EF4-FFF2-40B4-BE49-F238E27FC236}">
                <a16:creationId xmlns:a16="http://schemas.microsoft.com/office/drawing/2014/main" id="{46942993-8E8A-4768-B6F3-3E776D73E1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2838" y="2493963"/>
            <a:ext cx="0" cy="1866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46" name="Line 14">
            <a:extLst>
              <a:ext uri="{FF2B5EF4-FFF2-40B4-BE49-F238E27FC236}">
                <a16:creationId xmlns:a16="http://schemas.microsoft.com/office/drawing/2014/main" id="{728072DE-BFAA-4D80-BF4A-2ADF775665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25575" y="3238500"/>
            <a:ext cx="1854200" cy="47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47" name="Line 15">
            <a:extLst>
              <a:ext uri="{FF2B5EF4-FFF2-40B4-BE49-F238E27FC236}">
                <a16:creationId xmlns:a16="http://schemas.microsoft.com/office/drawing/2014/main" id="{732C231D-8258-456B-980F-AA87A16BD8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7888" y="4175125"/>
            <a:ext cx="0" cy="1762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48" name="Line 16">
            <a:extLst>
              <a:ext uri="{FF2B5EF4-FFF2-40B4-BE49-F238E27FC236}">
                <a16:creationId xmlns:a16="http://schemas.microsoft.com/office/drawing/2014/main" id="{854114C6-55DB-40FA-A074-DA4BB6AE61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5188" y="3222625"/>
            <a:ext cx="544512" cy="9636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49" name="Line 17">
            <a:extLst>
              <a:ext uri="{FF2B5EF4-FFF2-40B4-BE49-F238E27FC236}">
                <a16:creationId xmlns:a16="http://schemas.microsoft.com/office/drawing/2014/main" id="{A40714AD-8711-4E5E-89AF-7839586D21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52788" y="2506663"/>
            <a:ext cx="392112" cy="739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50" name="Oval 18">
            <a:extLst>
              <a:ext uri="{FF2B5EF4-FFF2-40B4-BE49-F238E27FC236}">
                <a16:creationId xmlns:a16="http://schemas.microsoft.com/office/drawing/2014/main" id="{173E8D31-81A8-4338-A518-42AF20896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850" y="4322763"/>
            <a:ext cx="60325" cy="61912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6851" name="Oval 19">
            <a:extLst>
              <a:ext uri="{FF2B5EF4-FFF2-40B4-BE49-F238E27FC236}">
                <a16:creationId xmlns:a16="http://schemas.microsoft.com/office/drawing/2014/main" id="{6E2E5F96-2982-4C1B-A51C-B42BB5CC0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150" y="2471738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6852" name="Oval 20">
            <a:extLst>
              <a:ext uri="{FF2B5EF4-FFF2-40B4-BE49-F238E27FC236}">
                <a16:creationId xmlns:a16="http://schemas.microsoft.com/office/drawing/2014/main" id="{ACEAED9C-2036-4855-86BF-6FDEBB254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800" y="320675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6853" name="Oval 21">
            <a:extLst>
              <a:ext uri="{FF2B5EF4-FFF2-40B4-BE49-F238E27FC236}">
                <a16:creationId xmlns:a16="http://schemas.microsoft.com/office/drawing/2014/main" id="{8655111E-5EE5-4D43-B3BB-EBE0396CC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203575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6854" name="Oval 22">
            <a:extLst>
              <a:ext uri="{FF2B5EF4-FFF2-40B4-BE49-F238E27FC236}">
                <a16:creationId xmlns:a16="http://schemas.microsoft.com/office/drawing/2014/main" id="{3BD8DDC0-DE6C-4D5F-BDB5-5D4C608A1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1529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6855" name="Oval 23">
            <a:extLst>
              <a:ext uri="{FF2B5EF4-FFF2-40B4-BE49-F238E27FC236}">
                <a16:creationId xmlns:a16="http://schemas.microsoft.com/office/drawing/2014/main" id="{22F24709-49F1-4BC5-90EA-30A828A4A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88" y="4314825"/>
            <a:ext cx="60325" cy="61913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6856" name="Line 24">
            <a:extLst>
              <a:ext uri="{FF2B5EF4-FFF2-40B4-BE49-F238E27FC236}">
                <a16:creationId xmlns:a16="http://schemas.microsoft.com/office/drawing/2014/main" id="{FB7E0355-8A12-4B51-846B-243815B4B6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225" y="4349750"/>
            <a:ext cx="22225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57" name="Line 25">
            <a:extLst>
              <a:ext uri="{FF2B5EF4-FFF2-40B4-BE49-F238E27FC236}">
                <a16:creationId xmlns:a16="http://schemas.microsoft.com/office/drawing/2014/main" id="{3FF0310D-A9D3-4A98-8AAA-F2CB68DE6A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11600" y="2470150"/>
            <a:ext cx="0" cy="18859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58" name="Line 26">
            <a:extLst>
              <a:ext uri="{FF2B5EF4-FFF2-40B4-BE49-F238E27FC236}">
                <a16:creationId xmlns:a16="http://schemas.microsoft.com/office/drawing/2014/main" id="{A65EB3F3-BD7E-44F4-A5C1-F7567073ED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2838" y="2516188"/>
            <a:ext cx="250825" cy="4238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59" name="Oval 27">
            <a:extLst>
              <a:ext uri="{FF2B5EF4-FFF2-40B4-BE49-F238E27FC236}">
                <a16:creationId xmlns:a16="http://schemas.microsoft.com/office/drawing/2014/main" id="{398A62C5-565D-42DB-AB19-A9FA34037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850" y="2478088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6860" name="Oval 28">
            <a:extLst>
              <a:ext uri="{FF2B5EF4-FFF2-40B4-BE49-F238E27FC236}">
                <a16:creationId xmlns:a16="http://schemas.microsoft.com/office/drawing/2014/main" id="{07318679-0B60-4386-9DF2-61741C9EA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850" y="43307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6861" name="Oval 29">
            <a:extLst>
              <a:ext uri="{FF2B5EF4-FFF2-40B4-BE49-F238E27FC236}">
                <a16:creationId xmlns:a16="http://schemas.microsoft.com/office/drawing/2014/main" id="{22806DC4-5DA3-4988-8AE7-716807355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150" y="2905125"/>
            <a:ext cx="60325" cy="61913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6862" name="Text Box 30">
            <a:extLst>
              <a:ext uri="{FF2B5EF4-FFF2-40B4-BE49-F238E27FC236}">
                <a16:creationId xmlns:a16="http://schemas.microsoft.com/office/drawing/2014/main" id="{5CA0453A-9FC2-4615-8B2B-975FB5296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832100"/>
            <a:ext cx="17303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b</a:t>
            </a:r>
          </a:p>
        </p:txBody>
      </p:sp>
      <p:graphicFrame>
        <p:nvGraphicFramePr>
          <p:cNvPr id="376863" name="Object 31">
            <a:extLst>
              <a:ext uri="{FF2B5EF4-FFF2-40B4-BE49-F238E27FC236}">
                <a16:creationId xmlns:a16="http://schemas.microsoft.com/office/drawing/2014/main" id="{3259A2E1-5FD6-4652-A862-7A5744FF68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67150" y="2157413"/>
          <a:ext cx="312738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32" name="Equation" r:id="rId4" imgW="126720" imgH="139680" progId="Equation.DSMT4">
                  <p:embed/>
                </p:oleObj>
              </mc:Choice>
              <mc:Fallback>
                <p:oleObj name="Equation" r:id="rId4" imgW="126720" imgH="139680" progId="Equation.DSMT4">
                  <p:embed/>
                  <p:pic>
                    <p:nvPicPr>
                      <p:cNvPr id="376863" name="Object 31">
                        <a:extLst>
                          <a:ext uri="{FF2B5EF4-FFF2-40B4-BE49-F238E27FC236}">
                            <a16:creationId xmlns:a16="http://schemas.microsoft.com/office/drawing/2014/main" id="{3259A2E1-5FD6-4652-A862-7A5744FF68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7150" y="2157413"/>
                        <a:ext cx="312738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6864" name="Object 32">
            <a:extLst>
              <a:ext uri="{FF2B5EF4-FFF2-40B4-BE49-F238E27FC236}">
                <a16:creationId xmlns:a16="http://schemas.microsoft.com/office/drawing/2014/main" id="{0467F17C-FD77-4A1D-A5B7-F969FD607E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4495800"/>
          <a:ext cx="31591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33" name="Equation" r:id="rId6" imgW="126720" imgH="164880" progId="Equation.DSMT4">
                  <p:embed/>
                </p:oleObj>
              </mc:Choice>
              <mc:Fallback>
                <p:oleObj name="Equation" r:id="rId6" imgW="126720" imgH="164880" progId="Equation.DSMT4">
                  <p:embed/>
                  <p:pic>
                    <p:nvPicPr>
                      <p:cNvPr id="376864" name="Object 32">
                        <a:extLst>
                          <a:ext uri="{FF2B5EF4-FFF2-40B4-BE49-F238E27FC236}">
                            <a16:creationId xmlns:a16="http://schemas.microsoft.com/office/drawing/2014/main" id="{0467F17C-FD77-4A1D-A5B7-F969FD607E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495800"/>
                        <a:ext cx="315913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6865" name="Rectangle 33">
            <a:extLst>
              <a:ext uri="{FF2B5EF4-FFF2-40B4-BE49-F238E27FC236}">
                <a16:creationId xmlns:a16="http://schemas.microsoft.com/office/drawing/2014/main" id="{175C2233-2080-4D67-BB73-E37D3E3B74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蒸汽再热循环的</a:t>
            </a:r>
            <a:r>
              <a:rPr kumimoji="1" lang="zh-CN" altLang="en-US" b="1">
                <a:latin typeface="Times New Roman" panose="02020603050405020304" pitchFamily="18" charset="0"/>
                <a:ea typeface="楷体_GB2312" pitchFamily="49" charset="-122"/>
              </a:rPr>
              <a:t>热效率</a:t>
            </a:r>
          </a:p>
        </p:txBody>
      </p:sp>
      <p:sp>
        <p:nvSpPr>
          <p:cNvPr id="376868" name="Rectangle 36">
            <a:extLst>
              <a:ext uri="{FF2B5EF4-FFF2-40B4-BE49-F238E27FC236}">
                <a16:creationId xmlns:a16="http://schemas.microsoft.com/office/drawing/2014/main" id="{D541EAF3-52B6-4194-97DF-16B382649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1219200"/>
            <a:ext cx="4038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00FF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3200">
                <a:solidFill>
                  <a:srgbClr val="FF33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再热循环本身</a:t>
            </a:r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不一定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提高循环热效率</a:t>
            </a:r>
          </a:p>
        </p:txBody>
      </p:sp>
      <p:sp>
        <p:nvSpPr>
          <p:cNvPr id="376869" name="Rectangle 37">
            <a:extLst>
              <a:ext uri="{FF2B5EF4-FFF2-40B4-BE49-F238E27FC236}">
                <a16:creationId xmlns:a16="http://schemas.microsoft.com/office/drawing/2014/main" id="{F2BCD190-336F-43F3-A4AA-CD6C2B71B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575" y="2328863"/>
            <a:ext cx="34194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rgbClr val="00FF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3200">
                <a:solidFill>
                  <a:srgbClr val="FF33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zh-CN" altLang="en-US" sz="3200">
                <a:solidFill>
                  <a:srgbClr val="CCFFFF"/>
                </a:solidFill>
                <a:ea typeface="宋体" panose="02010600030101010101" pitchFamily="2" charset="-122"/>
              </a:rPr>
              <a:t>与再热压力有关</a:t>
            </a:r>
          </a:p>
        </p:txBody>
      </p:sp>
      <p:sp>
        <p:nvSpPr>
          <p:cNvPr id="376870" name="Text Box 38">
            <a:extLst>
              <a:ext uri="{FF2B5EF4-FFF2-40B4-BE49-F238E27FC236}">
                <a16:creationId xmlns:a16="http://schemas.microsoft.com/office/drawing/2014/main" id="{9F365F63-8036-4B10-BE8C-2B0499B5F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895600"/>
            <a:ext cx="3825875" cy="301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3200" dirty="0">
                <a:solidFill>
                  <a:srgbClr val="00FF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3200" dirty="0">
                <a:solidFill>
                  <a:srgbClr val="FF33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3200" i="1" dirty="0">
                <a:ea typeface="宋体" panose="02010600030101010101" pitchFamily="2" charset="-122"/>
              </a:rPr>
              <a:t>x</a:t>
            </a:r>
            <a:r>
              <a:rPr lang="en-US" altLang="zh-CN" sz="3200" baseline="-25000" dirty="0">
                <a:ea typeface="宋体" panose="02010600030101010101" pitchFamily="2" charset="-122"/>
              </a:rPr>
              <a:t>2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增大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,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给提高初压创造了条件，选取再热压力合适，一般采用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一次再热可使热效率提高</a:t>
            </a:r>
            <a:r>
              <a:rPr lang="en-US" altLang="zh-CN" sz="3200" dirty="0">
                <a:solidFill>
                  <a:srgbClr val="99FF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3200" dirty="0">
                <a:solidFill>
                  <a:srgbClr val="99FF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％～</a:t>
            </a:r>
            <a:r>
              <a:rPr lang="en-US" altLang="zh-CN" sz="3200" dirty="0">
                <a:solidFill>
                  <a:srgbClr val="99FF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3.5</a:t>
            </a:r>
            <a:r>
              <a:rPr lang="zh-CN" altLang="en-US" sz="3200" dirty="0">
                <a:solidFill>
                  <a:srgbClr val="99FF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％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37" name="Line 26">
            <a:extLst>
              <a:ext uri="{FF2B5EF4-FFF2-40B4-BE49-F238E27FC236}">
                <a16:creationId xmlns:a16="http://schemas.microsoft.com/office/drawing/2014/main" id="{37185A46-AB1E-4453-8B15-D7BDA1BC18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66823" y="2527300"/>
            <a:ext cx="544511" cy="890584"/>
          </a:xfrm>
          <a:prstGeom prst="line">
            <a:avLst/>
          </a:prstGeom>
          <a:noFill/>
          <a:ln w="25400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25">
            <a:extLst>
              <a:ext uri="{FF2B5EF4-FFF2-40B4-BE49-F238E27FC236}">
                <a16:creationId xmlns:a16="http://schemas.microsoft.com/office/drawing/2014/main" id="{DC1B52BE-0339-437B-9395-560ED8BFA5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1639" y="3414714"/>
            <a:ext cx="2030685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26">
            <a:extLst>
              <a:ext uri="{FF2B5EF4-FFF2-40B4-BE49-F238E27FC236}">
                <a16:creationId xmlns:a16="http://schemas.microsoft.com/office/drawing/2014/main" id="{2C0456A7-B60B-4B52-9288-AB81A436DC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7888" y="3394873"/>
            <a:ext cx="478392" cy="780252"/>
          </a:xfrm>
          <a:prstGeom prst="line">
            <a:avLst/>
          </a:prstGeom>
          <a:noFill/>
          <a:ln w="25400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68" grpId="0" autoUpdateAnimBg="0"/>
      <p:bldP spid="376869" grpId="0" autoUpdateAnimBg="0"/>
      <p:bldP spid="376870" grpId="0" autoUpdateAnimBg="0"/>
      <p:bldP spid="37" grpId="0" animBg="1"/>
      <p:bldP spid="38" grpId="0" animBg="1"/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1026">
            <a:extLst>
              <a:ext uri="{FF2B5EF4-FFF2-40B4-BE49-F238E27FC236}">
                <a16:creationId xmlns:a16="http://schemas.microsoft.com/office/drawing/2014/main" id="{4AAA37CB-45AB-43EC-87CA-89AFCF3B9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34963"/>
            <a:ext cx="7772400" cy="701675"/>
          </a:xfrm>
        </p:spPr>
        <p:txBody>
          <a:bodyPr/>
          <a:lstStyle/>
          <a:p>
            <a:r>
              <a:rPr lang="zh-CN" altLang="en-US" sz="4000" b="1">
                <a:latin typeface="Times New Roman" panose="02020603050405020304" pitchFamily="18" charset="0"/>
                <a:ea typeface="楷体_GB2312" pitchFamily="49" charset="-122"/>
              </a:rPr>
              <a:t>蒸汽再热循环的实践</a:t>
            </a:r>
            <a:endParaRPr lang="zh-CN" altLang="en-US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78883" name="Rectangle 1027">
            <a:extLst>
              <a:ext uri="{FF2B5EF4-FFF2-40B4-BE49-F238E27FC236}">
                <a16:creationId xmlns:a16="http://schemas.microsoft.com/office/drawing/2014/main" id="{2F98E430-E0D9-4D02-BEEC-D1B312B94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413" y="1371600"/>
            <a:ext cx="52181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00FF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3200" dirty="0">
                <a:solidFill>
                  <a:srgbClr val="FF33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再热压力</a:t>
            </a:r>
            <a:r>
              <a:rPr lang="zh-CN" altLang="en-US" sz="3200" dirty="0">
                <a:solidFill>
                  <a:srgbClr val="CCFFFF"/>
                </a:solidFill>
                <a:ea typeface="宋体" panose="02010600030101010101" pitchFamily="2" charset="-122"/>
              </a:rPr>
              <a:t>   </a:t>
            </a:r>
            <a:r>
              <a:rPr lang="en-US" altLang="zh-CN" sz="3200" i="1" dirty="0">
                <a:solidFill>
                  <a:srgbClr val="FFFF66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baseline="-25000" dirty="0">
                <a:solidFill>
                  <a:srgbClr val="FFFF66"/>
                </a:solidFill>
                <a:ea typeface="宋体" panose="02010600030101010101" pitchFamily="2" charset="-122"/>
              </a:rPr>
              <a:t>b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=</a:t>
            </a:r>
            <a:r>
              <a:rPr lang="en-US" altLang="zh-CN" sz="3200" i="1" dirty="0">
                <a:solidFill>
                  <a:srgbClr val="FFFF66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i="1" baseline="-25000" dirty="0">
                <a:solidFill>
                  <a:srgbClr val="FFFF66"/>
                </a:solidFill>
                <a:ea typeface="宋体" panose="02010600030101010101" pitchFamily="2" charset="-122"/>
              </a:rPr>
              <a:t>a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</a:t>
            </a:r>
            <a:r>
              <a:rPr lang="en-US" altLang="zh-CN" sz="3200" dirty="0">
                <a:solidFill>
                  <a:srgbClr val="FFFF66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0.2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~</a:t>
            </a:r>
            <a:r>
              <a:rPr lang="en-US" altLang="zh-CN" sz="3200" dirty="0">
                <a:solidFill>
                  <a:srgbClr val="FFFF66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0.3</a:t>
            </a:r>
            <a:r>
              <a:rPr lang="en-US" altLang="zh-CN" sz="3200" i="1" dirty="0">
                <a:solidFill>
                  <a:srgbClr val="FFFF66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200" baseline="-25000" dirty="0">
                <a:solidFill>
                  <a:srgbClr val="FFFF66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en-US" altLang="zh-CN" sz="3200" baseline="-25000" dirty="0">
              <a:solidFill>
                <a:srgbClr val="FFFF66"/>
              </a:solidFill>
              <a:ea typeface="宋体" panose="02010600030101010101" pitchFamily="2" charset="-122"/>
            </a:endParaRPr>
          </a:p>
        </p:txBody>
      </p:sp>
      <p:sp>
        <p:nvSpPr>
          <p:cNvPr id="378884" name="Rectangle 1028">
            <a:extLst>
              <a:ext uri="{FF2B5EF4-FFF2-40B4-BE49-F238E27FC236}">
                <a16:creationId xmlns:a16="http://schemas.microsoft.com/office/drawing/2014/main" id="{9255EF4E-8A8C-44B6-BDD9-3899AC2E2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50" y="2133600"/>
            <a:ext cx="70405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3200">
                <a:solidFill>
                  <a:srgbClr val="00FF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3200">
                <a:solidFill>
                  <a:srgbClr val="FF33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200" baseline="-25000">
                <a:solidFill>
                  <a:srgbClr val="FFFF66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10MPa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，一般不采用</a:t>
            </a:r>
            <a:r>
              <a:rPr lang="zh-CN" altLang="en-US" sz="3200">
                <a:ea typeface="宋体" panose="02010600030101010101" pitchFamily="2" charset="-122"/>
              </a:rPr>
              <a:t>再热</a:t>
            </a:r>
            <a:endParaRPr lang="zh-CN" altLang="en-US" sz="3200"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78885" name="Rectangle 1029">
            <a:extLst>
              <a:ext uri="{FF2B5EF4-FFF2-40B4-BE49-F238E27FC236}">
                <a16:creationId xmlns:a16="http://schemas.microsoft.com/office/drawing/2014/main" id="{97D399DA-A601-4179-928A-7D6EC46D6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001963"/>
            <a:ext cx="7910513" cy="116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3200" dirty="0">
                <a:solidFill>
                  <a:srgbClr val="00FF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3200" dirty="0">
                <a:solidFill>
                  <a:srgbClr val="FF33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我国常见机组，</a:t>
            </a:r>
            <a:r>
              <a:rPr lang="en-US" altLang="zh-CN" sz="3200" dirty="0">
                <a:solidFill>
                  <a:srgbClr val="99FF66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10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、</a:t>
            </a:r>
            <a:r>
              <a:rPr lang="en-US" altLang="zh-CN" sz="3200" dirty="0">
                <a:solidFill>
                  <a:srgbClr val="99FF66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12.5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、</a:t>
            </a:r>
            <a:r>
              <a:rPr lang="en-US" altLang="zh-CN" sz="3200" dirty="0">
                <a:solidFill>
                  <a:srgbClr val="99FF66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20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、</a:t>
            </a:r>
            <a:r>
              <a:rPr lang="en-US" altLang="zh-CN" sz="3200" dirty="0">
                <a:solidFill>
                  <a:srgbClr val="99FF66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30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万机</a:t>
            </a:r>
          </a:p>
          <a:p>
            <a:pPr algn="l"/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   组，</a:t>
            </a:r>
            <a:r>
              <a:rPr lang="en-US" altLang="zh-CN" sz="3200" i="1" dirty="0">
                <a:solidFill>
                  <a:srgbClr val="FFFF66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200" baseline="-25000" dirty="0">
                <a:solidFill>
                  <a:srgbClr val="FFFF66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&gt;</a:t>
            </a:r>
            <a:r>
              <a:rPr lang="en-US" altLang="zh-CN" sz="3200" dirty="0">
                <a:solidFill>
                  <a:srgbClr val="FFFF66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13.5MPa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，一次</a:t>
            </a:r>
            <a:r>
              <a:rPr lang="zh-CN" altLang="en-US" sz="3200" dirty="0">
                <a:ea typeface="宋体" panose="02010600030101010101" pitchFamily="2" charset="-122"/>
              </a:rPr>
              <a:t>再热</a:t>
            </a:r>
            <a:endParaRPr lang="zh-CN" altLang="en-US" sz="3200" dirty="0"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78886" name="Rectangle 1030">
            <a:extLst>
              <a:ext uri="{FF2B5EF4-FFF2-40B4-BE49-F238E27FC236}">
                <a16:creationId xmlns:a16="http://schemas.microsoft.com/office/drawing/2014/main" id="{036C76A1-3F27-4822-B6F4-9901BEA82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267200"/>
            <a:ext cx="77724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3200">
                <a:solidFill>
                  <a:srgbClr val="00FF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3200">
                <a:solidFill>
                  <a:srgbClr val="FF33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超临界机组， </a:t>
            </a: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3200" baseline="-25000">
                <a:solidFill>
                  <a:srgbClr val="FFFF66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&gt;</a:t>
            </a: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600℃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，</a:t>
            </a: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200" baseline="-25000">
                <a:solidFill>
                  <a:srgbClr val="FFFF66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&gt;</a:t>
            </a: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25MPa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，</a:t>
            </a:r>
          </a:p>
          <a:p>
            <a:pPr algn="l"/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   二次</a:t>
            </a:r>
            <a:r>
              <a:rPr lang="zh-CN" altLang="en-US" sz="3200">
                <a:ea typeface="宋体" panose="02010600030101010101" pitchFamily="2" charset="-122"/>
              </a:rPr>
              <a:t>再热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8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83" grpId="0" autoUpdateAnimBg="0"/>
      <p:bldP spid="378884" grpId="0" autoUpdateAnimBg="0"/>
      <p:bldP spid="378885" grpId="0" autoUpdateAnimBg="0"/>
      <p:bldP spid="378886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>
            <a:extLst>
              <a:ext uri="{FF2B5EF4-FFF2-40B4-BE49-F238E27FC236}">
                <a16:creationId xmlns:a16="http://schemas.microsoft.com/office/drawing/2014/main" id="{D76CAFEE-1A44-4F53-87F5-E5F64A3D9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981200"/>
            <a:ext cx="3810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solidFill>
                  <a:srgbClr val="99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377859" name="Text Box 3">
            <a:extLst>
              <a:ext uri="{FF2B5EF4-FFF2-40B4-BE49-F238E27FC236}">
                <a16:creationId xmlns:a16="http://schemas.microsoft.com/office/drawing/2014/main" id="{53321FC0-CC61-4C64-9EBD-6AA29D1AF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963" y="5348288"/>
            <a:ext cx="173037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77860" name="Text Box 4">
            <a:extLst>
              <a:ext uri="{FF2B5EF4-FFF2-40B4-BE49-F238E27FC236}">
                <a16:creationId xmlns:a16="http://schemas.microsoft.com/office/drawing/2014/main" id="{AAC398AC-6A06-44F6-AABE-01398E69B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2590800"/>
            <a:ext cx="1730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377861" name="Text Box 5">
            <a:extLst>
              <a:ext uri="{FF2B5EF4-FFF2-40B4-BE49-F238E27FC236}">
                <a16:creationId xmlns:a16="http://schemas.microsoft.com/office/drawing/2014/main" id="{1FC8DB4A-8846-4A93-B3F1-3EB1E5DEF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895600"/>
            <a:ext cx="17303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377862" name="Text Box 6">
            <a:extLst>
              <a:ext uri="{FF2B5EF4-FFF2-40B4-BE49-F238E27FC236}">
                <a16:creationId xmlns:a16="http://schemas.microsoft.com/office/drawing/2014/main" id="{8C4CFF64-4BA5-41F8-A472-6ED592930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657600"/>
            <a:ext cx="3048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77863" name="Text Box 7">
            <a:extLst>
              <a:ext uri="{FF2B5EF4-FFF2-40B4-BE49-F238E27FC236}">
                <a16:creationId xmlns:a16="http://schemas.microsoft.com/office/drawing/2014/main" id="{0C23BD2F-3A5F-4E6F-AEB6-449F4FA10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357688"/>
            <a:ext cx="17303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77864" name="Text Box 8">
            <a:extLst>
              <a:ext uri="{FF2B5EF4-FFF2-40B4-BE49-F238E27FC236}">
                <a16:creationId xmlns:a16="http://schemas.microsoft.com/office/drawing/2014/main" id="{DA886FC0-EEE2-4289-9E41-542ED4C3E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9175" y="1905000"/>
            <a:ext cx="17303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77865" name="Line 9">
            <a:extLst>
              <a:ext uri="{FF2B5EF4-FFF2-40B4-BE49-F238E27FC236}">
                <a16:creationId xmlns:a16="http://schemas.microsoft.com/office/drawing/2014/main" id="{2AD83277-8AC6-49A8-AB04-329E755ED3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2300" y="1997075"/>
            <a:ext cx="0" cy="33321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7866" name="Line 10">
            <a:extLst>
              <a:ext uri="{FF2B5EF4-FFF2-40B4-BE49-F238E27FC236}">
                <a16:creationId xmlns:a16="http://schemas.microsoft.com/office/drawing/2014/main" id="{6C8B59E1-4227-4B83-A3A7-D81AC420A2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300" y="5329238"/>
            <a:ext cx="43211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7867" name="Freeform 11">
            <a:extLst>
              <a:ext uri="{FF2B5EF4-FFF2-40B4-BE49-F238E27FC236}">
                <a16:creationId xmlns:a16="http://schemas.microsoft.com/office/drawing/2014/main" id="{C23362B2-8AB6-4DD9-99CB-20AC965149E3}"/>
              </a:ext>
            </a:extLst>
          </p:cNvPr>
          <p:cNvSpPr>
            <a:spLocks/>
          </p:cNvSpPr>
          <p:nvPr/>
        </p:nvSpPr>
        <p:spPr bwMode="auto">
          <a:xfrm>
            <a:off x="625475" y="2413000"/>
            <a:ext cx="4000500" cy="2360613"/>
          </a:xfrm>
          <a:custGeom>
            <a:avLst/>
            <a:gdLst>
              <a:gd name="T0" fmla="*/ 0 w 5220"/>
              <a:gd name="T1" fmla="*/ 2678 h 2678"/>
              <a:gd name="T2" fmla="*/ 720 w 5220"/>
              <a:gd name="T3" fmla="*/ 1586 h 2678"/>
              <a:gd name="T4" fmla="*/ 1080 w 5220"/>
              <a:gd name="T5" fmla="*/ 806 h 2678"/>
              <a:gd name="T6" fmla="*/ 1260 w 5220"/>
              <a:gd name="T7" fmla="*/ 494 h 2678"/>
              <a:gd name="T8" fmla="*/ 1620 w 5220"/>
              <a:gd name="T9" fmla="*/ 182 h 2678"/>
              <a:gd name="T10" fmla="*/ 1980 w 5220"/>
              <a:gd name="T11" fmla="*/ 26 h 2678"/>
              <a:gd name="T12" fmla="*/ 2340 w 5220"/>
              <a:gd name="T13" fmla="*/ 26 h 2678"/>
              <a:gd name="T14" fmla="*/ 2700 w 5220"/>
              <a:gd name="T15" fmla="*/ 182 h 2678"/>
              <a:gd name="T16" fmla="*/ 3240 w 5220"/>
              <a:gd name="T17" fmla="*/ 650 h 2678"/>
              <a:gd name="T18" fmla="*/ 3780 w 5220"/>
              <a:gd name="T19" fmla="*/ 1430 h 2678"/>
              <a:gd name="T20" fmla="*/ 4320 w 5220"/>
              <a:gd name="T21" fmla="*/ 2054 h 2678"/>
              <a:gd name="T22" fmla="*/ 4860 w 5220"/>
              <a:gd name="T23" fmla="*/ 2522 h 2678"/>
              <a:gd name="T24" fmla="*/ 5220 w 5220"/>
              <a:gd name="T25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0" h="2678">
                <a:moveTo>
                  <a:pt x="0" y="2678"/>
                </a:moveTo>
                <a:cubicBezTo>
                  <a:pt x="270" y="2288"/>
                  <a:pt x="540" y="1898"/>
                  <a:pt x="720" y="1586"/>
                </a:cubicBezTo>
                <a:cubicBezTo>
                  <a:pt x="900" y="1274"/>
                  <a:pt x="990" y="988"/>
                  <a:pt x="1080" y="806"/>
                </a:cubicBezTo>
                <a:cubicBezTo>
                  <a:pt x="1170" y="624"/>
                  <a:pt x="1170" y="598"/>
                  <a:pt x="1260" y="494"/>
                </a:cubicBezTo>
                <a:cubicBezTo>
                  <a:pt x="1350" y="390"/>
                  <a:pt x="1500" y="260"/>
                  <a:pt x="1620" y="182"/>
                </a:cubicBezTo>
                <a:cubicBezTo>
                  <a:pt x="1740" y="104"/>
                  <a:pt x="1860" y="52"/>
                  <a:pt x="1980" y="26"/>
                </a:cubicBezTo>
                <a:cubicBezTo>
                  <a:pt x="2100" y="0"/>
                  <a:pt x="2220" y="0"/>
                  <a:pt x="2340" y="26"/>
                </a:cubicBezTo>
                <a:cubicBezTo>
                  <a:pt x="2460" y="52"/>
                  <a:pt x="2550" y="78"/>
                  <a:pt x="2700" y="182"/>
                </a:cubicBezTo>
                <a:cubicBezTo>
                  <a:pt x="2850" y="286"/>
                  <a:pt x="3060" y="442"/>
                  <a:pt x="3240" y="650"/>
                </a:cubicBezTo>
                <a:cubicBezTo>
                  <a:pt x="3420" y="858"/>
                  <a:pt x="3600" y="1196"/>
                  <a:pt x="3780" y="1430"/>
                </a:cubicBezTo>
                <a:cubicBezTo>
                  <a:pt x="3960" y="1664"/>
                  <a:pt x="4140" y="1872"/>
                  <a:pt x="4320" y="2054"/>
                </a:cubicBezTo>
                <a:cubicBezTo>
                  <a:pt x="4500" y="2236"/>
                  <a:pt x="4710" y="2418"/>
                  <a:pt x="4860" y="2522"/>
                </a:cubicBezTo>
                <a:cubicBezTo>
                  <a:pt x="5010" y="2626"/>
                  <a:pt x="5115" y="2652"/>
                  <a:pt x="5220" y="2678"/>
                </a:cubicBezTo>
              </a:path>
            </a:pathLst>
          </a:custGeom>
          <a:noFill/>
          <a:ln w="254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7868" name="Line 12">
            <a:extLst>
              <a:ext uri="{FF2B5EF4-FFF2-40B4-BE49-F238E27FC236}">
                <a16:creationId xmlns:a16="http://schemas.microsoft.com/office/drawing/2014/main" id="{2B5F2B08-432F-41B5-9373-118643178A81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188" y="4357688"/>
            <a:ext cx="27813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7869" name="Line 13">
            <a:extLst>
              <a:ext uri="{FF2B5EF4-FFF2-40B4-BE49-F238E27FC236}">
                <a16:creationId xmlns:a16="http://schemas.microsoft.com/office/drawing/2014/main" id="{499F41B1-E93F-4058-8D7D-4F1B3860D8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2838" y="2493963"/>
            <a:ext cx="0" cy="1866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7870" name="Line 14">
            <a:extLst>
              <a:ext uri="{FF2B5EF4-FFF2-40B4-BE49-F238E27FC236}">
                <a16:creationId xmlns:a16="http://schemas.microsoft.com/office/drawing/2014/main" id="{83A6C4C7-9E2A-4A06-8732-B2434BEC2F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25575" y="3238500"/>
            <a:ext cx="1854200" cy="47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7871" name="Line 15">
            <a:extLst>
              <a:ext uri="{FF2B5EF4-FFF2-40B4-BE49-F238E27FC236}">
                <a16:creationId xmlns:a16="http://schemas.microsoft.com/office/drawing/2014/main" id="{D9AD0AEA-881C-47EE-8C2D-2F7F35412D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7888" y="4175125"/>
            <a:ext cx="0" cy="1762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7872" name="Line 16">
            <a:extLst>
              <a:ext uri="{FF2B5EF4-FFF2-40B4-BE49-F238E27FC236}">
                <a16:creationId xmlns:a16="http://schemas.microsoft.com/office/drawing/2014/main" id="{37F36CB7-7096-4A97-BBDF-CD8E2A40CC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5188" y="3222625"/>
            <a:ext cx="544512" cy="9636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7873" name="Line 17">
            <a:extLst>
              <a:ext uri="{FF2B5EF4-FFF2-40B4-BE49-F238E27FC236}">
                <a16:creationId xmlns:a16="http://schemas.microsoft.com/office/drawing/2014/main" id="{EDABBF5F-D653-4192-8269-FCA9B9FFEB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52788" y="2506663"/>
            <a:ext cx="392112" cy="739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7874" name="Oval 18">
            <a:extLst>
              <a:ext uri="{FF2B5EF4-FFF2-40B4-BE49-F238E27FC236}">
                <a16:creationId xmlns:a16="http://schemas.microsoft.com/office/drawing/2014/main" id="{A54BE488-6A6C-4511-BF7D-C7BEC5011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850" y="4322763"/>
            <a:ext cx="60325" cy="61912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7875" name="Oval 19">
            <a:extLst>
              <a:ext uri="{FF2B5EF4-FFF2-40B4-BE49-F238E27FC236}">
                <a16:creationId xmlns:a16="http://schemas.microsoft.com/office/drawing/2014/main" id="{1D7A9E4C-4787-424A-AF21-6CC40F775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150" y="2471738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7876" name="Oval 20">
            <a:extLst>
              <a:ext uri="{FF2B5EF4-FFF2-40B4-BE49-F238E27FC236}">
                <a16:creationId xmlns:a16="http://schemas.microsoft.com/office/drawing/2014/main" id="{1D390FE8-9766-4F6B-AEA4-A446AB7C3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800" y="320675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7877" name="Oval 21">
            <a:extLst>
              <a:ext uri="{FF2B5EF4-FFF2-40B4-BE49-F238E27FC236}">
                <a16:creationId xmlns:a16="http://schemas.microsoft.com/office/drawing/2014/main" id="{F59EB1EF-44AA-4B53-9662-ABCFCF379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203575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7878" name="Oval 22">
            <a:extLst>
              <a:ext uri="{FF2B5EF4-FFF2-40B4-BE49-F238E27FC236}">
                <a16:creationId xmlns:a16="http://schemas.microsoft.com/office/drawing/2014/main" id="{9DD22AE8-F263-4274-9E17-A8D1F082E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1529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7879" name="Oval 23">
            <a:extLst>
              <a:ext uri="{FF2B5EF4-FFF2-40B4-BE49-F238E27FC236}">
                <a16:creationId xmlns:a16="http://schemas.microsoft.com/office/drawing/2014/main" id="{35836840-359A-4EE3-AED6-55B85F833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88" y="4314825"/>
            <a:ext cx="60325" cy="61913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7880" name="Line 24">
            <a:extLst>
              <a:ext uri="{FF2B5EF4-FFF2-40B4-BE49-F238E27FC236}">
                <a16:creationId xmlns:a16="http://schemas.microsoft.com/office/drawing/2014/main" id="{BC8CE6EC-83FB-4C4E-BF37-DBBFB23895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225" y="4349750"/>
            <a:ext cx="22225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7881" name="Line 25">
            <a:extLst>
              <a:ext uri="{FF2B5EF4-FFF2-40B4-BE49-F238E27FC236}">
                <a16:creationId xmlns:a16="http://schemas.microsoft.com/office/drawing/2014/main" id="{F5B1E7D1-15B2-4D4A-84A6-45C70C0B08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11600" y="2470150"/>
            <a:ext cx="0" cy="18859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7882" name="Line 26">
            <a:extLst>
              <a:ext uri="{FF2B5EF4-FFF2-40B4-BE49-F238E27FC236}">
                <a16:creationId xmlns:a16="http://schemas.microsoft.com/office/drawing/2014/main" id="{DDCBC64B-058B-48A6-930E-E98E557198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2838" y="2516188"/>
            <a:ext cx="250825" cy="4238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7883" name="Oval 27">
            <a:extLst>
              <a:ext uri="{FF2B5EF4-FFF2-40B4-BE49-F238E27FC236}">
                <a16:creationId xmlns:a16="http://schemas.microsoft.com/office/drawing/2014/main" id="{8C259B0C-77F9-4C14-A030-AFCA31EE6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850" y="2478088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7884" name="Oval 28">
            <a:extLst>
              <a:ext uri="{FF2B5EF4-FFF2-40B4-BE49-F238E27FC236}">
                <a16:creationId xmlns:a16="http://schemas.microsoft.com/office/drawing/2014/main" id="{C5535A38-BBC6-45FB-8E94-CF3CA03F2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850" y="43307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7885" name="Oval 29">
            <a:extLst>
              <a:ext uri="{FF2B5EF4-FFF2-40B4-BE49-F238E27FC236}">
                <a16:creationId xmlns:a16="http://schemas.microsoft.com/office/drawing/2014/main" id="{43F7122B-89DA-4475-8151-7652DD82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150" y="2905125"/>
            <a:ext cx="60325" cy="61913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7886" name="Text Box 30">
            <a:extLst>
              <a:ext uri="{FF2B5EF4-FFF2-40B4-BE49-F238E27FC236}">
                <a16:creationId xmlns:a16="http://schemas.microsoft.com/office/drawing/2014/main" id="{9613CE25-25B5-4F74-B1AE-26A086AA3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832100"/>
            <a:ext cx="17303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b</a:t>
            </a:r>
          </a:p>
        </p:txBody>
      </p:sp>
      <p:graphicFrame>
        <p:nvGraphicFramePr>
          <p:cNvPr id="377887" name="Object 31">
            <a:extLst>
              <a:ext uri="{FF2B5EF4-FFF2-40B4-BE49-F238E27FC236}">
                <a16:creationId xmlns:a16="http://schemas.microsoft.com/office/drawing/2014/main" id="{6EB860C8-3C98-48D8-AC37-21012A4353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67150" y="2157413"/>
          <a:ext cx="312738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68" name="Equation" r:id="rId4" imgW="126720" imgH="139680" progId="Equation.DSMT4">
                  <p:embed/>
                </p:oleObj>
              </mc:Choice>
              <mc:Fallback>
                <p:oleObj name="Equation" r:id="rId4" imgW="126720" imgH="139680" progId="Equation.DSMT4">
                  <p:embed/>
                  <p:pic>
                    <p:nvPicPr>
                      <p:cNvPr id="377887" name="Object 31">
                        <a:extLst>
                          <a:ext uri="{FF2B5EF4-FFF2-40B4-BE49-F238E27FC236}">
                            <a16:creationId xmlns:a16="http://schemas.microsoft.com/office/drawing/2014/main" id="{6EB860C8-3C98-48D8-AC37-21012A4353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7150" y="2157413"/>
                        <a:ext cx="312738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888" name="Object 32">
            <a:extLst>
              <a:ext uri="{FF2B5EF4-FFF2-40B4-BE49-F238E27FC236}">
                <a16:creationId xmlns:a16="http://schemas.microsoft.com/office/drawing/2014/main" id="{F0B7BED5-9BDE-4DBD-98B3-F9677DC492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4495800"/>
          <a:ext cx="31591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69" name="Equation" r:id="rId6" imgW="126720" imgH="164880" progId="Equation.DSMT4">
                  <p:embed/>
                </p:oleObj>
              </mc:Choice>
              <mc:Fallback>
                <p:oleObj name="Equation" r:id="rId6" imgW="126720" imgH="164880" progId="Equation.DSMT4">
                  <p:embed/>
                  <p:pic>
                    <p:nvPicPr>
                      <p:cNvPr id="377888" name="Object 32">
                        <a:extLst>
                          <a:ext uri="{FF2B5EF4-FFF2-40B4-BE49-F238E27FC236}">
                            <a16:creationId xmlns:a16="http://schemas.microsoft.com/office/drawing/2014/main" id="{F0B7BED5-9BDE-4DBD-98B3-F9677DC492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495800"/>
                        <a:ext cx="315913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89" name="Rectangle 33">
            <a:extLst>
              <a:ext uri="{FF2B5EF4-FFF2-40B4-BE49-F238E27FC236}">
                <a16:creationId xmlns:a16="http://schemas.microsoft.com/office/drawing/2014/main" id="{2C97F346-72C6-4E79-8C21-909E86647E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蒸汽再热循环的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定量计算</a:t>
            </a:r>
          </a:p>
        </p:txBody>
      </p:sp>
      <p:sp>
        <p:nvSpPr>
          <p:cNvPr id="377894" name="Text Box 38">
            <a:extLst>
              <a:ext uri="{FF2B5EF4-FFF2-40B4-BE49-F238E27FC236}">
                <a16:creationId xmlns:a16="http://schemas.microsoft.com/office/drawing/2014/main" id="{C608AC54-0DEA-42D5-B0BC-BD2C3C0B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090613"/>
            <a:ext cx="18161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吸热量：</a:t>
            </a:r>
          </a:p>
        </p:txBody>
      </p:sp>
      <p:graphicFrame>
        <p:nvGraphicFramePr>
          <p:cNvPr id="377895" name="Object 39">
            <a:extLst>
              <a:ext uri="{FF2B5EF4-FFF2-40B4-BE49-F238E27FC236}">
                <a16:creationId xmlns:a16="http://schemas.microsoft.com/office/drawing/2014/main" id="{1482895D-C421-4A3A-89BD-7C556334E8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4775" y="1700213"/>
          <a:ext cx="3959225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70" name="Equation" r:id="rId8" imgW="1460160" imgH="253800" progId="Equation.DSMT4">
                  <p:embed/>
                </p:oleObj>
              </mc:Choice>
              <mc:Fallback>
                <p:oleObj name="Equation" r:id="rId8" imgW="1460160" imgH="253800" progId="Equation.DSMT4">
                  <p:embed/>
                  <p:pic>
                    <p:nvPicPr>
                      <p:cNvPr id="377895" name="Object 39">
                        <a:extLst>
                          <a:ext uri="{FF2B5EF4-FFF2-40B4-BE49-F238E27FC236}">
                            <a16:creationId xmlns:a16="http://schemas.microsoft.com/office/drawing/2014/main" id="{1482895D-C421-4A3A-89BD-7C556334E8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4775" y="1700213"/>
                        <a:ext cx="3959225" cy="684212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96" name="Text Box 40">
            <a:extLst>
              <a:ext uri="{FF2B5EF4-FFF2-40B4-BE49-F238E27FC236}">
                <a16:creationId xmlns:a16="http://schemas.microsoft.com/office/drawing/2014/main" id="{00FD89E3-E3CD-4113-A64B-06E3B1E52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420938"/>
            <a:ext cx="18097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放热量：</a:t>
            </a:r>
          </a:p>
        </p:txBody>
      </p:sp>
      <p:graphicFrame>
        <p:nvGraphicFramePr>
          <p:cNvPr id="377897" name="Object 41">
            <a:extLst>
              <a:ext uri="{FF2B5EF4-FFF2-40B4-BE49-F238E27FC236}">
                <a16:creationId xmlns:a16="http://schemas.microsoft.com/office/drawing/2014/main" id="{D311F734-034A-4E1A-816F-345A095153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3024188"/>
          <a:ext cx="19145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71" name="Equation" r:id="rId10" imgW="711000" imgH="228600" progId="Equation.DSMT4">
                  <p:embed/>
                </p:oleObj>
              </mc:Choice>
              <mc:Fallback>
                <p:oleObj name="Equation" r:id="rId10" imgW="711000" imgH="228600" progId="Equation.DSMT4">
                  <p:embed/>
                  <p:pic>
                    <p:nvPicPr>
                      <p:cNvPr id="377897" name="Object 41">
                        <a:extLst>
                          <a:ext uri="{FF2B5EF4-FFF2-40B4-BE49-F238E27FC236}">
                            <a16:creationId xmlns:a16="http://schemas.microsoft.com/office/drawing/2014/main" id="{D311F734-034A-4E1A-816F-345A095153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3024188"/>
                        <a:ext cx="1914525" cy="6159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98" name="Text Box 42">
            <a:extLst>
              <a:ext uri="{FF2B5EF4-FFF2-40B4-BE49-F238E27FC236}">
                <a16:creationId xmlns:a16="http://schemas.microsoft.com/office/drawing/2014/main" id="{083F9056-4EED-4648-A786-BA59B5D1E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3595688"/>
            <a:ext cx="38417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净功（忽略泵功）：</a:t>
            </a:r>
          </a:p>
        </p:txBody>
      </p:sp>
      <p:graphicFrame>
        <p:nvGraphicFramePr>
          <p:cNvPr id="377899" name="Object 43">
            <a:extLst>
              <a:ext uri="{FF2B5EF4-FFF2-40B4-BE49-F238E27FC236}">
                <a16:creationId xmlns:a16="http://schemas.microsoft.com/office/drawing/2014/main" id="{D84E4AA7-1952-4D4E-BC6E-10EB4FCA4F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14900" y="4257675"/>
          <a:ext cx="4229100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72" name="Equation" r:id="rId12" imgW="1562040" imgH="253800" progId="Equation.DSMT4">
                  <p:embed/>
                </p:oleObj>
              </mc:Choice>
              <mc:Fallback>
                <p:oleObj name="Equation" r:id="rId12" imgW="1562040" imgH="253800" progId="Equation.DSMT4">
                  <p:embed/>
                  <p:pic>
                    <p:nvPicPr>
                      <p:cNvPr id="377899" name="Object 43">
                        <a:extLst>
                          <a:ext uri="{FF2B5EF4-FFF2-40B4-BE49-F238E27FC236}">
                            <a16:creationId xmlns:a16="http://schemas.microsoft.com/office/drawing/2014/main" id="{D84E4AA7-1952-4D4E-BC6E-10EB4FCA4F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900" y="4257675"/>
                        <a:ext cx="4229100" cy="6842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900" name="Text Box 44">
            <a:extLst>
              <a:ext uri="{FF2B5EF4-FFF2-40B4-BE49-F238E27FC236}">
                <a16:creationId xmlns:a16="http://schemas.microsoft.com/office/drawing/2014/main" id="{EF4789FB-9F67-4C2C-81E0-CDE041CE1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9538" y="5341938"/>
            <a:ext cx="1809750" cy="579437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 dirty="0">
                <a:solidFill>
                  <a:schemeClr val="bg2"/>
                </a:solidFill>
                <a:ea typeface="宋体" panose="02010600030101010101" pitchFamily="2" charset="-122"/>
              </a:rPr>
              <a:t>热效率：</a:t>
            </a:r>
          </a:p>
        </p:txBody>
      </p:sp>
      <p:graphicFrame>
        <p:nvGraphicFramePr>
          <p:cNvPr id="377901" name="Object 45">
            <a:extLst>
              <a:ext uri="{FF2B5EF4-FFF2-40B4-BE49-F238E27FC236}">
                <a16:creationId xmlns:a16="http://schemas.microsoft.com/office/drawing/2014/main" id="{51397DD6-26A0-4693-A3F6-1081081418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2138" y="5013325"/>
          <a:ext cx="5413375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73" name="Equation" r:id="rId14" imgW="2006280" imgH="431640" progId="Equation.DSMT4">
                  <p:embed/>
                </p:oleObj>
              </mc:Choice>
              <mc:Fallback>
                <p:oleObj name="Equation" r:id="rId14" imgW="2006280" imgH="431640" progId="Equation.DSMT4">
                  <p:embed/>
                  <p:pic>
                    <p:nvPicPr>
                      <p:cNvPr id="377901" name="Object 45">
                        <a:extLst>
                          <a:ext uri="{FF2B5EF4-FFF2-40B4-BE49-F238E27FC236}">
                            <a16:creationId xmlns:a16="http://schemas.microsoft.com/office/drawing/2014/main" id="{51397DD6-26A0-4693-A3F6-1081081418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5013325"/>
                        <a:ext cx="5413375" cy="11652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7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7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7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7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7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7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7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7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7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7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7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7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7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7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94" grpId="0" autoUpdateAnimBg="0"/>
      <p:bldP spid="377896" grpId="0" autoUpdateAnimBg="0"/>
      <p:bldP spid="377898" grpId="0" autoUpdateAnimBg="0"/>
      <p:bldP spid="377900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>
            <a:extLst>
              <a:ext uri="{FF2B5EF4-FFF2-40B4-BE49-F238E27FC236}">
                <a16:creationId xmlns:a16="http://schemas.microsoft.com/office/drawing/2014/main" id="{286014E6-1501-4581-940B-3C8BA0B765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58763"/>
            <a:ext cx="7772400" cy="701675"/>
          </a:xfrm>
        </p:spPr>
        <p:txBody>
          <a:bodyPr/>
          <a:lstStyle/>
          <a:p>
            <a:r>
              <a:rPr lang="en-US" altLang="zh-CN" sz="4000" b="1"/>
              <a:t>§</a:t>
            </a:r>
            <a:r>
              <a:rPr lang="en-US" altLang="zh-CN" sz="4000" b="1">
                <a:latin typeface="Times New Roman" panose="02020603050405020304" pitchFamily="18" charset="0"/>
              </a:rPr>
              <a:t>7-4  </a:t>
            </a:r>
            <a:r>
              <a:rPr lang="zh-CN" altLang="en-US" sz="4000" b="1">
                <a:latin typeface="Times New Roman" panose="02020603050405020304" pitchFamily="18" charset="0"/>
                <a:ea typeface="楷体_GB2312" pitchFamily="49" charset="-122"/>
              </a:rPr>
              <a:t>蒸汽回热循环</a:t>
            </a:r>
            <a:r>
              <a:rPr lang="en-US" altLang="zh-CN" sz="3600" b="1">
                <a:latin typeface="Times New Roman" panose="02020603050405020304" pitchFamily="18" charset="0"/>
              </a:rPr>
              <a:t>(regenerative)</a:t>
            </a:r>
          </a:p>
        </p:txBody>
      </p:sp>
      <p:sp>
        <p:nvSpPr>
          <p:cNvPr id="422915" name="Rectangle 3">
            <a:extLst>
              <a:ext uri="{FF2B5EF4-FFF2-40B4-BE49-F238E27FC236}">
                <a16:creationId xmlns:a16="http://schemas.microsoft.com/office/drawing/2014/main" id="{23D7E590-CE22-47F6-8C31-912E86F12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81" y="1341338"/>
            <a:ext cx="4464051" cy="45362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0"/>
              </a:spcBef>
            </a:pPr>
            <a:endParaRPr lang="zh-CN" altLang="zh-CN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422916" name="Object 4">
            <a:extLst>
              <a:ext uri="{FF2B5EF4-FFF2-40B4-BE49-F238E27FC236}">
                <a16:creationId xmlns:a16="http://schemas.microsoft.com/office/drawing/2014/main" id="{9E37BE47-FE1B-4061-92C8-6A37083A36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7544" y="1412776"/>
          <a:ext cx="4846637" cy="371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77" name="图片" r:id="rId4" imgW="2200320" imgH="1685880" progId="Word.Picture.8">
                  <p:embed/>
                </p:oleObj>
              </mc:Choice>
              <mc:Fallback>
                <p:oleObj name="图片" r:id="rId4" imgW="2200320" imgH="1685880" progId="Word.Picture.8">
                  <p:embed/>
                  <p:pic>
                    <p:nvPicPr>
                      <p:cNvPr id="422916" name="Object 4">
                        <a:extLst>
                          <a:ext uri="{FF2B5EF4-FFF2-40B4-BE49-F238E27FC236}">
                            <a16:creationId xmlns:a16="http://schemas.microsoft.com/office/drawing/2014/main" id="{9E37BE47-FE1B-4061-92C8-6A37083A36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412776"/>
                        <a:ext cx="4846637" cy="371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2917" name="Rectangle 5">
            <a:extLst>
              <a:ext uri="{FF2B5EF4-FFF2-40B4-BE49-F238E27FC236}">
                <a16:creationId xmlns:a16="http://schemas.microsoft.com/office/drawing/2014/main" id="{1D09C16D-50F0-495A-8B82-C2F4DA6EC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6181" y="2201763"/>
            <a:ext cx="1371600" cy="685800"/>
          </a:xfrm>
          <a:prstGeom prst="rect">
            <a:avLst/>
          </a:prstGeom>
          <a:solidFill>
            <a:srgbClr val="CC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2918" name="Line 6">
            <a:extLst>
              <a:ext uri="{FF2B5EF4-FFF2-40B4-BE49-F238E27FC236}">
                <a16:creationId xmlns:a16="http://schemas.microsoft.com/office/drawing/2014/main" id="{132C9FBC-A0AF-4861-A292-A0A1A9ADF5D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4781" y="2354163"/>
            <a:ext cx="304800" cy="4572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2919" name="Line 7">
            <a:extLst>
              <a:ext uri="{FF2B5EF4-FFF2-40B4-BE49-F238E27FC236}">
                <a16:creationId xmlns:a16="http://schemas.microsoft.com/office/drawing/2014/main" id="{CCA4AAF9-8F22-4B2E-B261-7F3713239E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09581" y="2354163"/>
            <a:ext cx="304800" cy="4572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2920" name="Line 8">
            <a:extLst>
              <a:ext uri="{FF2B5EF4-FFF2-40B4-BE49-F238E27FC236}">
                <a16:creationId xmlns:a16="http://schemas.microsoft.com/office/drawing/2014/main" id="{06069E8E-BF88-4F13-AF72-97C7A9D967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42981" y="2506563"/>
            <a:ext cx="228600" cy="3048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2921" name="Line 9">
            <a:extLst>
              <a:ext uri="{FF2B5EF4-FFF2-40B4-BE49-F238E27FC236}">
                <a16:creationId xmlns:a16="http://schemas.microsoft.com/office/drawing/2014/main" id="{923A79D3-4987-4714-B673-34057994CF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8581" y="1592163"/>
            <a:ext cx="0" cy="6096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2922" name="Line 10">
            <a:extLst>
              <a:ext uri="{FF2B5EF4-FFF2-40B4-BE49-F238E27FC236}">
                <a16:creationId xmlns:a16="http://schemas.microsoft.com/office/drawing/2014/main" id="{45EDC9CB-BAB0-4FBB-8EDD-AE4E7448DA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5381" y="2887563"/>
            <a:ext cx="0" cy="3810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2923" name="Line 11">
            <a:extLst>
              <a:ext uri="{FF2B5EF4-FFF2-40B4-BE49-F238E27FC236}">
                <a16:creationId xmlns:a16="http://schemas.microsoft.com/office/drawing/2014/main" id="{8060B2B6-B109-4BEC-BD54-8784F2CBA7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47769" y="2506563"/>
            <a:ext cx="533400" cy="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2924" name="Line 12">
            <a:extLst>
              <a:ext uri="{FF2B5EF4-FFF2-40B4-BE49-F238E27FC236}">
                <a16:creationId xmlns:a16="http://schemas.microsoft.com/office/drawing/2014/main" id="{F719144C-1358-4FE7-A12F-1DF70BCA8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2781" y="2582763"/>
            <a:ext cx="533400" cy="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2925" name="Line 13">
            <a:extLst>
              <a:ext uri="{FF2B5EF4-FFF2-40B4-BE49-F238E27FC236}">
                <a16:creationId xmlns:a16="http://schemas.microsoft.com/office/drawing/2014/main" id="{96991C89-B074-4BE1-86BF-D75FE8BC1FD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4381" y="2354163"/>
            <a:ext cx="228600" cy="4572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2926" name="Line 14">
            <a:extLst>
              <a:ext uri="{FF2B5EF4-FFF2-40B4-BE49-F238E27FC236}">
                <a16:creationId xmlns:a16="http://schemas.microsoft.com/office/drawing/2014/main" id="{1A66FDD7-391F-4CCF-B37A-F764CC01C5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76181" y="2354163"/>
            <a:ext cx="228600" cy="2286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2927" name="Text Box 15">
            <a:extLst>
              <a:ext uri="{FF2B5EF4-FFF2-40B4-BE49-F238E27FC236}">
                <a16:creationId xmlns:a16="http://schemas.microsoft.com/office/drawing/2014/main" id="{02E086CA-654E-4DFF-9ECF-BE4AD9E2A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4781" y="1592163"/>
            <a:ext cx="12350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抽汽</a:t>
            </a:r>
          </a:p>
        </p:txBody>
      </p:sp>
      <p:sp>
        <p:nvSpPr>
          <p:cNvPr id="422928" name="Text Box 16">
            <a:extLst>
              <a:ext uri="{FF2B5EF4-FFF2-40B4-BE49-F238E27FC236}">
                <a16:creationId xmlns:a16="http://schemas.microsoft.com/office/drawing/2014/main" id="{7EFE045C-2034-4419-BE26-3AC27452E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7181" y="3146326"/>
            <a:ext cx="2133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去凝汽器</a:t>
            </a:r>
          </a:p>
        </p:txBody>
      </p:sp>
      <p:sp>
        <p:nvSpPr>
          <p:cNvPr id="422929" name="Text Box 17">
            <a:extLst>
              <a:ext uri="{FF2B5EF4-FFF2-40B4-BE49-F238E27FC236}">
                <a16:creationId xmlns:a16="http://schemas.microsoft.com/office/drawing/2014/main" id="{785EF823-4C21-43AC-9201-EEFD20BAD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7781" y="1896963"/>
            <a:ext cx="1447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冷凝水</a:t>
            </a:r>
          </a:p>
        </p:txBody>
      </p:sp>
      <p:grpSp>
        <p:nvGrpSpPr>
          <p:cNvPr id="422931" name="Group 19">
            <a:extLst>
              <a:ext uri="{FF2B5EF4-FFF2-40B4-BE49-F238E27FC236}">
                <a16:creationId xmlns:a16="http://schemas.microsoft.com/office/drawing/2014/main" id="{AD7F158C-32C2-4B65-8F50-4FD593FA154C}"/>
              </a:ext>
            </a:extLst>
          </p:cNvPr>
          <p:cNvGrpSpPr>
            <a:grpSpLocks/>
          </p:cNvGrpSpPr>
          <p:nvPr/>
        </p:nvGrpSpPr>
        <p:grpSpPr bwMode="auto">
          <a:xfrm>
            <a:off x="5199881" y="4341712"/>
            <a:ext cx="3619500" cy="1371600"/>
            <a:chOff x="3432" y="2592"/>
            <a:chExt cx="2280" cy="864"/>
          </a:xfrm>
        </p:grpSpPr>
        <p:sp>
          <p:nvSpPr>
            <p:cNvPr id="422932" name="Rectangle 20">
              <a:extLst>
                <a:ext uri="{FF2B5EF4-FFF2-40B4-BE49-F238E27FC236}">
                  <a16:creationId xmlns:a16="http://schemas.microsoft.com/office/drawing/2014/main" id="{D3787171-D607-41B0-ABDE-7F86A2DC1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072"/>
              <a:ext cx="768" cy="384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2933" name="Line 21">
              <a:extLst>
                <a:ext uri="{FF2B5EF4-FFF2-40B4-BE49-F238E27FC236}">
                  <a16:creationId xmlns:a16="http://schemas.microsoft.com/office/drawing/2014/main" id="{0EAA37AC-BD7F-4FCD-8D5B-7141978A7E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04" y="3264"/>
              <a:ext cx="336" cy="0"/>
            </a:xfrm>
            <a:prstGeom prst="line">
              <a:avLst/>
            </a:prstGeom>
            <a:noFill/>
            <a:ln w="38100" cap="sq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2934" name="Line 22">
              <a:extLst>
                <a:ext uri="{FF2B5EF4-FFF2-40B4-BE49-F238E27FC236}">
                  <a16:creationId xmlns:a16="http://schemas.microsoft.com/office/drawing/2014/main" id="{355A324A-65CF-4BC8-AC3A-D15645DCA6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2976"/>
              <a:ext cx="0" cy="28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2935" name="Line 23">
              <a:extLst>
                <a:ext uri="{FF2B5EF4-FFF2-40B4-BE49-F238E27FC236}">
                  <a16:creationId xmlns:a16="http://schemas.microsoft.com/office/drawing/2014/main" id="{2B47D9CA-2E64-458D-A0C1-3BD5184219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88" y="3264"/>
              <a:ext cx="288" cy="0"/>
            </a:xfrm>
            <a:prstGeom prst="line">
              <a:avLst/>
            </a:prstGeom>
            <a:noFill/>
            <a:ln w="38100" cap="sq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2936" name="Text Box 24">
              <a:extLst>
                <a:ext uri="{FF2B5EF4-FFF2-40B4-BE49-F238E27FC236}">
                  <a16:creationId xmlns:a16="http://schemas.microsoft.com/office/drawing/2014/main" id="{356E7175-973D-4FA7-8F33-913066DA66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2592"/>
              <a:ext cx="77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抽汽</a:t>
              </a:r>
            </a:p>
          </p:txBody>
        </p:sp>
        <p:sp>
          <p:nvSpPr>
            <p:cNvPr id="422937" name="Text Box 25">
              <a:extLst>
                <a:ext uri="{FF2B5EF4-FFF2-40B4-BE49-F238E27FC236}">
                  <a16:creationId xmlns:a16="http://schemas.microsoft.com/office/drawing/2014/main" id="{BB2BA994-3697-4D14-B414-F50CD355EC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" y="2928"/>
              <a:ext cx="91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冷凝水</a:t>
              </a:r>
            </a:p>
          </p:txBody>
        </p:sp>
        <p:sp>
          <p:nvSpPr>
            <p:cNvPr id="422938" name="Text Box 26">
              <a:extLst>
                <a:ext uri="{FF2B5EF4-FFF2-40B4-BE49-F238E27FC236}">
                  <a16:creationId xmlns:a16="http://schemas.microsoft.com/office/drawing/2014/main" id="{1F23B438-44FC-4A04-92F4-F67835A378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2" y="2896"/>
              <a:ext cx="67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3200" dirty="0">
                  <a:solidFill>
                    <a:schemeClr val="tx1"/>
                  </a:solidFill>
                  <a:ea typeface="宋体" panose="02010600030101010101" pitchFamily="2" charset="-122"/>
                </a:rPr>
                <a:t>水泵</a:t>
              </a:r>
            </a:p>
          </p:txBody>
        </p:sp>
      </p:grpSp>
      <p:sp>
        <p:nvSpPr>
          <p:cNvPr id="422940" name="Text Box 28">
            <a:extLst>
              <a:ext uri="{FF2B5EF4-FFF2-40B4-BE49-F238E27FC236}">
                <a16:creationId xmlns:a16="http://schemas.microsoft.com/office/drawing/2014/main" id="{EF0FCAA3-7BDE-4AB5-84D8-BBD73BC7C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9515" y="5225951"/>
            <a:ext cx="2286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 dirty="0">
                <a:solidFill>
                  <a:schemeClr val="bg2"/>
                </a:solidFill>
                <a:ea typeface="宋体" panose="02010600030101010101" pitchFamily="2" charset="-122"/>
              </a:rPr>
              <a:t>抽汽式回热</a:t>
            </a:r>
          </a:p>
        </p:txBody>
      </p:sp>
      <p:sp>
        <p:nvSpPr>
          <p:cNvPr id="32" name="Text Box 44">
            <a:extLst>
              <a:ext uri="{FF2B5EF4-FFF2-40B4-BE49-F238E27FC236}">
                <a16:creationId xmlns:a16="http://schemas.microsoft.com/office/drawing/2014/main" id="{49F3777B-D17F-4EEB-95F1-0761B6CA8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4070" y="3736037"/>
            <a:ext cx="2656496" cy="584775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 dirty="0">
                <a:solidFill>
                  <a:schemeClr val="bg2"/>
                </a:solidFill>
                <a:ea typeface="宋体" panose="02010600030101010101" pitchFamily="2" charset="-122"/>
              </a:rPr>
              <a:t>表面式回热器</a:t>
            </a:r>
          </a:p>
        </p:txBody>
      </p:sp>
      <p:sp>
        <p:nvSpPr>
          <p:cNvPr id="33" name="Text Box 44">
            <a:extLst>
              <a:ext uri="{FF2B5EF4-FFF2-40B4-BE49-F238E27FC236}">
                <a16:creationId xmlns:a16="http://schemas.microsoft.com/office/drawing/2014/main" id="{C572DA25-9C02-40E7-B104-4FAAA97EE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6133" y="6005124"/>
            <a:ext cx="2656496" cy="584775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 dirty="0">
                <a:solidFill>
                  <a:schemeClr val="bg2"/>
                </a:solidFill>
                <a:ea typeface="宋体" panose="02010600030101010101" pitchFamily="2" charset="-122"/>
              </a:rPr>
              <a:t>混合式回热器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2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2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22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940" grpId="0" autoUpdateAnimBg="0"/>
      <p:bldP spid="32" grpId="0" animBg="1" autoUpdateAnimBg="0"/>
      <p:bldP spid="33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Text Box 2">
            <a:extLst>
              <a:ext uri="{FF2B5EF4-FFF2-40B4-BE49-F238E27FC236}">
                <a16:creationId xmlns:a16="http://schemas.microsoft.com/office/drawing/2014/main" id="{F03E6E7E-6087-4BC1-A85E-4799ACAF5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57200"/>
            <a:ext cx="8382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饱和水和饱和水蒸气表（按温度排列）</a:t>
            </a:r>
          </a:p>
        </p:txBody>
      </p:sp>
      <p:sp>
        <p:nvSpPr>
          <p:cNvPr id="343043" name="Text Box 3">
            <a:extLst>
              <a:ext uri="{FF2B5EF4-FFF2-40B4-BE49-F238E27FC236}">
                <a16:creationId xmlns:a16="http://schemas.microsoft.com/office/drawing/2014/main" id="{B3D61BAE-D784-425A-8655-BFAAFF333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657600"/>
            <a:ext cx="8458200" cy="641350"/>
          </a:xfrm>
          <a:prstGeom prst="rect">
            <a:avLst/>
          </a:prstGeom>
          <a:gradFill rotWithShape="0">
            <a:gsLst>
              <a:gs pos="0">
                <a:srgbClr val="0066CC"/>
              </a:gs>
              <a:gs pos="100000">
                <a:srgbClr val="0066CC">
                  <a:gamma/>
                  <a:shade val="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饱和水和饱和水蒸气表（按压力排列）</a:t>
            </a:r>
          </a:p>
        </p:txBody>
      </p:sp>
      <p:sp>
        <p:nvSpPr>
          <p:cNvPr id="343044" name="Line 4">
            <a:extLst>
              <a:ext uri="{FF2B5EF4-FFF2-40B4-BE49-F238E27FC236}">
                <a16:creationId xmlns:a16="http://schemas.microsoft.com/office/drawing/2014/main" id="{4FF1CA31-280D-430E-9507-5D9FDC29AF4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045" name="Line 5">
            <a:extLst>
              <a:ext uri="{FF2B5EF4-FFF2-40B4-BE49-F238E27FC236}">
                <a16:creationId xmlns:a16="http://schemas.microsoft.com/office/drawing/2014/main" id="{4FBC81BC-6D4C-4731-A47F-4288201BD56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828800"/>
            <a:ext cx="9144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046" name="Line 6">
            <a:extLst>
              <a:ext uri="{FF2B5EF4-FFF2-40B4-BE49-F238E27FC236}">
                <a16:creationId xmlns:a16="http://schemas.microsoft.com/office/drawing/2014/main" id="{9585915A-01EC-4A3D-BCDD-463A308A1A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3429000"/>
            <a:ext cx="9144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047" name="Line 7">
            <a:extLst>
              <a:ext uri="{FF2B5EF4-FFF2-40B4-BE49-F238E27FC236}">
                <a16:creationId xmlns:a16="http://schemas.microsoft.com/office/drawing/2014/main" id="{E3F2B457-C7B3-415B-8A72-CB88B264BD9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121920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048" name="Line 8">
            <a:extLst>
              <a:ext uri="{FF2B5EF4-FFF2-40B4-BE49-F238E27FC236}">
                <a16:creationId xmlns:a16="http://schemas.microsoft.com/office/drawing/2014/main" id="{DF3446E8-E4F3-4DC2-9FA2-75406E94DD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121920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049" name="Line 9">
            <a:extLst>
              <a:ext uri="{FF2B5EF4-FFF2-40B4-BE49-F238E27FC236}">
                <a16:creationId xmlns:a16="http://schemas.microsoft.com/office/drawing/2014/main" id="{4190EBB8-6D56-4603-91BA-A9D12D4E605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21920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050" name="Line 10">
            <a:extLst>
              <a:ext uri="{FF2B5EF4-FFF2-40B4-BE49-F238E27FC236}">
                <a16:creationId xmlns:a16="http://schemas.microsoft.com/office/drawing/2014/main" id="{5D0C33F3-F09A-471E-8B6B-BF0B7DD952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121920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051" name="Line 11">
            <a:extLst>
              <a:ext uri="{FF2B5EF4-FFF2-40B4-BE49-F238E27FC236}">
                <a16:creationId xmlns:a16="http://schemas.microsoft.com/office/drawing/2014/main" id="{489BDE41-8FD3-4368-8A5D-9E54ABC88B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21920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052" name="Line 12">
            <a:extLst>
              <a:ext uri="{FF2B5EF4-FFF2-40B4-BE49-F238E27FC236}">
                <a16:creationId xmlns:a16="http://schemas.microsoft.com/office/drawing/2014/main" id="{8C0EF769-1570-4734-A9FF-4082B77FA6D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121920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053" name="Line 13">
            <a:extLst>
              <a:ext uri="{FF2B5EF4-FFF2-40B4-BE49-F238E27FC236}">
                <a16:creationId xmlns:a16="http://schemas.microsoft.com/office/drawing/2014/main" id="{157F7E71-F94B-4F79-9BC7-45117328F2AD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121920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054" name="Line 14">
            <a:extLst>
              <a:ext uri="{FF2B5EF4-FFF2-40B4-BE49-F238E27FC236}">
                <a16:creationId xmlns:a16="http://schemas.microsoft.com/office/drawing/2014/main" id="{8599216F-0128-4248-875C-DB652906E18B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121920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3055" name="Object 15">
            <a:extLst>
              <a:ext uri="{FF2B5EF4-FFF2-40B4-BE49-F238E27FC236}">
                <a16:creationId xmlns:a16="http://schemas.microsoft.com/office/drawing/2014/main" id="{25B2D35F-6A3B-4385-AB12-0D18F7FA53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225" y="1295400"/>
          <a:ext cx="76835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78" name="Equation" r:id="rId4" imgW="368280" imgH="203040" progId="Equation.DSMT4">
                  <p:embed/>
                </p:oleObj>
              </mc:Choice>
              <mc:Fallback>
                <p:oleObj name="Equation" r:id="rId4" imgW="368280" imgH="203040" progId="Equation.DSMT4">
                  <p:embed/>
                  <p:pic>
                    <p:nvPicPr>
                      <p:cNvPr id="343055" name="Object 15">
                        <a:extLst>
                          <a:ext uri="{FF2B5EF4-FFF2-40B4-BE49-F238E27FC236}">
                            <a16:creationId xmlns:a16="http://schemas.microsoft.com/office/drawing/2014/main" id="{25B2D35F-6A3B-4385-AB12-0D18F7FA53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1295400"/>
                        <a:ext cx="76835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56" name="Object 16">
            <a:extLst>
              <a:ext uri="{FF2B5EF4-FFF2-40B4-BE49-F238E27FC236}">
                <a16:creationId xmlns:a16="http://schemas.microsoft.com/office/drawing/2014/main" id="{AB09C909-9A26-4996-B463-E79477AB58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1295400"/>
          <a:ext cx="74295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79" name="公式" r:id="rId6" imgW="355320" imgH="177480" progId="Equation.3">
                  <p:embed/>
                </p:oleObj>
              </mc:Choice>
              <mc:Fallback>
                <p:oleObj name="公式" r:id="rId6" imgW="355320" imgH="177480" progId="Equation.3">
                  <p:embed/>
                  <p:pic>
                    <p:nvPicPr>
                      <p:cNvPr id="343056" name="Object 16">
                        <a:extLst>
                          <a:ext uri="{FF2B5EF4-FFF2-40B4-BE49-F238E27FC236}">
                            <a16:creationId xmlns:a16="http://schemas.microsoft.com/office/drawing/2014/main" id="{AB09C909-9A26-4996-B463-E79477AB58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95400"/>
                        <a:ext cx="742950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57" name="Object 17">
            <a:extLst>
              <a:ext uri="{FF2B5EF4-FFF2-40B4-BE49-F238E27FC236}">
                <a16:creationId xmlns:a16="http://schemas.microsoft.com/office/drawing/2014/main" id="{E321E6DF-98EC-4676-93BC-F757F996F1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8325" y="1320800"/>
          <a:ext cx="114300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80" name="Equation" r:id="rId8" imgW="545760" imgH="203040" progId="Equation.DSMT4">
                  <p:embed/>
                </p:oleObj>
              </mc:Choice>
              <mc:Fallback>
                <p:oleObj name="Equation" r:id="rId8" imgW="545760" imgH="203040" progId="Equation.DSMT4">
                  <p:embed/>
                  <p:pic>
                    <p:nvPicPr>
                      <p:cNvPr id="343057" name="Object 17">
                        <a:extLst>
                          <a:ext uri="{FF2B5EF4-FFF2-40B4-BE49-F238E27FC236}">
                            <a16:creationId xmlns:a16="http://schemas.microsoft.com/office/drawing/2014/main" id="{E321E6DF-98EC-4676-93BC-F757F996F1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325" y="1320800"/>
                        <a:ext cx="114300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58" name="Object 18">
            <a:extLst>
              <a:ext uri="{FF2B5EF4-FFF2-40B4-BE49-F238E27FC236}">
                <a16:creationId xmlns:a16="http://schemas.microsoft.com/office/drawing/2014/main" id="{5CDE51BE-AEDF-477C-86AD-1FEC8519FD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1295400"/>
          <a:ext cx="13589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81" name="公式" r:id="rId10" imgW="647640" imgH="228600" progId="Equation.3">
                  <p:embed/>
                </p:oleObj>
              </mc:Choice>
              <mc:Fallback>
                <p:oleObj name="公式" r:id="rId10" imgW="647640" imgH="228600" progId="Equation.3">
                  <p:embed/>
                  <p:pic>
                    <p:nvPicPr>
                      <p:cNvPr id="343058" name="Object 18">
                        <a:extLst>
                          <a:ext uri="{FF2B5EF4-FFF2-40B4-BE49-F238E27FC236}">
                            <a16:creationId xmlns:a16="http://schemas.microsoft.com/office/drawing/2014/main" id="{5CDE51BE-AEDF-477C-86AD-1FEC8519FD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295400"/>
                        <a:ext cx="13589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59" name="Object 19">
            <a:extLst>
              <a:ext uri="{FF2B5EF4-FFF2-40B4-BE49-F238E27FC236}">
                <a16:creationId xmlns:a16="http://schemas.microsoft.com/office/drawing/2014/main" id="{7585C960-234E-46AE-A73C-ED707F1B6A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7038" y="1136650"/>
          <a:ext cx="1096962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82" name="公式" r:id="rId12" imgW="609480" imgH="355320" progId="Equation.3">
                  <p:embed/>
                </p:oleObj>
              </mc:Choice>
              <mc:Fallback>
                <p:oleObj name="公式" r:id="rId12" imgW="609480" imgH="355320" progId="Equation.3">
                  <p:embed/>
                  <p:pic>
                    <p:nvPicPr>
                      <p:cNvPr id="343059" name="Object 19">
                        <a:extLst>
                          <a:ext uri="{FF2B5EF4-FFF2-40B4-BE49-F238E27FC236}">
                            <a16:creationId xmlns:a16="http://schemas.microsoft.com/office/drawing/2014/main" id="{7585C960-234E-46AE-A73C-ED707F1B6A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038" y="1136650"/>
                        <a:ext cx="1096962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60" name="Object 20">
            <a:extLst>
              <a:ext uri="{FF2B5EF4-FFF2-40B4-BE49-F238E27FC236}">
                <a16:creationId xmlns:a16="http://schemas.microsoft.com/office/drawing/2014/main" id="{D1A0DD5C-BD7A-46BB-A01A-49DB8CFA35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1143000"/>
          <a:ext cx="10572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83" name="公式" r:id="rId14" imgW="571320" imgH="330120" progId="Equation.3">
                  <p:embed/>
                </p:oleObj>
              </mc:Choice>
              <mc:Fallback>
                <p:oleObj name="公式" r:id="rId14" imgW="571320" imgH="330120" progId="Equation.3">
                  <p:embed/>
                  <p:pic>
                    <p:nvPicPr>
                      <p:cNvPr id="343060" name="Object 20">
                        <a:extLst>
                          <a:ext uri="{FF2B5EF4-FFF2-40B4-BE49-F238E27FC236}">
                            <a16:creationId xmlns:a16="http://schemas.microsoft.com/office/drawing/2014/main" id="{D1A0DD5C-BD7A-46BB-A01A-49DB8CFA35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143000"/>
                        <a:ext cx="105727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61" name="Object 21">
            <a:extLst>
              <a:ext uri="{FF2B5EF4-FFF2-40B4-BE49-F238E27FC236}">
                <a16:creationId xmlns:a16="http://schemas.microsoft.com/office/drawing/2014/main" id="{D9C9A4D1-3198-4D78-9CAA-A504CBF393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1143000"/>
          <a:ext cx="106680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84" name="公式" r:id="rId16" imgW="596880" imgH="330120" progId="Equation.3">
                  <p:embed/>
                </p:oleObj>
              </mc:Choice>
              <mc:Fallback>
                <p:oleObj name="公式" r:id="rId16" imgW="596880" imgH="330120" progId="Equation.3">
                  <p:embed/>
                  <p:pic>
                    <p:nvPicPr>
                      <p:cNvPr id="343061" name="Object 21">
                        <a:extLst>
                          <a:ext uri="{FF2B5EF4-FFF2-40B4-BE49-F238E27FC236}">
                            <a16:creationId xmlns:a16="http://schemas.microsoft.com/office/drawing/2014/main" id="{D9C9A4D1-3198-4D78-9CAA-A504CBF393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143000"/>
                        <a:ext cx="1066800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62" name="Object 22">
            <a:extLst>
              <a:ext uri="{FF2B5EF4-FFF2-40B4-BE49-F238E27FC236}">
                <a16:creationId xmlns:a16="http://schemas.microsoft.com/office/drawing/2014/main" id="{B7769079-24F9-4A18-AB29-1373A4618B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1219200"/>
          <a:ext cx="9128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85" name="公式" r:id="rId18" imgW="507960" imgH="431640" progId="Equation.3">
                  <p:embed/>
                </p:oleObj>
              </mc:Choice>
              <mc:Fallback>
                <p:oleObj name="公式" r:id="rId18" imgW="507960" imgH="431640" progId="Equation.3">
                  <p:embed/>
                  <p:pic>
                    <p:nvPicPr>
                      <p:cNvPr id="343062" name="Object 22">
                        <a:extLst>
                          <a:ext uri="{FF2B5EF4-FFF2-40B4-BE49-F238E27FC236}">
                            <a16:creationId xmlns:a16="http://schemas.microsoft.com/office/drawing/2014/main" id="{B7769079-24F9-4A18-AB29-1373A4618B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219200"/>
                        <a:ext cx="912813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63" name="Object 23">
            <a:extLst>
              <a:ext uri="{FF2B5EF4-FFF2-40B4-BE49-F238E27FC236}">
                <a16:creationId xmlns:a16="http://schemas.microsoft.com/office/drawing/2014/main" id="{0255C336-BAE7-4DC4-AFAC-87DEAD55D2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07388" y="1219200"/>
          <a:ext cx="836612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86" name="公式" r:id="rId20" imgW="507960" imgH="431640" progId="Equation.3">
                  <p:embed/>
                </p:oleObj>
              </mc:Choice>
              <mc:Fallback>
                <p:oleObj name="公式" r:id="rId20" imgW="507960" imgH="431640" progId="Equation.3">
                  <p:embed/>
                  <p:pic>
                    <p:nvPicPr>
                      <p:cNvPr id="343063" name="Object 23">
                        <a:extLst>
                          <a:ext uri="{FF2B5EF4-FFF2-40B4-BE49-F238E27FC236}">
                            <a16:creationId xmlns:a16="http://schemas.microsoft.com/office/drawing/2014/main" id="{0255C336-BAE7-4DC4-AFAC-87DEAD55D2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7388" y="1219200"/>
                        <a:ext cx="836612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64" name="Object 24">
            <a:extLst>
              <a:ext uri="{FF2B5EF4-FFF2-40B4-BE49-F238E27FC236}">
                <a16:creationId xmlns:a16="http://schemas.microsoft.com/office/drawing/2014/main" id="{F612C3B0-0186-4649-BD35-F1F2FFF224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1905000"/>
          <a:ext cx="6096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87" name="公式" r:id="rId22" imgW="304560" imgH="177480" progId="Equation.3">
                  <p:embed/>
                </p:oleObj>
              </mc:Choice>
              <mc:Fallback>
                <p:oleObj name="公式" r:id="rId22" imgW="304560" imgH="177480" progId="Equation.3">
                  <p:embed/>
                  <p:pic>
                    <p:nvPicPr>
                      <p:cNvPr id="343064" name="Object 24">
                        <a:extLst>
                          <a:ext uri="{FF2B5EF4-FFF2-40B4-BE49-F238E27FC236}">
                            <a16:creationId xmlns:a16="http://schemas.microsoft.com/office/drawing/2014/main" id="{F612C3B0-0186-4649-BD35-F1F2FFF224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905000"/>
                        <a:ext cx="6096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65" name="Object 25">
            <a:extLst>
              <a:ext uri="{FF2B5EF4-FFF2-40B4-BE49-F238E27FC236}">
                <a16:creationId xmlns:a16="http://schemas.microsoft.com/office/drawing/2014/main" id="{14855BFF-4409-458D-B29E-E37BEA28C4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" y="2286000"/>
          <a:ext cx="5334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88" name="公式" r:id="rId24" imgW="266400" imgH="177480" progId="Equation.3">
                  <p:embed/>
                </p:oleObj>
              </mc:Choice>
              <mc:Fallback>
                <p:oleObj name="公式" r:id="rId24" imgW="266400" imgH="177480" progId="Equation.3">
                  <p:embed/>
                  <p:pic>
                    <p:nvPicPr>
                      <p:cNvPr id="343065" name="Object 25">
                        <a:extLst>
                          <a:ext uri="{FF2B5EF4-FFF2-40B4-BE49-F238E27FC236}">
                            <a16:creationId xmlns:a16="http://schemas.microsoft.com/office/drawing/2014/main" id="{14855BFF-4409-458D-B29E-E37BEA28C4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2286000"/>
                        <a:ext cx="5334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66" name="Object 26">
            <a:extLst>
              <a:ext uri="{FF2B5EF4-FFF2-40B4-BE49-F238E27FC236}">
                <a16:creationId xmlns:a16="http://schemas.microsoft.com/office/drawing/2014/main" id="{813E4C04-E0A9-4E1F-A901-302B5C8B76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413" y="2667000"/>
          <a:ext cx="5619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89" name="公式" r:id="rId26" imgW="279360" imgH="177480" progId="Equation.3">
                  <p:embed/>
                </p:oleObj>
              </mc:Choice>
              <mc:Fallback>
                <p:oleObj name="公式" r:id="rId26" imgW="279360" imgH="177480" progId="Equation.3">
                  <p:embed/>
                  <p:pic>
                    <p:nvPicPr>
                      <p:cNvPr id="343066" name="Object 26">
                        <a:extLst>
                          <a:ext uri="{FF2B5EF4-FFF2-40B4-BE49-F238E27FC236}">
                            <a16:creationId xmlns:a16="http://schemas.microsoft.com/office/drawing/2014/main" id="{813E4C04-E0A9-4E1F-A901-302B5C8B76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3" y="2667000"/>
                        <a:ext cx="5619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67" name="Object 27">
            <a:extLst>
              <a:ext uri="{FF2B5EF4-FFF2-40B4-BE49-F238E27FC236}">
                <a16:creationId xmlns:a16="http://schemas.microsoft.com/office/drawing/2014/main" id="{1F0E8454-F7E1-41F6-8D70-AB29F77283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" y="3048000"/>
          <a:ext cx="5334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90" name="公式" r:id="rId28" imgW="266400" imgH="177480" progId="Equation.3">
                  <p:embed/>
                </p:oleObj>
              </mc:Choice>
              <mc:Fallback>
                <p:oleObj name="公式" r:id="rId28" imgW="266400" imgH="177480" progId="Equation.3">
                  <p:embed/>
                  <p:pic>
                    <p:nvPicPr>
                      <p:cNvPr id="343067" name="Object 27">
                        <a:extLst>
                          <a:ext uri="{FF2B5EF4-FFF2-40B4-BE49-F238E27FC236}">
                            <a16:creationId xmlns:a16="http://schemas.microsoft.com/office/drawing/2014/main" id="{1F0E8454-F7E1-41F6-8D70-AB29F77283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3048000"/>
                        <a:ext cx="5334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68" name="Object 28">
            <a:extLst>
              <a:ext uri="{FF2B5EF4-FFF2-40B4-BE49-F238E27FC236}">
                <a16:creationId xmlns:a16="http://schemas.microsoft.com/office/drawing/2014/main" id="{70926E3C-F688-4D77-BD72-B39EC86263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8525" y="1905000"/>
          <a:ext cx="9461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91" name="公式" r:id="rId30" imgW="469800" imgH="177480" progId="Equation.3">
                  <p:embed/>
                </p:oleObj>
              </mc:Choice>
              <mc:Fallback>
                <p:oleObj name="公式" r:id="rId30" imgW="469800" imgH="177480" progId="Equation.3">
                  <p:embed/>
                  <p:pic>
                    <p:nvPicPr>
                      <p:cNvPr id="343068" name="Object 28">
                        <a:extLst>
                          <a:ext uri="{FF2B5EF4-FFF2-40B4-BE49-F238E27FC236}">
                            <a16:creationId xmlns:a16="http://schemas.microsoft.com/office/drawing/2014/main" id="{70926E3C-F688-4D77-BD72-B39EC86263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1905000"/>
                        <a:ext cx="94615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69" name="Object 29">
            <a:extLst>
              <a:ext uri="{FF2B5EF4-FFF2-40B4-BE49-F238E27FC236}">
                <a16:creationId xmlns:a16="http://schemas.microsoft.com/office/drawing/2014/main" id="{8F09D73B-F95C-424E-9997-6C095DDE72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5625" y="1905000"/>
          <a:ext cx="12255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92" name="公式" r:id="rId32" imgW="609480" imgH="177480" progId="Equation.3">
                  <p:embed/>
                </p:oleObj>
              </mc:Choice>
              <mc:Fallback>
                <p:oleObj name="公式" r:id="rId32" imgW="609480" imgH="177480" progId="Equation.3">
                  <p:embed/>
                  <p:pic>
                    <p:nvPicPr>
                      <p:cNvPr id="343069" name="Object 29">
                        <a:extLst>
                          <a:ext uri="{FF2B5EF4-FFF2-40B4-BE49-F238E27FC236}">
                            <a16:creationId xmlns:a16="http://schemas.microsoft.com/office/drawing/2014/main" id="{8F09D73B-F95C-424E-9997-6C095DDE72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25" y="1905000"/>
                        <a:ext cx="122555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70" name="Object 30">
            <a:extLst>
              <a:ext uri="{FF2B5EF4-FFF2-40B4-BE49-F238E27FC236}">
                <a16:creationId xmlns:a16="http://schemas.microsoft.com/office/drawing/2014/main" id="{A8E23DE3-6453-41AD-8276-B4BA34CF78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1905000"/>
          <a:ext cx="137160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93" name="公式" r:id="rId34" imgW="774360" imgH="177480" progId="Equation.3">
                  <p:embed/>
                </p:oleObj>
              </mc:Choice>
              <mc:Fallback>
                <p:oleObj name="公式" r:id="rId34" imgW="774360" imgH="177480" progId="Equation.3">
                  <p:embed/>
                  <p:pic>
                    <p:nvPicPr>
                      <p:cNvPr id="343070" name="Object 30">
                        <a:extLst>
                          <a:ext uri="{FF2B5EF4-FFF2-40B4-BE49-F238E27FC236}">
                            <a16:creationId xmlns:a16="http://schemas.microsoft.com/office/drawing/2014/main" id="{A8E23DE3-6453-41AD-8276-B4BA34CF78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905000"/>
                        <a:ext cx="1371600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71" name="Object 31">
            <a:extLst>
              <a:ext uri="{FF2B5EF4-FFF2-40B4-BE49-F238E27FC236}">
                <a16:creationId xmlns:a16="http://schemas.microsoft.com/office/drawing/2014/main" id="{63073102-E30D-42CF-A86B-D80B57CFBF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1905000"/>
          <a:ext cx="10699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94" name="公式" r:id="rId36" imgW="533160" imgH="177480" progId="Equation.3">
                  <p:embed/>
                </p:oleObj>
              </mc:Choice>
              <mc:Fallback>
                <p:oleObj name="公式" r:id="rId36" imgW="533160" imgH="177480" progId="Equation.3">
                  <p:embed/>
                  <p:pic>
                    <p:nvPicPr>
                      <p:cNvPr id="343071" name="Object 31">
                        <a:extLst>
                          <a:ext uri="{FF2B5EF4-FFF2-40B4-BE49-F238E27FC236}">
                            <a16:creationId xmlns:a16="http://schemas.microsoft.com/office/drawing/2014/main" id="{63073102-E30D-42CF-A86B-D80B57CFBF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905000"/>
                        <a:ext cx="10699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72" name="Object 32">
            <a:extLst>
              <a:ext uri="{FF2B5EF4-FFF2-40B4-BE49-F238E27FC236}">
                <a16:creationId xmlns:a16="http://schemas.microsoft.com/office/drawing/2014/main" id="{9EE4AB2B-3944-4541-AB69-60158FC63D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6513" y="1905000"/>
          <a:ext cx="9445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95" name="公式" r:id="rId38" imgW="469800" imgH="177480" progId="Equation.3">
                  <p:embed/>
                </p:oleObj>
              </mc:Choice>
              <mc:Fallback>
                <p:oleObj name="公式" r:id="rId38" imgW="469800" imgH="177480" progId="Equation.3">
                  <p:embed/>
                  <p:pic>
                    <p:nvPicPr>
                      <p:cNvPr id="343072" name="Object 32">
                        <a:extLst>
                          <a:ext uri="{FF2B5EF4-FFF2-40B4-BE49-F238E27FC236}">
                            <a16:creationId xmlns:a16="http://schemas.microsoft.com/office/drawing/2014/main" id="{9EE4AB2B-3944-4541-AB69-60158FC63D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513" y="1905000"/>
                        <a:ext cx="9445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73" name="Object 33">
            <a:extLst>
              <a:ext uri="{FF2B5EF4-FFF2-40B4-BE49-F238E27FC236}">
                <a16:creationId xmlns:a16="http://schemas.microsoft.com/office/drawing/2014/main" id="{14D5A826-92CF-4CAA-8863-5C9DE0613F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1905000"/>
          <a:ext cx="10668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96" name="公式" r:id="rId40" imgW="622080" imgH="177480" progId="Equation.3">
                  <p:embed/>
                </p:oleObj>
              </mc:Choice>
              <mc:Fallback>
                <p:oleObj name="公式" r:id="rId40" imgW="622080" imgH="177480" progId="Equation.3">
                  <p:embed/>
                  <p:pic>
                    <p:nvPicPr>
                      <p:cNvPr id="343073" name="Object 33">
                        <a:extLst>
                          <a:ext uri="{FF2B5EF4-FFF2-40B4-BE49-F238E27FC236}">
                            <a16:creationId xmlns:a16="http://schemas.microsoft.com/office/drawing/2014/main" id="{14D5A826-92CF-4CAA-8863-5C9DE0613F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905000"/>
                        <a:ext cx="1066800" cy="30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74" name="Object 34">
            <a:extLst>
              <a:ext uri="{FF2B5EF4-FFF2-40B4-BE49-F238E27FC236}">
                <a16:creationId xmlns:a16="http://schemas.microsoft.com/office/drawing/2014/main" id="{0AE43283-9086-49F6-8BB2-48FAB727EA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1905000"/>
          <a:ext cx="9191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97" name="公式" r:id="rId42" imgW="457200" imgH="177480" progId="Equation.3">
                  <p:embed/>
                </p:oleObj>
              </mc:Choice>
              <mc:Fallback>
                <p:oleObj name="公式" r:id="rId42" imgW="457200" imgH="177480" progId="Equation.3">
                  <p:embed/>
                  <p:pic>
                    <p:nvPicPr>
                      <p:cNvPr id="343074" name="Object 34">
                        <a:extLst>
                          <a:ext uri="{FF2B5EF4-FFF2-40B4-BE49-F238E27FC236}">
                            <a16:creationId xmlns:a16="http://schemas.microsoft.com/office/drawing/2014/main" id="{0AE43283-9086-49F6-8BB2-48FAB727EA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1905000"/>
                        <a:ext cx="9191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75" name="Object 35">
            <a:extLst>
              <a:ext uri="{FF2B5EF4-FFF2-40B4-BE49-F238E27FC236}">
                <a16:creationId xmlns:a16="http://schemas.microsoft.com/office/drawing/2014/main" id="{3DEE64A6-0433-4407-8CB7-0E8E027656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9600" y="1905000"/>
          <a:ext cx="9429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98" name="公式" r:id="rId44" imgW="469800" imgH="177480" progId="Equation.3">
                  <p:embed/>
                </p:oleObj>
              </mc:Choice>
              <mc:Fallback>
                <p:oleObj name="公式" r:id="rId44" imgW="469800" imgH="177480" progId="Equation.3">
                  <p:embed/>
                  <p:pic>
                    <p:nvPicPr>
                      <p:cNvPr id="343075" name="Object 35">
                        <a:extLst>
                          <a:ext uri="{FF2B5EF4-FFF2-40B4-BE49-F238E27FC236}">
                            <a16:creationId xmlns:a16="http://schemas.microsoft.com/office/drawing/2014/main" id="{3DEE64A6-0433-4407-8CB7-0E8E027656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1905000"/>
                        <a:ext cx="9429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76" name="Object 36">
            <a:extLst>
              <a:ext uri="{FF2B5EF4-FFF2-40B4-BE49-F238E27FC236}">
                <a16:creationId xmlns:a16="http://schemas.microsoft.com/office/drawing/2014/main" id="{EC34A00D-F869-406C-A269-73DB3361AF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813" y="2286000"/>
          <a:ext cx="9191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99" name="公式" r:id="rId46" imgW="457200" imgH="177480" progId="Equation.3">
                  <p:embed/>
                </p:oleObj>
              </mc:Choice>
              <mc:Fallback>
                <p:oleObj name="公式" r:id="rId46" imgW="457200" imgH="177480" progId="Equation.3">
                  <p:embed/>
                  <p:pic>
                    <p:nvPicPr>
                      <p:cNvPr id="343076" name="Object 36">
                        <a:extLst>
                          <a:ext uri="{FF2B5EF4-FFF2-40B4-BE49-F238E27FC236}">
                            <a16:creationId xmlns:a16="http://schemas.microsoft.com/office/drawing/2014/main" id="{EC34A00D-F869-406C-A269-73DB3361AF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2286000"/>
                        <a:ext cx="9191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77" name="Object 37">
            <a:extLst>
              <a:ext uri="{FF2B5EF4-FFF2-40B4-BE49-F238E27FC236}">
                <a16:creationId xmlns:a16="http://schemas.microsoft.com/office/drawing/2014/main" id="{358FCF54-5790-44FE-A2D6-300374D675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5625" y="2286000"/>
          <a:ext cx="12255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00" name="公式" r:id="rId48" imgW="609480" imgH="177480" progId="Equation.3">
                  <p:embed/>
                </p:oleObj>
              </mc:Choice>
              <mc:Fallback>
                <p:oleObj name="公式" r:id="rId48" imgW="609480" imgH="177480" progId="Equation.3">
                  <p:embed/>
                  <p:pic>
                    <p:nvPicPr>
                      <p:cNvPr id="343077" name="Object 37">
                        <a:extLst>
                          <a:ext uri="{FF2B5EF4-FFF2-40B4-BE49-F238E27FC236}">
                            <a16:creationId xmlns:a16="http://schemas.microsoft.com/office/drawing/2014/main" id="{358FCF54-5790-44FE-A2D6-300374D675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25" y="2286000"/>
                        <a:ext cx="122555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78" name="Object 38">
            <a:extLst>
              <a:ext uri="{FF2B5EF4-FFF2-40B4-BE49-F238E27FC236}">
                <a16:creationId xmlns:a16="http://schemas.microsoft.com/office/drawing/2014/main" id="{F2955346-3871-44D6-A647-0DED5FF600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2286000"/>
          <a:ext cx="14033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01" name="公式" r:id="rId50" imgW="698400" imgH="177480" progId="Equation.3">
                  <p:embed/>
                </p:oleObj>
              </mc:Choice>
              <mc:Fallback>
                <p:oleObj name="公式" r:id="rId50" imgW="698400" imgH="177480" progId="Equation.3">
                  <p:embed/>
                  <p:pic>
                    <p:nvPicPr>
                      <p:cNvPr id="343078" name="Object 38">
                        <a:extLst>
                          <a:ext uri="{FF2B5EF4-FFF2-40B4-BE49-F238E27FC236}">
                            <a16:creationId xmlns:a16="http://schemas.microsoft.com/office/drawing/2014/main" id="{F2955346-3871-44D6-A647-0DED5FF600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286000"/>
                        <a:ext cx="140335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79" name="Object 39">
            <a:extLst>
              <a:ext uri="{FF2B5EF4-FFF2-40B4-BE49-F238E27FC236}">
                <a16:creationId xmlns:a16="http://schemas.microsoft.com/office/drawing/2014/main" id="{31782974-9455-45FC-B26C-BF12A2E517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2286000"/>
          <a:ext cx="89058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02" name="公式" r:id="rId52" imgW="444240" imgH="177480" progId="Equation.3">
                  <p:embed/>
                </p:oleObj>
              </mc:Choice>
              <mc:Fallback>
                <p:oleObj name="公式" r:id="rId52" imgW="444240" imgH="177480" progId="Equation.3">
                  <p:embed/>
                  <p:pic>
                    <p:nvPicPr>
                      <p:cNvPr id="343079" name="Object 39">
                        <a:extLst>
                          <a:ext uri="{FF2B5EF4-FFF2-40B4-BE49-F238E27FC236}">
                            <a16:creationId xmlns:a16="http://schemas.microsoft.com/office/drawing/2014/main" id="{31782974-9455-45FC-B26C-BF12A2E517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2286000"/>
                        <a:ext cx="89058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80" name="Object 40">
            <a:extLst>
              <a:ext uri="{FF2B5EF4-FFF2-40B4-BE49-F238E27FC236}">
                <a16:creationId xmlns:a16="http://schemas.microsoft.com/office/drawing/2014/main" id="{8E2FEF0D-9A6E-45A4-BB4B-996210EF8B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99213" y="2286000"/>
          <a:ext cx="9191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03" name="公式" r:id="rId54" imgW="457200" imgH="177480" progId="Equation.3">
                  <p:embed/>
                </p:oleObj>
              </mc:Choice>
              <mc:Fallback>
                <p:oleObj name="公式" r:id="rId54" imgW="457200" imgH="177480" progId="Equation.3">
                  <p:embed/>
                  <p:pic>
                    <p:nvPicPr>
                      <p:cNvPr id="343080" name="Object 40">
                        <a:extLst>
                          <a:ext uri="{FF2B5EF4-FFF2-40B4-BE49-F238E27FC236}">
                            <a16:creationId xmlns:a16="http://schemas.microsoft.com/office/drawing/2014/main" id="{8E2FEF0D-9A6E-45A4-BB4B-996210EF8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9213" y="2286000"/>
                        <a:ext cx="9191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81" name="Object 41">
            <a:extLst>
              <a:ext uri="{FF2B5EF4-FFF2-40B4-BE49-F238E27FC236}">
                <a16:creationId xmlns:a16="http://schemas.microsoft.com/office/drawing/2014/main" id="{9F928E8C-CFC5-4DF7-9BF0-7408C9D7C2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2286000"/>
          <a:ext cx="9445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04" name="公式" r:id="rId56" imgW="469800" imgH="177480" progId="Equation.3">
                  <p:embed/>
                </p:oleObj>
              </mc:Choice>
              <mc:Fallback>
                <p:oleObj name="公式" r:id="rId56" imgW="469800" imgH="177480" progId="Equation.3">
                  <p:embed/>
                  <p:pic>
                    <p:nvPicPr>
                      <p:cNvPr id="343081" name="Object 41">
                        <a:extLst>
                          <a:ext uri="{FF2B5EF4-FFF2-40B4-BE49-F238E27FC236}">
                            <a16:creationId xmlns:a16="http://schemas.microsoft.com/office/drawing/2014/main" id="{9F928E8C-CFC5-4DF7-9BF0-7408C9D7C2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286000"/>
                        <a:ext cx="9445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82" name="Object 42">
            <a:extLst>
              <a:ext uri="{FF2B5EF4-FFF2-40B4-BE49-F238E27FC236}">
                <a16:creationId xmlns:a16="http://schemas.microsoft.com/office/drawing/2014/main" id="{274C5FD5-03D5-44DF-B1EA-8B158BEDA3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2286000"/>
          <a:ext cx="9191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05" name="公式" r:id="rId58" imgW="457200" imgH="177480" progId="Equation.3">
                  <p:embed/>
                </p:oleObj>
              </mc:Choice>
              <mc:Fallback>
                <p:oleObj name="公式" r:id="rId58" imgW="457200" imgH="177480" progId="Equation.3">
                  <p:embed/>
                  <p:pic>
                    <p:nvPicPr>
                      <p:cNvPr id="343082" name="Object 42">
                        <a:extLst>
                          <a:ext uri="{FF2B5EF4-FFF2-40B4-BE49-F238E27FC236}">
                            <a16:creationId xmlns:a16="http://schemas.microsoft.com/office/drawing/2014/main" id="{274C5FD5-03D5-44DF-B1EA-8B158BEDA3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2286000"/>
                        <a:ext cx="9191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83" name="Object 43">
            <a:extLst>
              <a:ext uri="{FF2B5EF4-FFF2-40B4-BE49-F238E27FC236}">
                <a16:creationId xmlns:a16="http://schemas.microsoft.com/office/drawing/2014/main" id="{DFD438E3-236C-4A07-9F0C-2D2AF3C6A2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9600" y="2286000"/>
          <a:ext cx="9429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06" name="公式" r:id="rId60" imgW="469800" imgH="177480" progId="Equation.3">
                  <p:embed/>
                </p:oleObj>
              </mc:Choice>
              <mc:Fallback>
                <p:oleObj name="公式" r:id="rId60" imgW="469800" imgH="177480" progId="Equation.3">
                  <p:embed/>
                  <p:pic>
                    <p:nvPicPr>
                      <p:cNvPr id="343083" name="Object 43">
                        <a:extLst>
                          <a:ext uri="{FF2B5EF4-FFF2-40B4-BE49-F238E27FC236}">
                            <a16:creationId xmlns:a16="http://schemas.microsoft.com/office/drawing/2014/main" id="{DFD438E3-236C-4A07-9F0C-2D2AF3C6A2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2286000"/>
                        <a:ext cx="9429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84" name="Object 44">
            <a:extLst>
              <a:ext uri="{FF2B5EF4-FFF2-40B4-BE49-F238E27FC236}">
                <a16:creationId xmlns:a16="http://schemas.microsoft.com/office/drawing/2014/main" id="{9AC643C7-C6E6-44E4-B7BC-F2A9991EA5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813" y="2667000"/>
          <a:ext cx="9191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07" name="公式" r:id="rId62" imgW="457200" imgH="177480" progId="Equation.3">
                  <p:embed/>
                </p:oleObj>
              </mc:Choice>
              <mc:Fallback>
                <p:oleObj name="公式" r:id="rId62" imgW="457200" imgH="177480" progId="Equation.3">
                  <p:embed/>
                  <p:pic>
                    <p:nvPicPr>
                      <p:cNvPr id="343084" name="Object 44">
                        <a:extLst>
                          <a:ext uri="{FF2B5EF4-FFF2-40B4-BE49-F238E27FC236}">
                            <a16:creationId xmlns:a16="http://schemas.microsoft.com/office/drawing/2014/main" id="{9AC643C7-C6E6-44E4-B7BC-F2A9991EA5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2667000"/>
                        <a:ext cx="9191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85" name="Object 45">
            <a:extLst>
              <a:ext uri="{FF2B5EF4-FFF2-40B4-BE49-F238E27FC236}">
                <a16:creationId xmlns:a16="http://schemas.microsoft.com/office/drawing/2014/main" id="{E6F14875-FD2C-4686-8F3E-75F2C23BFF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3900" y="2667000"/>
          <a:ext cx="8890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08" name="公式" r:id="rId64" imgW="444240" imgH="177480" progId="Equation.3">
                  <p:embed/>
                </p:oleObj>
              </mc:Choice>
              <mc:Fallback>
                <p:oleObj name="公式" r:id="rId64" imgW="444240" imgH="177480" progId="Equation.3">
                  <p:embed/>
                  <p:pic>
                    <p:nvPicPr>
                      <p:cNvPr id="343085" name="Object 45">
                        <a:extLst>
                          <a:ext uri="{FF2B5EF4-FFF2-40B4-BE49-F238E27FC236}">
                            <a16:creationId xmlns:a16="http://schemas.microsoft.com/office/drawing/2014/main" id="{E6F14875-FD2C-4686-8F3E-75F2C23BFF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2667000"/>
                        <a:ext cx="8890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86" name="Object 46">
            <a:extLst>
              <a:ext uri="{FF2B5EF4-FFF2-40B4-BE49-F238E27FC236}">
                <a16:creationId xmlns:a16="http://schemas.microsoft.com/office/drawing/2014/main" id="{62FA0D48-B2EB-43EC-BEEA-93FECE8EB2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2667000"/>
          <a:ext cx="137953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09" name="公式" r:id="rId66" imgW="685800" imgH="177480" progId="Equation.3">
                  <p:embed/>
                </p:oleObj>
              </mc:Choice>
              <mc:Fallback>
                <p:oleObj name="公式" r:id="rId66" imgW="685800" imgH="177480" progId="Equation.3">
                  <p:embed/>
                  <p:pic>
                    <p:nvPicPr>
                      <p:cNvPr id="343086" name="Object 46">
                        <a:extLst>
                          <a:ext uri="{FF2B5EF4-FFF2-40B4-BE49-F238E27FC236}">
                            <a16:creationId xmlns:a16="http://schemas.microsoft.com/office/drawing/2014/main" id="{62FA0D48-B2EB-43EC-BEEA-93FECE8EB2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667000"/>
                        <a:ext cx="137953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87" name="Object 47">
            <a:extLst>
              <a:ext uri="{FF2B5EF4-FFF2-40B4-BE49-F238E27FC236}">
                <a16:creationId xmlns:a16="http://schemas.microsoft.com/office/drawing/2014/main" id="{EAF101E2-CF13-467A-B21D-769AEACCE2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2667000"/>
          <a:ext cx="7651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10" name="公式" r:id="rId68" imgW="380880" imgH="177480" progId="Equation.3">
                  <p:embed/>
                </p:oleObj>
              </mc:Choice>
              <mc:Fallback>
                <p:oleObj name="公式" r:id="rId68" imgW="380880" imgH="177480" progId="Equation.3">
                  <p:embed/>
                  <p:pic>
                    <p:nvPicPr>
                      <p:cNvPr id="343087" name="Object 47">
                        <a:extLst>
                          <a:ext uri="{FF2B5EF4-FFF2-40B4-BE49-F238E27FC236}">
                            <a16:creationId xmlns:a16="http://schemas.microsoft.com/office/drawing/2014/main" id="{EAF101E2-CF13-467A-B21D-769AEACCE2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667000"/>
                        <a:ext cx="7651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88" name="Object 48">
            <a:extLst>
              <a:ext uri="{FF2B5EF4-FFF2-40B4-BE49-F238E27FC236}">
                <a16:creationId xmlns:a16="http://schemas.microsoft.com/office/drawing/2014/main" id="{139B8D5A-E98D-46CB-AFBE-05FD5CF48E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2667000"/>
          <a:ext cx="109378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11" name="公式" r:id="rId70" imgW="545760" imgH="177480" progId="Equation.3">
                  <p:embed/>
                </p:oleObj>
              </mc:Choice>
              <mc:Fallback>
                <p:oleObj name="公式" r:id="rId70" imgW="545760" imgH="177480" progId="Equation.3">
                  <p:embed/>
                  <p:pic>
                    <p:nvPicPr>
                      <p:cNvPr id="343088" name="Object 48">
                        <a:extLst>
                          <a:ext uri="{FF2B5EF4-FFF2-40B4-BE49-F238E27FC236}">
                            <a16:creationId xmlns:a16="http://schemas.microsoft.com/office/drawing/2014/main" id="{139B8D5A-E98D-46CB-AFBE-05FD5CF48E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667000"/>
                        <a:ext cx="109378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89" name="Object 49">
            <a:extLst>
              <a:ext uri="{FF2B5EF4-FFF2-40B4-BE49-F238E27FC236}">
                <a16:creationId xmlns:a16="http://schemas.microsoft.com/office/drawing/2014/main" id="{883771D7-F395-43CF-9A25-0E4F439E1E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6513" y="2667000"/>
          <a:ext cx="9445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12" name="公式" r:id="rId72" imgW="469800" imgH="177480" progId="Equation.3">
                  <p:embed/>
                </p:oleObj>
              </mc:Choice>
              <mc:Fallback>
                <p:oleObj name="公式" r:id="rId72" imgW="469800" imgH="177480" progId="Equation.3">
                  <p:embed/>
                  <p:pic>
                    <p:nvPicPr>
                      <p:cNvPr id="343089" name="Object 49">
                        <a:extLst>
                          <a:ext uri="{FF2B5EF4-FFF2-40B4-BE49-F238E27FC236}">
                            <a16:creationId xmlns:a16="http://schemas.microsoft.com/office/drawing/2014/main" id="{883771D7-F395-43CF-9A25-0E4F439E1E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513" y="2667000"/>
                        <a:ext cx="9445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90" name="Object 50">
            <a:extLst>
              <a:ext uri="{FF2B5EF4-FFF2-40B4-BE49-F238E27FC236}">
                <a16:creationId xmlns:a16="http://schemas.microsoft.com/office/drawing/2014/main" id="{EED9C2B6-F62C-4954-B9CD-28193B37D6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2667000"/>
          <a:ext cx="9445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13" name="公式" r:id="rId74" imgW="469800" imgH="177480" progId="Equation.3">
                  <p:embed/>
                </p:oleObj>
              </mc:Choice>
              <mc:Fallback>
                <p:oleObj name="公式" r:id="rId74" imgW="469800" imgH="177480" progId="Equation.3">
                  <p:embed/>
                  <p:pic>
                    <p:nvPicPr>
                      <p:cNvPr id="343090" name="Object 50">
                        <a:extLst>
                          <a:ext uri="{FF2B5EF4-FFF2-40B4-BE49-F238E27FC236}">
                            <a16:creationId xmlns:a16="http://schemas.microsoft.com/office/drawing/2014/main" id="{EED9C2B6-F62C-4954-B9CD-28193B37D6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2667000"/>
                        <a:ext cx="9445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91" name="Object 51">
            <a:extLst>
              <a:ext uri="{FF2B5EF4-FFF2-40B4-BE49-F238E27FC236}">
                <a16:creationId xmlns:a16="http://schemas.microsoft.com/office/drawing/2014/main" id="{4AE156CE-7F32-45FB-A48F-E595C5AEE6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9600" y="2667000"/>
          <a:ext cx="9429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14" name="公式" r:id="rId76" imgW="469800" imgH="177480" progId="Equation.3">
                  <p:embed/>
                </p:oleObj>
              </mc:Choice>
              <mc:Fallback>
                <p:oleObj name="公式" r:id="rId76" imgW="469800" imgH="177480" progId="Equation.3">
                  <p:embed/>
                  <p:pic>
                    <p:nvPicPr>
                      <p:cNvPr id="343091" name="Object 51">
                        <a:extLst>
                          <a:ext uri="{FF2B5EF4-FFF2-40B4-BE49-F238E27FC236}">
                            <a16:creationId xmlns:a16="http://schemas.microsoft.com/office/drawing/2014/main" id="{4AE156CE-7F32-45FB-A48F-E595C5AEE6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2667000"/>
                        <a:ext cx="9429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92" name="Object 52">
            <a:extLst>
              <a:ext uri="{FF2B5EF4-FFF2-40B4-BE49-F238E27FC236}">
                <a16:creationId xmlns:a16="http://schemas.microsoft.com/office/drawing/2014/main" id="{897C145A-E6E2-4C56-A57B-3F2554D86B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813" y="3048000"/>
          <a:ext cx="9191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15" name="公式" r:id="rId78" imgW="457200" imgH="177480" progId="Equation.3">
                  <p:embed/>
                </p:oleObj>
              </mc:Choice>
              <mc:Fallback>
                <p:oleObj name="公式" r:id="rId78" imgW="457200" imgH="177480" progId="Equation.3">
                  <p:embed/>
                  <p:pic>
                    <p:nvPicPr>
                      <p:cNvPr id="343092" name="Object 52">
                        <a:extLst>
                          <a:ext uri="{FF2B5EF4-FFF2-40B4-BE49-F238E27FC236}">
                            <a16:creationId xmlns:a16="http://schemas.microsoft.com/office/drawing/2014/main" id="{897C145A-E6E2-4C56-A57B-3F2554D86B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3048000"/>
                        <a:ext cx="9191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93" name="Object 53">
            <a:extLst>
              <a:ext uri="{FF2B5EF4-FFF2-40B4-BE49-F238E27FC236}">
                <a16:creationId xmlns:a16="http://schemas.microsoft.com/office/drawing/2014/main" id="{D8F3E95E-BFA0-46D8-A110-B780A531FE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3" y="3048000"/>
          <a:ext cx="9191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16" name="公式" r:id="rId80" imgW="457200" imgH="177480" progId="Equation.3">
                  <p:embed/>
                </p:oleObj>
              </mc:Choice>
              <mc:Fallback>
                <p:oleObj name="公式" r:id="rId80" imgW="457200" imgH="177480" progId="Equation.3">
                  <p:embed/>
                  <p:pic>
                    <p:nvPicPr>
                      <p:cNvPr id="343093" name="Object 53">
                        <a:extLst>
                          <a:ext uri="{FF2B5EF4-FFF2-40B4-BE49-F238E27FC236}">
                            <a16:creationId xmlns:a16="http://schemas.microsoft.com/office/drawing/2014/main" id="{D8F3E95E-BFA0-46D8-A110-B780A531FE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048000"/>
                        <a:ext cx="9191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94" name="Object 54">
            <a:extLst>
              <a:ext uri="{FF2B5EF4-FFF2-40B4-BE49-F238E27FC236}">
                <a16:creationId xmlns:a16="http://schemas.microsoft.com/office/drawing/2014/main" id="{85680213-54F5-44D5-AE5B-8FBE0C53A7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3048000"/>
          <a:ext cx="137953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17" name="公式" r:id="rId82" imgW="685800" imgH="177480" progId="Equation.3">
                  <p:embed/>
                </p:oleObj>
              </mc:Choice>
              <mc:Fallback>
                <p:oleObj name="公式" r:id="rId82" imgW="685800" imgH="177480" progId="Equation.3">
                  <p:embed/>
                  <p:pic>
                    <p:nvPicPr>
                      <p:cNvPr id="343094" name="Object 54">
                        <a:extLst>
                          <a:ext uri="{FF2B5EF4-FFF2-40B4-BE49-F238E27FC236}">
                            <a16:creationId xmlns:a16="http://schemas.microsoft.com/office/drawing/2014/main" id="{85680213-54F5-44D5-AE5B-8FBE0C53A7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048000"/>
                        <a:ext cx="137953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95" name="Object 55">
            <a:extLst>
              <a:ext uri="{FF2B5EF4-FFF2-40B4-BE49-F238E27FC236}">
                <a16:creationId xmlns:a16="http://schemas.microsoft.com/office/drawing/2014/main" id="{091B2D12-C1A6-4821-80E1-6B93D7758A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3048000"/>
          <a:ext cx="109378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18" name="公式" r:id="rId84" imgW="545760" imgH="177480" progId="Equation.3">
                  <p:embed/>
                </p:oleObj>
              </mc:Choice>
              <mc:Fallback>
                <p:oleObj name="公式" r:id="rId84" imgW="545760" imgH="177480" progId="Equation.3">
                  <p:embed/>
                  <p:pic>
                    <p:nvPicPr>
                      <p:cNvPr id="343095" name="Object 55">
                        <a:extLst>
                          <a:ext uri="{FF2B5EF4-FFF2-40B4-BE49-F238E27FC236}">
                            <a16:creationId xmlns:a16="http://schemas.microsoft.com/office/drawing/2014/main" id="{091B2D12-C1A6-4821-80E1-6B93D7758A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048000"/>
                        <a:ext cx="109378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96" name="Object 56">
            <a:extLst>
              <a:ext uri="{FF2B5EF4-FFF2-40B4-BE49-F238E27FC236}">
                <a16:creationId xmlns:a16="http://schemas.microsoft.com/office/drawing/2014/main" id="{B991B5F5-DDBA-47EB-9BFE-29F7CF21B6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3048000"/>
          <a:ext cx="9191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19" name="公式" r:id="rId86" imgW="457200" imgH="177480" progId="Equation.3">
                  <p:embed/>
                </p:oleObj>
              </mc:Choice>
              <mc:Fallback>
                <p:oleObj name="公式" r:id="rId86" imgW="457200" imgH="177480" progId="Equation.3">
                  <p:embed/>
                  <p:pic>
                    <p:nvPicPr>
                      <p:cNvPr id="343096" name="Object 56">
                        <a:extLst>
                          <a:ext uri="{FF2B5EF4-FFF2-40B4-BE49-F238E27FC236}">
                            <a16:creationId xmlns:a16="http://schemas.microsoft.com/office/drawing/2014/main" id="{B991B5F5-DDBA-47EB-9BFE-29F7CF21B6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3048000"/>
                        <a:ext cx="9191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97" name="Object 57">
            <a:extLst>
              <a:ext uri="{FF2B5EF4-FFF2-40B4-BE49-F238E27FC236}">
                <a16:creationId xmlns:a16="http://schemas.microsoft.com/office/drawing/2014/main" id="{A221749D-EFC0-4A09-842B-FAF2F78438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6513" y="3048000"/>
          <a:ext cx="9445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20" name="公式" r:id="rId88" imgW="469800" imgH="177480" progId="Equation.3">
                  <p:embed/>
                </p:oleObj>
              </mc:Choice>
              <mc:Fallback>
                <p:oleObj name="公式" r:id="rId88" imgW="469800" imgH="177480" progId="Equation.3">
                  <p:embed/>
                  <p:pic>
                    <p:nvPicPr>
                      <p:cNvPr id="343097" name="Object 57">
                        <a:extLst>
                          <a:ext uri="{FF2B5EF4-FFF2-40B4-BE49-F238E27FC236}">
                            <a16:creationId xmlns:a16="http://schemas.microsoft.com/office/drawing/2014/main" id="{A221749D-EFC0-4A09-842B-FAF2F78438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513" y="3048000"/>
                        <a:ext cx="9445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98" name="Object 58">
            <a:extLst>
              <a:ext uri="{FF2B5EF4-FFF2-40B4-BE49-F238E27FC236}">
                <a16:creationId xmlns:a16="http://schemas.microsoft.com/office/drawing/2014/main" id="{5A5166E5-0109-4255-B4F3-4C4F533B2F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3048000"/>
          <a:ext cx="9445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21" name="公式" r:id="rId90" imgW="469800" imgH="177480" progId="Equation.3">
                  <p:embed/>
                </p:oleObj>
              </mc:Choice>
              <mc:Fallback>
                <p:oleObj name="公式" r:id="rId90" imgW="469800" imgH="177480" progId="Equation.3">
                  <p:embed/>
                  <p:pic>
                    <p:nvPicPr>
                      <p:cNvPr id="343098" name="Object 58">
                        <a:extLst>
                          <a:ext uri="{FF2B5EF4-FFF2-40B4-BE49-F238E27FC236}">
                            <a16:creationId xmlns:a16="http://schemas.microsoft.com/office/drawing/2014/main" id="{5A5166E5-0109-4255-B4F3-4C4F533B2F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3048000"/>
                        <a:ext cx="9445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99" name="Object 59">
            <a:extLst>
              <a:ext uri="{FF2B5EF4-FFF2-40B4-BE49-F238E27FC236}">
                <a16:creationId xmlns:a16="http://schemas.microsoft.com/office/drawing/2014/main" id="{68D8F1A6-79BE-4D3A-8191-6F766C7347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9600" y="3048000"/>
          <a:ext cx="9144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22" name="公式" r:id="rId92" imgW="457200" imgH="177480" progId="Equation.3">
                  <p:embed/>
                </p:oleObj>
              </mc:Choice>
              <mc:Fallback>
                <p:oleObj name="公式" r:id="rId92" imgW="457200" imgH="177480" progId="Equation.3">
                  <p:embed/>
                  <p:pic>
                    <p:nvPicPr>
                      <p:cNvPr id="343099" name="Object 59">
                        <a:extLst>
                          <a:ext uri="{FF2B5EF4-FFF2-40B4-BE49-F238E27FC236}">
                            <a16:creationId xmlns:a16="http://schemas.microsoft.com/office/drawing/2014/main" id="{68D8F1A6-79BE-4D3A-8191-6F766C7347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3048000"/>
                        <a:ext cx="91440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3100" name="Line 60">
            <a:extLst>
              <a:ext uri="{FF2B5EF4-FFF2-40B4-BE49-F238E27FC236}">
                <a16:creationId xmlns:a16="http://schemas.microsoft.com/office/drawing/2014/main" id="{0A3D4789-A990-4097-8872-E0A1188172F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349750"/>
            <a:ext cx="9144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101" name="Line 61">
            <a:extLst>
              <a:ext uri="{FF2B5EF4-FFF2-40B4-BE49-F238E27FC236}">
                <a16:creationId xmlns:a16="http://schemas.microsoft.com/office/drawing/2014/main" id="{F24A1053-1257-4816-B12B-62EAE96F451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959350"/>
            <a:ext cx="9144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102" name="Line 62">
            <a:extLst>
              <a:ext uri="{FF2B5EF4-FFF2-40B4-BE49-F238E27FC236}">
                <a16:creationId xmlns:a16="http://schemas.microsoft.com/office/drawing/2014/main" id="{EA5952A0-9456-439C-8003-484DCAF5758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59550"/>
            <a:ext cx="9144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103" name="Line 63">
            <a:extLst>
              <a:ext uri="{FF2B5EF4-FFF2-40B4-BE49-F238E27FC236}">
                <a16:creationId xmlns:a16="http://schemas.microsoft.com/office/drawing/2014/main" id="{FB74AF45-A112-478D-A09F-7CFBEB029E22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434340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104" name="Line 64">
            <a:extLst>
              <a:ext uri="{FF2B5EF4-FFF2-40B4-BE49-F238E27FC236}">
                <a16:creationId xmlns:a16="http://schemas.microsoft.com/office/drawing/2014/main" id="{43A1846E-CF92-4B2A-BD96-90EC636CD5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4343400"/>
            <a:ext cx="0" cy="22860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105" name="Line 65">
            <a:extLst>
              <a:ext uri="{FF2B5EF4-FFF2-40B4-BE49-F238E27FC236}">
                <a16:creationId xmlns:a16="http://schemas.microsoft.com/office/drawing/2014/main" id="{F77C55E9-D21D-4076-A013-1702EB502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434975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106" name="Line 66">
            <a:extLst>
              <a:ext uri="{FF2B5EF4-FFF2-40B4-BE49-F238E27FC236}">
                <a16:creationId xmlns:a16="http://schemas.microsoft.com/office/drawing/2014/main" id="{0174C0DD-695A-49B8-9623-C62CCB894A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34975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107" name="Line 67">
            <a:extLst>
              <a:ext uri="{FF2B5EF4-FFF2-40B4-BE49-F238E27FC236}">
                <a16:creationId xmlns:a16="http://schemas.microsoft.com/office/drawing/2014/main" id="{231941E9-C5AE-4267-98ED-8E3FED3BD8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434975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108" name="Line 68">
            <a:extLst>
              <a:ext uri="{FF2B5EF4-FFF2-40B4-BE49-F238E27FC236}">
                <a16:creationId xmlns:a16="http://schemas.microsoft.com/office/drawing/2014/main" id="{47272D9E-7A60-4C89-BC5F-E55000591E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434975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109" name="Line 69">
            <a:extLst>
              <a:ext uri="{FF2B5EF4-FFF2-40B4-BE49-F238E27FC236}">
                <a16:creationId xmlns:a16="http://schemas.microsoft.com/office/drawing/2014/main" id="{1919D612-4104-4E8B-A8AA-7441B5297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434340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110" name="Line 70">
            <a:extLst>
              <a:ext uri="{FF2B5EF4-FFF2-40B4-BE49-F238E27FC236}">
                <a16:creationId xmlns:a16="http://schemas.microsoft.com/office/drawing/2014/main" id="{83561E9A-16F7-4933-BB31-B4DD1FCFB6F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434975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3111" name="Object 71">
            <a:extLst>
              <a:ext uri="{FF2B5EF4-FFF2-40B4-BE49-F238E27FC236}">
                <a16:creationId xmlns:a16="http://schemas.microsoft.com/office/drawing/2014/main" id="{4166ABD6-AB67-427E-B932-F18E7AC2EA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4425950"/>
          <a:ext cx="13589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23" name="公式" r:id="rId94" imgW="647640" imgH="228600" progId="Equation.3">
                  <p:embed/>
                </p:oleObj>
              </mc:Choice>
              <mc:Fallback>
                <p:oleObj name="公式" r:id="rId94" imgW="647640" imgH="228600" progId="Equation.3">
                  <p:embed/>
                  <p:pic>
                    <p:nvPicPr>
                      <p:cNvPr id="343111" name="Object 71">
                        <a:extLst>
                          <a:ext uri="{FF2B5EF4-FFF2-40B4-BE49-F238E27FC236}">
                            <a16:creationId xmlns:a16="http://schemas.microsoft.com/office/drawing/2014/main" id="{4166ABD6-AB67-427E-B932-F18E7AC2EA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425950"/>
                        <a:ext cx="13589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12" name="Object 72">
            <a:extLst>
              <a:ext uri="{FF2B5EF4-FFF2-40B4-BE49-F238E27FC236}">
                <a16:creationId xmlns:a16="http://schemas.microsoft.com/office/drawing/2014/main" id="{2C09E885-89C3-4CCE-9CA9-57394C8B87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7038" y="4267200"/>
          <a:ext cx="1096962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24" name="公式" r:id="rId96" imgW="609480" imgH="355320" progId="Equation.3">
                  <p:embed/>
                </p:oleObj>
              </mc:Choice>
              <mc:Fallback>
                <p:oleObj name="公式" r:id="rId96" imgW="609480" imgH="355320" progId="Equation.3">
                  <p:embed/>
                  <p:pic>
                    <p:nvPicPr>
                      <p:cNvPr id="343112" name="Object 72">
                        <a:extLst>
                          <a:ext uri="{FF2B5EF4-FFF2-40B4-BE49-F238E27FC236}">
                            <a16:creationId xmlns:a16="http://schemas.microsoft.com/office/drawing/2014/main" id="{2C09E885-89C3-4CCE-9CA9-57394C8B87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038" y="4267200"/>
                        <a:ext cx="1096962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13" name="Object 73">
            <a:extLst>
              <a:ext uri="{FF2B5EF4-FFF2-40B4-BE49-F238E27FC236}">
                <a16:creationId xmlns:a16="http://schemas.microsoft.com/office/drawing/2014/main" id="{39065656-5868-4D82-A23F-0045BBBF2E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4273550"/>
          <a:ext cx="10572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25" name="公式" r:id="rId98" imgW="571320" imgH="330120" progId="Equation.3">
                  <p:embed/>
                </p:oleObj>
              </mc:Choice>
              <mc:Fallback>
                <p:oleObj name="公式" r:id="rId98" imgW="571320" imgH="330120" progId="Equation.3">
                  <p:embed/>
                  <p:pic>
                    <p:nvPicPr>
                      <p:cNvPr id="343113" name="Object 73">
                        <a:extLst>
                          <a:ext uri="{FF2B5EF4-FFF2-40B4-BE49-F238E27FC236}">
                            <a16:creationId xmlns:a16="http://schemas.microsoft.com/office/drawing/2014/main" id="{39065656-5868-4D82-A23F-0045BBBF2E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273550"/>
                        <a:ext cx="105727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14" name="Object 74">
            <a:extLst>
              <a:ext uri="{FF2B5EF4-FFF2-40B4-BE49-F238E27FC236}">
                <a16:creationId xmlns:a16="http://schemas.microsoft.com/office/drawing/2014/main" id="{92CAC0DA-EF14-4DC5-B148-75193F05A5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4273550"/>
          <a:ext cx="106680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26" name="公式" r:id="rId100" imgW="596880" imgH="330120" progId="Equation.3">
                  <p:embed/>
                </p:oleObj>
              </mc:Choice>
              <mc:Fallback>
                <p:oleObj name="公式" r:id="rId100" imgW="596880" imgH="330120" progId="Equation.3">
                  <p:embed/>
                  <p:pic>
                    <p:nvPicPr>
                      <p:cNvPr id="343114" name="Object 74">
                        <a:extLst>
                          <a:ext uri="{FF2B5EF4-FFF2-40B4-BE49-F238E27FC236}">
                            <a16:creationId xmlns:a16="http://schemas.microsoft.com/office/drawing/2014/main" id="{92CAC0DA-EF14-4DC5-B148-75193F05A5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273550"/>
                        <a:ext cx="1066800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15" name="Object 75">
            <a:extLst>
              <a:ext uri="{FF2B5EF4-FFF2-40B4-BE49-F238E27FC236}">
                <a16:creationId xmlns:a16="http://schemas.microsoft.com/office/drawing/2014/main" id="{C2623AF3-DEE1-4B4D-816B-E83A6C8A86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4349750"/>
          <a:ext cx="9128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27" name="公式" r:id="rId102" imgW="507960" imgH="431640" progId="Equation.3">
                  <p:embed/>
                </p:oleObj>
              </mc:Choice>
              <mc:Fallback>
                <p:oleObj name="公式" r:id="rId102" imgW="507960" imgH="431640" progId="Equation.3">
                  <p:embed/>
                  <p:pic>
                    <p:nvPicPr>
                      <p:cNvPr id="343115" name="Object 75">
                        <a:extLst>
                          <a:ext uri="{FF2B5EF4-FFF2-40B4-BE49-F238E27FC236}">
                            <a16:creationId xmlns:a16="http://schemas.microsoft.com/office/drawing/2014/main" id="{C2623AF3-DEE1-4B4D-816B-E83A6C8A86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4349750"/>
                        <a:ext cx="912813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16" name="Object 76">
            <a:extLst>
              <a:ext uri="{FF2B5EF4-FFF2-40B4-BE49-F238E27FC236}">
                <a16:creationId xmlns:a16="http://schemas.microsoft.com/office/drawing/2014/main" id="{69B8558E-9431-4718-B4EC-C651CFA0AB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07388" y="4349750"/>
          <a:ext cx="836612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28" name="公式" r:id="rId104" imgW="507960" imgH="431640" progId="Equation.3">
                  <p:embed/>
                </p:oleObj>
              </mc:Choice>
              <mc:Fallback>
                <p:oleObj name="公式" r:id="rId104" imgW="507960" imgH="431640" progId="Equation.3">
                  <p:embed/>
                  <p:pic>
                    <p:nvPicPr>
                      <p:cNvPr id="343116" name="Object 76">
                        <a:extLst>
                          <a:ext uri="{FF2B5EF4-FFF2-40B4-BE49-F238E27FC236}">
                            <a16:creationId xmlns:a16="http://schemas.microsoft.com/office/drawing/2014/main" id="{69B8558E-9431-4718-B4EC-C651CFA0AB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7388" y="4349750"/>
                        <a:ext cx="836612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17" name="Object 77">
            <a:extLst>
              <a:ext uri="{FF2B5EF4-FFF2-40B4-BE49-F238E27FC236}">
                <a16:creationId xmlns:a16="http://schemas.microsoft.com/office/drawing/2014/main" id="{484BB0F6-14F9-44A4-949B-7C2D62E193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6625" y="4419600"/>
          <a:ext cx="76835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29" name="Equation" r:id="rId106" imgW="368280" imgH="203040" progId="Equation.DSMT4">
                  <p:embed/>
                </p:oleObj>
              </mc:Choice>
              <mc:Fallback>
                <p:oleObj name="Equation" r:id="rId106" imgW="368280" imgH="203040" progId="Equation.DSMT4">
                  <p:embed/>
                  <p:pic>
                    <p:nvPicPr>
                      <p:cNvPr id="343117" name="Object 77">
                        <a:extLst>
                          <a:ext uri="{FF2B5EF4-FFF2-40B4-BE49-F238E27FC236}">
                            <a16:creationId xmlns:a16="http://schemas.microsoft.com/office/drawing/2014/main" id="{484BB0F6-14F9-44A4-949B-7C2D62E193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625" y="4419600"/>
                        <a:ext cx="76835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18" name="Object 78">
            <a:extLst>
              <a:ext uri="{FF2B5EF4-FFF2-40B4-BE49-F238E27FC236}">
                <a16:creationId xmlns:a16="http://schemas.microsoft.com/office/drawing/2014/main" id="{54E82E9A-E863-461B-AFCA-91A11B28A8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5029200"/>
          <a:ext cx="78898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30" name="公式" r:id="rId108" imgW="393480" imgH="177480" progId="Equation.3">
                  <p:embed/>
                </p:oleObj>
              </mc:Choice>
              <mc:Fallback>
                <p:oleObj name="公式" r:id="rId108" imgW="393480" imgH="177480" progId="Equation.3">
                  <p:embed/>
                  <p:pic>
                    <p:nvPicPr>
                      <p:cNvPr id="343118" name="Object 78">
                        <a:extLst>
                          <a:ext uri="{FF2B5EF4-FFF2-40B4-BE49-F238E27FC236}">
                            <a16:creationId xmlns:a16="http://schemas.microsoft.com/office/drawing/2014/main" id="{54E82E9A-E863-461B-AFCA-91A11B28A8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029200"/>
                        <a:ext cx="78898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19" name="Object 79">
            <a:extLst>
              <a:ext uri="{FF2B5EF4-FFF2-40B4-BE49-F238E27FC236}">
                <a16:creationId xmlns:a16="http://schemas.microsoft.com/office/drawing/2014/main" id="{89CFFB77-4AD3-46AD-A9C3-392BC89432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5410200"/>
          <a:ext cx="7667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31" name="公式" r:id="rId110" imgW="380880" imgH="177480" progId="Equation.3">
                  <p:embed/>
                </p:oleObj>
              </mc:Choice>
              <mc:Fallback>
                <p:oleObj name="公式" r:id="rId110" imgW="380880" imgH="177480" progId="Equation.3">
                  <p:embed/>
                  <p:pic>
                    <p:nvPicPr>
                      <p:cNvPr id="343119" name="Object 79">
                        <a:extLst>
                          <a:ext uri="{FF2B5EF4-FFF2-40B4-BE49-F238E27FC236}">
                            <a16:creationId xmlns:a16="http://schemas.microsoft.com/office/drawing/2014/main" id="{89CFFB77-4AD3-46AD-A9C3-392BC89432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410200"/>
                        <a:ext cx="7667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20" name="Object 80">
            <a:extLst>
              <a:ext uri="{FF2B5EF4-FFF2-40B4-BE49-F238E27FC236}">
                <a16:creationId xmlns:a16="http://schemas.microsoft.com/office/drawing/2014/main" id="{25A4467A-5195-4865-A5F0-7E35C9B5B0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5791200"/>
          <a:ext cx="89058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32" name="公式" r:id="rId112" imgW="444240" imgH="177480" progId="Equation.3">
                  <p:embed/>
                </p:oleObj>
              </mc:Choice>
              <mc:Fallback>
                <p:oleObj name="公式" r:id="rId112" imgW="444240" imgH="177480" progId="Equation.3">
                  <p:embed/>
                  <p:pic>
                    <p:nvPicPr>
                      <p:cNvPr id="343120" name="Object 80">
                        <a:extLst>
                          <a:ext uri="{FF2B5EF4-FFF2-40B4-BE49-F238E27FC236}">
                            <a16:creationId xmlns:a16="http://schemas.microsoft.com/office/drawing/2014/main" id="{25A4467A-5195-4865-A5F0-7E35C9B5B0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791200"/>
                        <a:ext cx="89058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21" name="Object 81">
            <a:extLst>
              <a:ext uri="{FF2B5EF4-FFF2-40B4-BE49-F238E27FC236}">
                <a16:creationId xmlns:a16="http://schemas.microsoft.com/office/drawing/2014/main" id="{3363EC63-B329-4B24-8B75-9C1A05BF79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6172200"/>
          <a:ext cx="9191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33" name="公式" r:id="rId114" imgW="457200" imgH="177480" progId="Equation.3">
                  <p:embed/>
                </p:oleObj>
              </mc:Choice>
              <mc:Fallback>
                <p:oleObj name="公式" r:id="rId114" imgW="457200" imgH="177480" progId="Equation.3">
                  <p:embed/>
                  <p:pic>
                    <p:nvPicPr>
                      <p:cNvPr id="343121" name="Object 81">
                        <a:extLst>
                          <a:ext uri="{FF2B5EF4-FFF2-40B4-BE49-F238E27FC236}">
                            <a16:creationId xmlns:a16="http://schemas.microsoft.com/office/drawing/2014/main" id="{3363EC63-B329-4B24-8B75-9C1A05BF79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6172200"/>
                        <a:ext cx="9191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22" name="Object 82">
            <a:extLst>
              <a:ext uri="{FF2B5EF4-FFF2-40B4-BE49-F238E27FC236}">
                <a16:creationId xmlns:a16="http://schemas.microsoft.com/office/drawing/2014/main" id="{3E8C0355-37BB-42B7-BFC1-E493534DBA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213" y="5029200"/>
          <a:ext cx="9207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34" name="公式" r:id="rId116" imgW="457200" imgH="177480" progId="Equation.3">
                  <p:embed/>
                </p:oleObj>
              </mc:Choice>
              <mc:Fallback>
                <p:oleObj name="公式" r:id="rId116" imgW="457200" imgH="177480" progId="Equation.3">
                  <p:embed/>
                  <p:pic>
                    <p:nvPicPr>
                      <p:cNvPr id="343122" name="Object 82">
                        <a:extLst>
                          <a:ext uri="{FF2B5EF4-FFF2-40B4-BE49-F238E27FC236}">
                            <a16:creationId xmlns:a16="http://schemas.microsoft.com/office/drawing/2014/main" id="{3E8C0355-37BB-42B7-BFC1-E493534DBA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213" y="5029200"/>
                        <a:ext cx="92075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23" name="Object 83">
            <a:extLst>
              <a:ext uri="{FF2B5EF4-FFF2-40B4-BE49-F238E27FC236}">
                <a16:creationId xmlns:a16="http://schemas.microsoft.com/office/drawing/2014/main" id="{FCD52504-CC60-4EE7-873B-150FE6A9C0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5029200"/>
          <a:ext cx="1293813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35" name="公式" r:id="rId118" imgW="685800" imgH="177480" progId="Equation.3">
                  <p:embed/>
                </p:oleObj>
              </mc:Choice>
              <mc:Fallback>
                <p:oleObj name="公式" r:id="rId118" imgW="685800" imgH="177480" progId="Equation.3">
                  <p:embed/>
                  <p:pic>
                    <p:nvPicPr>
                      <p:cNvPr id="343123" name="Object 83">
                        <a:extLst>
                          <a:ext uri="{FF2B5EF4-FFF2-40B4-BE49-F238E27FC236}">
                            <a16:creationId xmlns:a16="http://schemas.microsoft.com/office/drawing/2014/main" id="{FCD52504-CC60-4EE7-873B-150FE6A9C0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029200"/>
                        <a:ext cx="1293813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24" name="Object 84">
            <a:extLst>
              <a:ext uri="{FF2B5EF4-FFF2-40B4-BE49-F238E27FC236}">
                <a16:creationId xmlns:a16="http://schemas.microsoft.com/office/drawing/2014/main" id="{995C7B61-0628-4FC4-909E-79DF50E159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4513" y="5035550"/>
          <a:ext cx="10255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36" name="公式" r:id="rId120" imgW="520560" imgH="177480" progId="Equation.3">
                  <p:embed/>
                </p:oleObj>
              </mc:Choice>
              <mc:Fallback>
                <p:oleObj name="公式" r:id="rId120" imgW="520560" imgH="177480" progId="Equation.3">
                  <p:embed/>
                  <p:pic>
                    <p:nvPicPr>
                      <p:cNvPr id="343124" name="Object 84">
                        <a:extLst>
                          <a:ext uri="{FF2B5EF4-FFF2-40B4-BE49-F238E27FC236}">
                            <a16:creationId xmlns:a16="http://schemas.microsoft.com/office/drawing/2014/main" id="{995C7B61-0628-4FC4-909E-79DF50E159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4513" y="5035550"/>
                        <a:ext cx="10255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25" name="Object 85">
            <a:extLst>
              <a:ext uri="{FF2B5EF4-FFF2-40B4-BE49-F238E27FC236}">
                <a16:creationId xmlns:a16="http://schemas.microsoft.com/office/drawing/2014/main" id="{351A117F-8303-4F92-84C9-5EA252B3F7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99213" y="5035550"/>
          <a:ext cx="9191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37" name="公式" r:id="rId122" imgW="457200" imgH="177480" progId="Equation.3">
                  <p:embed/>
                </p:oleObj>
              </mc:Choice>
              <mc:Fallback>
                <p:oleObj name="公式" r:id="rId122" imgW="457200" imgH="177480" progId="Equation.3">
                  <p:embed/>
                  <p:pic>
                    <p:nvPicPr>
                      <p:cNvPr id="343125" name="Object 85">
                        <a:extLst>
                          <a:ext uri="{FF2B5EF4-FFF2-40B4-BE49-F238E27FC236}">
                            <a16:creationId xmlns:a16="http://schemas.microsoft.com/office/drawing/2014/main" id="{351A117F-8303-4F92-84C9-5EA252B3F7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9213" y="5035550"/>
                        <a:ext cx="9191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26" name="Object 86">
            <a:extLst>
              <a:ext uri="{FF2B5EF4-FFF2-40B4-BE49-F238E27FC236}">
                <a16:creationId xmlns:a16="http://schemas.microsoft.com/office/drawing/2014/main" id="{62505C54-C692-4D1E-83E8-D61480635A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6400" y="5029200"/>
          <a:ext cx="709613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38" name="公式" r:id="rId124" imgW="380880" imgH="177480" progId="Equation.3">
                  <p:embed/>
                </p:oleObj>
              </mc:Choice>
              <mc:Fallback>
                <p:oleObj name="公式" r:id="rId124" imgW="380880" imgH="177480" progId="Equation.3">
                  <p:embed/>
                  <p:pic>
                    <p:nvPicPr>
                      <p:cNvPr id="343126" name="Object 86">
                        <a:extLst>
                          <a:ext uri="{FF2B5EF4-FFF2-40B4-BE49-F238E27FC236}">
                            <a16:creationId xmlns:a16="http://schemas.microsoft.com/office/drawing/2014/main" id="{62505C54-C692-4D1E-83E8-D61480635A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5029200"/>
                        <a:ext cx="709613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27" name="Object 87">
            <a:extLst>
              <a:ext uri="{FF2B5EF4-FFF2-40B4-BE49-F238E27FC236}">
                <a16:creationId xmlns:a16="http://schemas.microsoft.com/office/drawing/2014/main" id="{A9B97DA8-BE68-4D3F-B9F6-3AAC13ED00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5029200"/>
          <a:ext cx="9191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39" name="公式" r:id="rId126" imgW="457200" imgH="177480" progId="Equation.3">
                  <p:embed/>
                </p:oleObj>
              </mc:Choice>
              <mc:Fallback>
                <p:oleObj name="公式" r:id="rId126" imgW="457200" imgH="177480" progId="Equation.3">
                  <p:embed/>
                  <p:pic>
                    <p:nvPicPr>
                      <p:cNvPr id="343127" name="Object 87">
                        <a:extLst>
                          <a:ext uri="{FF2B5EF4-FFF2-40B4-BE49-F238E27FC236}">
                            <a16:creationId xmlns:a16="http://schemas.microsoft.com/office/drawing/2014/main" id="{A9B97DA8-BE68-4D3F-B9F6-3AAC13ED00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5029200"/>
                        <a:ext cx="9191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29" name="Object 89">
            <a:extLst>
              <a:ext uri="{FF2B5EF4-FFF2-40B4-BE49-F238E27FC236}">
                <a16:creationId xmlns:a16="http://schemas.microsoft.com/office/drawing/2014/main" id="{0D53477F-47AA-4BDC-A619-375E169F06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4100" y="5410200"/>
          <a:ext cx="9445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40" name="公式" r:id="rId128" imgW="469800" imgH="177480" progId="Equation.3">
                  <p:embed/>
                </p:oleObj>
              </mc:Choice>
              <mc:Fallback>
                <p:oleObj name="公式" r:id="rId128" imgW="469800" imgH="177480" progId="Equation.3">
                  <p:embed/>
                  <p:pic>
                    <p:nvPicPr>
                      <p:cNvPr id="343129" name="Object 89">
                        <a:extLst>
                          <a:ext uri="{FF2B5EF4-FFF2-40B4-BE49-F238E27FC236}">
                            <a16:creationId xmlns:a16="http://schemas.microsoft.com/office/drawing/2014/main" id="{0D53477F-47AA-4BDC-A619-375E169F06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5410200"/>
                        <a:ext cx="9445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30" name="Object 90">
            <a:extLst>
              <a:ext uri="{FF2B5EF4-FFF2-40B4-BE49-F238E27FC236}">
                <a16:creationId xmlns:a16="http://schemas.microsoft.com/office/drawing/2014/main" id="{759B39FB-66DB-4A24-85FB-678565A2AD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5416550"/>
          <a:ext cx="14033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41" name="公式" r:id="rId130" imgW="698400" imgH="177480" progId="Equation.3">
                  <p:embed/>
                </p:oleObj>
              </mc:Choice>
              <mc:Fallback>
                <p:oleObj name="公式" r:id="rId130" imgW="698400" imgH="177480" progId="Equation.3">
                  <p:embed/>
                  <p:pic>
                    <p:nvPicPr>
                      <p:cNvPr id="343130" name="Object 90">
                        <a:extLst>
                          <a:ext uri="{FF2B5EF4-FFF2-40B4-BE49-F238E27FC236}">
                            <a16:creationId xmlns:a16="http://schemas.microsoft.com/office/drawing/2014/main" id="{759B39FB-66DB-4A24-85FB-678565A2AD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416550"/>
                        <a:ext cx="140335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31" name="Object 91">
            <a:extLst>
              <a:ext uri="{FF2B5EF4-FFF2-40B4-BE49-F238E27FC236}">
                <a16:creationId xmlns:a16="http://schemas.microsoft.com/office/drawing/2014/main" id="{9C454767-CD93-44F5-B914-215648FE72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1813" y="5416550"/>
          <a:ext cx="9191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42" name="公式" r:id="rId132" imgW="457200" imgH="177480" progId="Equation.3">
                  <p:embed/>
                </p:oleObj>
              </mc:Choice>
              <mc:Fallback>
                <p:oleObj name="公式" r:id="rId132" imgW="457200" imgH="177480" progId="Equation.3">
                  <p:embed/>
                  <p:pic>
                    <p:nvPicPr>
                      <p:cNvPr id="343131" name="Object 91">
                        <a:extLst>
                          <a:ext uri="{FF2B5EF4-FFF2-40B4-BE49-F238E27FC236}">
                            <a16:creationId xmlns:a16="http://schemas.microsoft.com/office/drawing/2014/main" id="{9C454767-CD93-44F5-B914-215648FE72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1813" y="5416550"/>
                        <a:ext cx="9191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32" name="Object 92">
            <a:extLst>
              <a:ext uri="{FF2B5EF4-FFF2-40B4-BE49-F238E27FC236}">
                <a16:creationId xmlns:a16="http://schemas.microsoft.com/office/drawing/2014/main" id="{63D417D8-81D7-4BD7-A742-56D7400C05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6513" y="5416550"/>
          <a:ext cx="9445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43" name="公式" r:id="rId134" imgW="469800" imgH="177480" progId="Equation.3">
                  <p:embed/>
                </p:oleObj>
              </mc:Choice>
              <mc:Fallback>
                <p:oleObj name="公式" r:id="rId134" imgW="469800" imgH="177480" progId="Equation.3">
                  <p:embed/>
                  <p:pic>
                    <p:nvPicPr>
                      <p:cNvPr id="343132" name="Object 92">
                        <a:extLst>
                          <a:ext uri="{FF2B5EF4-FFF2-40B4-BE49-F238E27FC236}">
                            <a16:creationId xmlns:a16="http://schemas.microsoft.com/office/drawing/2014/main" id="{63D417D8-81D7-4BD7-A742-56D7400C05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513" y="5416550"/>
                        <a:ext cx="9445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33" name="Object 93">
            <a:extLst>
              <a:ext uri="{FF2B5EF4-FFF2-40B4-BE49-F238E27FC236}">
                <a16:creationId xmlns:a16="http://schemas.microsoft.com/office/drawing/2014/main" id="{F03EB9BE-91DA-4A1B-A2A3-70B2584E81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6700" y="5416550"/>
          <a:ext cx="9191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44" name="公式" r:id="rId136" imgW="457200" imgH="177480" progId="Equation.3">
                  <p:embed/>
                </p:oleObj>
              </mc:Choice>
              <mc:Fallback>
                <p:oleObj name="公式" r:id="rId136" imgW="457200" imgH="177480" progId="Equation.3">
                  <p:embed/>
                  <p:pic>
                    <p:nvPicPr>
                      <p:cNvPr id="343133" name="Object 93">
                        <a:extLst>
                          <a:ext uri="{FF2B5EF4-FFF2-40B4-BE49-F238E27FC236}">
                            <a16:creationId xmlns:a16="http://schemas.microsoft.com/office/drawing/2014/main" id="{F03EB9BE-91DA-4A1B-A2A3-70B2584E81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6700" y="5416550"/>
                        <a:ext cx="9191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34" name="Object 94">
            <a:extLst>
              <a:ext uri="{FF2B5EF4-FFF2-40B4-BE49-F238E27FC236}">
                <a16:creationId xmlns:a16="http://schemas.microsoft.com/office/drawing/2014/main" id="{CB741B5E-52B2-46DC-AA46-DA19984F5C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5410200"/>
          <a:ext cx="9191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45" name="公式" r:id="rId138" imgW="457200" imgH="177480" progId="Equation.3">
                  <p:embed/>
                </p:oleObj>
              </mc:Choice>
              <mc:Fallback>
                <p:oleObj name="公式" r:id="rId138" imgW="457200" imgH="177480" progId="Equation.3">
                  <p:embed/>
                  <p:pic>
                    <p:nvPicPr>
                      <p:cNvPr id="343134" name="Object 94">
                        <a:extLst>
                          <a:ext uri="{FF2B5EF4-FFF2-40B4-BE49-F238E27FC236}">
                            <a16:creationId xmlns:a16="http://schemas.microsoft.com/office/drawing/2014/main" id="{CB741B5E-52B2-46DC-AA46-DA19984F5C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5410200"/>
                        <a:ext cx="9191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36" name="Object 96">
            <a:extLst>
              <a:ext uri="{FF2B5EF4-FFF2-40B4-BE49-F238E27FC236}">
                <a16:creationId xmlns:a16="http://schemas.microsoft.com/office/drawing/2014/main" id="{8A2C4AA9-CE21-4F7D-87E3-AE5BF2CA07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4100" y="5791200"/>
          <a:ext cx="9445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46" name="公式" r:id="rId140" imgW="469800" imgH="177480" progId="Equation.3">
                  <p:embed/>
                </p:oleObj>
              </mc:Choice>
              <mc:Fallback>
                <p:oleObj name="公式" r:id="rId140" imgW="469800" imgH="177480" progId="Equation.3">
                  <p:embed/>
                  <p:pic>
                    <p:nvPicPr>
                      <p:cNvPr id="343136" name="Object 96">
                        <a:extLst>
                          <a:ext uri="{FF2B5EF4-FFF2-40B4-BE49-F238E27FC236}">
                            <a16:creationId xmlns:a16="http://schemas.microsoft.com/office/drawing/2014/main" id="{8A2C4AA9-CE21-4F7D-87E3-AE5BF2CA07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5791200"/>
                        <a:ext cx="9445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37" name="Object 97">
            <a:extLst>
              <a:ext uri="{FF2B5EF4-FFF2-40B4-BE49-F238E27FC236}">
                <a16:creationId xmlns:a16="http://schemas.microsoft.com/office/drawing/2014/main" id="{DEB72BE6-8F29-4E85-90DD-9ACE558101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9100" y="5791200"/>
          <a:ext cx="13081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47" name="公式" r:id="rId142" imgW="698400" imgH="177480" progId="Equation.3">
                  <p:embed/>
                </p:oleObj>
              </mc:Choice>
              <mc:Fallback>
                <p:oleObj name="公式" r:id="rId142" imgW="698400" imgH="177480" progId="Equation.3">
                  <p:embed/>
                  <p:pic>
                    <p:nvPicPr>
                      <p:cNvPr id="343137" name="Object 97">
                        <a:extLst>
                          <a:ext uri="{FF2B5EF4-FFF2-40B4-BE49-F238E27FC236}">
                            <a16:creationId xmlns:a16="http://schemas.microsoft.com/office/drawing/2014/main" id="{DEB72BE6-8F29-4E85-90DD-9ACE558101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9100" y="5791200"/>
                        <a:ext cx="13081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38" name="Object 98">
            <a:extLst>
              <a:ext uri="{FF2B5EF4-FFF2-40B4-BE49-F238E27FC236}">
                <a16:creationId xmlns:a16="http://schemas.microsoft.com/office/drawing/2014/main" id="{62D45B87-4DE5-48F6-A54A-CBAA43D350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5797550"/>
          <a:ext cx="7651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48" name="公式" r:id="rId144" imgW="380880" imgH="177480" progId="Equation.3">
                  <p:embed/>
                </p:oleObj>
              </mc:Choice>
              <mc:Fallback>
                <p:oleObj name="公式" r:id="rId144" imgW="380880" imgH="177480" progId="Equation.3">
                  <p:embed/>
                  <p:pic>
                    <p:nvPicPr>
                      <p:cNvPr id="343138" name="Object 98">
                        <a:extLst>
                          <a:ext uri="{FF2B5EF4-FFF2-40B4-BE49-F238E27FC236}">
                            <a16:creationId xmlns:a16="http://schemas.microsoft.com/office/drawing/2014/main" id="{62D45B87-4DE5-48F6-A54A-CBAA43D350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5797550"/>
                        <a:ext cx="7651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39" name="Object 99">
            <a:extLst>
              <a:ext uri="{FF2B5EF4-FFF2-40B4-BE49-F238E27FC236}">
                <a16:creationId xmlns:a16="http://schemas.microsoft.com/office/drawing/2014/main" id="{CFCC57CB-1B26-4C57-95FE-24B250E8C2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5797550"/>
          <a:ext cx="1036638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49" name="公式" r:id="rId146" imgW="533160" imgH="177480" progId="Equation.3">
                  <p:embed/>
                </p:oleObj>
              </mc:Choice>
              <mc:Fallback>
                <p:oleObj name="公式" r:id="rId146" imgW="533160" imgH="177480" progId="Equation.3">
                  <p:embed/>
                  <p:pic>
                    <p:nvPicPr>
                      <p:cNvPr id="343139" name="Object 99">
                        <a:extLst>
                          <a:ext uri="{FF2B5EF4-FFF2-40B4-BE49-F238E27FC236}">
                            <a16:creationId xmlns:a16="http://schemas.microsoft.com/office/drawing/2014/main" id="{CFCC57CB-1B26-4C57-95FE-24B250E8C2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5797550"/>
                        <a:ext cx="1036638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40" name="Object 100">
            <a:extLst>
              <a:ext uri="{FF2B5EF4-FFF2-40B4-BE49-F238E27FC236}">
                <a16:creationId xmlns:a16="http://schemas.microsoft.com/office/drawing/2014/main" id="{74F644A5-942A-41BC-B6DD-BD611DFBC7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6513" y="5797550"/>
          <a:ext cx="9445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50" name="公式" r:id="rId148" imgW="469800" imgH="177480" progId="Equation.3">
                  <p:embed/>
                </p:oleObj>
              </mc:Choice>
              <mc:Fallback>
                <p:oleObj name="公式" r:id="rId148" imgW="469800" imgH="177480" progId="Equation.3">
                  <p:embed/>
                  <p:pic>
                    <p:nvPicPr>
                      <p:cNvPr id="343140" name="Object 100">
                        <a:extLst>
                          <a:ext uri="{FF2B5EF4-FFF2-40B4-BE49-F238E27FC236}">
                            <a16:creationId xmlns:a16="http://schemas.microsoft.com/office/drawing/2014/main" id="{74F644A5-942A-41BC-B6DD-BD611DFBC7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513" y="5797550"/>
                        <a:ext cx="9445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43" name="Object 103">
            <a:extLst>
              <a:ext uri="{FF2B5EF4-FFF2-40B4-BE49-F238E27FC236}">
                <a16:creationId xmlns:a16="http://schemas.microsoft.com/office/drawing/2014/main" id="{0B86C244-BC48-4138-9A0D-A4AE8A07EB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1088" y="6172200"/>
          <a:ext cx="890587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51" name="公式" r:id="rId150" imgW="444240" imgH="177480" progId="Equation.3">
                  <p:embed/>
                </p:oleObj>
              </mc:Choice>
              <mc:Fallback>
                <p:oleObj name="公式" r:id="rId150" imgW="444240" imgH="177480" progId="Equation.3">
                  <p:embed/>
                  <p:pic>
                    <p:nvPicPr>
                      <p:cNvPr id="343143" name="Object 103">
                        <a:extLst>
                          <a:ext uri="{FF2B5EF4-FFF2-40B4-BE49-F238E27FC236}">
                            <a16:creationId xmlns:a16="http://schemas.microsoft.com/office/drawing/2014/main" id="{0B86C244-BC48-4138-9A0D-A4AE8A07EB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6172200"/>
                        <a:ext cx="890587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44" name="Object 104">
            <a:extLst>
              <a:ext uri="{FF2B5EF4-FFF2-40B4-BE49-F238E27FC236}">
                <a16:creationId xmlns:a16="http://schemas.microsoft.com/office/drawing/2014/main" id="{2AC0BE49-0C6F-4D38-ABE4-A5262E88C5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66675" y="4446588"/>
          <a:ext cx="11430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52" name="Equation" r:id="rId152" imgW="545760" imgH="203040" progId="Equation.DSMT4">
                  <p:embed/>
                </p:oleObj>
              </mc:Choice>
              <mc:Fallback>
                <p:oleObj name="Equation" r:id="rId152" imgW="545760" imgH="203040" progId="Equation.DSMT4">
                  <p:embed/>
                  <p:pic>
                    <p:nvPicPr>
                      <p:cNvPr id="343144" name="Object 104">
                        <a:extLst>
                          <a:ext uri="{FF2B5EF4-FFF2-40B4-BE49-F238E27FC236}">
                            <a16:creationId xmlns:a16="http://schemas.microsoft.com/office/drawing/2014/main" id="{2AC0BE49-0C6F-4D38-ABE4-A5262E88C5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6675" y="4446588"/>
                        <a:ext cx="1143000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45" name="Object 105">
            <a:extLst>
              <a:ext uri="{FF2B5EF4-FFF2-40B4-BE49-F238E27FC236}">
                <a16:creationId xmlns:a16="http://schemas.microsoft.com/office/drawing/2014/main" id="{DFED1420-0836-46F5-BB81-45241DF45C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5029200"/>
          <a:ext cx="7667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53" name="公式" r:id="rId154" imgW="380880" imgH="177480" progId="Equation.3">
                  <p:embed/>
                </p:oleObj>
              </mc:Choice>
              <mc:Fallback>
                <p:oleObj name="公式" r:id="rId154" imgW="380880" imgH="177480" progId="Equation.3">
                  <p:embed/>
                  <p:pic>
                    <p:nvPicPr>
                      <p:cNvPr id="343145" name="Object 105">
                        <a:extLst>
                          <a:ext uri="{FF2B5EF4-FFF2-40B4-BE49-F238E27FC236}">
                            <a16:creationId xmlns:a16="http://schemas.microsoft.com/office/drawing/2014/main" id="{DFED1420-0836-46F5-BB81-45241DF45C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029200"/>
                        <a:ext cx="7667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46" name="Object 106">
            <a:extLst>
              <a:ext uri="{FF2B5EF4-FFF2-40B4-BE49-F238E27FC236}">
                <a16:creationId xmlns:a16="http://schemas.microsoft.com/office/drawing/2014/main" id="{BF8612C3-725C-4407-BF07-8E3E88E235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5486400"/>
          <a:ext cx="4603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54" name="公式" r:id="rId156" imgW="228600" imgH="177480" progId="Equation.3">
                  <p:embed/>
                </p:oleObj>
              </mc:Choice>
              <mc:Fallback>
                <p:oleObj name="公式" r:id="rId156" imgW="228600" imgH="177480" progId="Equation.3">
                  <p:embed/>
                  <p:pic>
                    <p:nvPicPr>
                      <p:cNvPr id="343146" name="Object 106">
                        <a:extLst>
                          <a:ext uri="{FF2B5EF4-FFF2-40B4-BE49-F238E27FC236}">
                            <a16:creationId xmlns:a16="http://schemas.microsoft.com/office/drawing/2014/main" id="{BF8612C3-725C-4407-BF07-8E3E88E235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486400"/>
                        <a:ext cx="4603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47" name="Object 107">
            <a:extLst>
              <a:ext uri="{FF2B5EF4-FFF2-40B4-BE49-F238E27FC236}">
                <a16:creationId xmlns:a16="http://schemas.microsoft.com/office/drawing/2014/main" id="{1C16D4F9-399D-4FE8-8BB0-3DBE05D794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2588" y="5791200"/>
          <a:ext cx="458787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55" name="公式" r:id="rId158" imgW="228600" imgH="177480" progId="Equation.3">
                  <p:embed/>
                </p:oleObj>
              </mc:Choice>
              <mc:Fallback>
                <p:oleObj name="公式" r:id="rId158" imgW="228600" imgH="177480" progId="Equation.3">
                  <p:embed/>
                  <p:pic>
                    <p:nvPicPr>
                      <p:cNvPr id="343147" name="Object 107">
                        <a:extLst>
                          <a:ext uri="{FF2B5EF4-FFF2-40B4-BE49-F238E27FC236}">
                            <a16:creationId xmlns:a16="http://schemas.microsoft.com/office/drawing/2014/main" id="{1C16D4F9-399D-4FE8-8BB0-3DBE05D794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8" y="5791200"/>
                        <a:ext cx="458787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48" name="Object 108">
            <a:extLst>
              <a:ext uri="{FF2B5EF4-FFF2-40B4-BE49-F238E27FC236}">
                <a16:creationId xmlns:a16="http://schemas.microsoft.com/office/drawing/2014/main" id="{9129CD32-4835-4034-B588-F0A85C2E7B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0688" y="6172200"/>
          <a:ext cx="3841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56" name="公式" r:id="rId160" imgW="190440" imgH="177480" progId="Equation.3">
                  <p:embed/>
                </p:oleObj>
              </mc:Choice>
              <mc:Fallback>
                <p:oleObj name="公式" r:id="rId160" imgW="190440" imgH="177480" progId="Equation.3">
                  <p:embed/>
                  <p:pic>
                    <p:nvPicPr>
                      <p:cNvPr id="343148" name="Object 108">
                        <a:extLst>
                          <a:ext uri="{FF2B5EF4-FFF2-40B4-BE49-F238E27FC236}">
                            <a16:creationId xmlns:a16="http://schemas.microsoft.com/office/drawing/2014/main" id="{9129CD32-4835-4034-B588-F0A85C2E7B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88" y="6172200"/>
                        <a:ext cx="3841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49" name="Object 109">
            <a:extLst>
              <a:ext uri="{FF2B5EF4-FFF2-40B4-BE49-F238E27FC236}">
                <a16:creationId xmlns:a16="http://schemas.microsoft.com/office/drawing/2014/main" id="{EDE0BB5A-3980-4062-9BE6-F691121960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6178550"/>
          <a:ext cx="137953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57" name="公式" r:id="rId162" imgW="685800" imgH="177480" progId="Equation.3">
                  <p:embed/>
                </p:oleObj>
              </mc:Choice>
              <mc:Fallback>
                <p:oleObj name="公式" r:id="rId162" imgW="685800" imgH="177480" progId="Equation.3">
                  <p:embed/>
                  <p:pic>
                    <p:nvPicPr>
                      <p:cNvPr id="343149" name="Object 109">
                        <a:extLst>
                          <a:ext uri="{FF2B5EF4-FFF2-40B4-BE49-F238E27FC236}">
                            <a16:creationId xmlns:a16="http://schemas.microsoft.com/office/drawing/2014/main" id="{EDE0BB5A-3980-4062-9BE6-F691121960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6178550"/>
                        <a:ext cx="137953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50" name="Object 110">
            <a:extLst>
              <a:ext uri="{FF2B5EF4-FFF2-40B4-BE49-F238E27FC236}">
                <a16:creationId xmlns:a16="http://schemas.microsoft.com/office/drawing/2014/main" id="{E021B5AF-A508-47BF-8DD8-6E0FE00E3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6178550"/>
          <a:ext cx="1036638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58" name="公式" r:id="rId164" imgW="533160" imgH="177480" progId="Equation.3">
                  <p:embed/>
                </p:oleObj>
              </mc:Choice>
              <mc:Fallback>
                <p:oleObj name="公式" r:id="rId164" imgW="533160" imgH="177480" progId="Equation.3">
                  <p:embed/>
                  <p:pic>
                    <p:nvPicPr>
                      <p:cNvPr id="343150" name="Object 110">
                        <a:extLst>
                          <a:ext uri="{FF2B5EF4-FFF2-40B4-BE49-F238E27FC236}">
                            <a16:creationId xmlns:a16="http://schemas.microsoft.com/office/drawing/2014/main" id="{E021B5AF-A508-47BF-8DD8-6E0FE00E32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6178550"/>
                        <a:ext cx="1036638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51" name="Object 111">
            <a:extLst>
              <a:ext uri="{FF2B5EF4-FFF2-40B4-BE49-F238E27FC236}">
                <a16:creationId xmlns:a16="http://schemas.microsoft.com/office/drawing/2014/main" id="{E2BF2382-CBF0-4BF9-830C-5488A317C4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6178550"/>
          <a:ext cx="9191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59" name="公式" r:id="rId166" imgW="457200" imgH="177480" progId="Equation.3">
                  <p:embed/>
                </p:oleObj>
              </mc:Choice>
              <mc:Fallback>
                <p:oleObj name="公式" r:id="rId166" imgW="457200" imgH="177480" progId="Equation.3">
                  <p:embed/>
                  <p:pic>
                    <p:nvPicPr>
                      <p:cNvPr id="343151" name="Object 111">
                        <a:extLst>
                          <a:ext uri="{FF2B5EF4-FFF2-40B4-BE49-F238E27FC236}">
                            <a16:creationId xmlns:a16="http://schemas.microsoft.com/office/drawing/2014/main" id="{E2BF2382-CBF0-4BF9-830C-5488A317C4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6178550"/>
                        <a:ext cx="9191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52" name="Object 112">
            <a:extLst>
              <a:ext uri="{FF2B5EF4-FFF2-40B4-BE49-F238E27FC236}">
                <a16:creationId xmlns:a16="http://schemas.microsoft.com/office/drawing/2014/main" id="{599BF625-C5CC-4967-9DC9-9E20F8BDDE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6513" y="6178550"/>
          <a:ext cx="9445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60" name="公式" r:id="rId168" imgW="469800" imgH="177480" progId="Equation.3">
                  <p:embed/>
                </p:oleObj>
              </mc:Choice>
              <mc:Fallback>
                <p:oleObj name="公式" r:id="rId168" imgW="469800" imgH="177480" progId="Equation.3">
                  <p:embed/>
                  <p:pic>
                    <p:nvPicPr>
                      <p:cNvPr id="343152" name="Object 112">
                        <a:extLst>
                          <a:ext uri="{FF2B5EF4-FFF2-40B4-BE49-F238E27FC236}">
                            <a16:creationId xmlns:a16="http://schemas.microsoft.com/office/drawing/2014/main" id="{599BF625-C5CC-4967-9DC9-9E20F8BDDE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513" y="6178550"/>
                        <a:ext cx="9445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28" name="Object 88">
            <a:extLst>
              <a:ext uri="{FF2B5EF4-FFF2-40B4-BE49-F238E27FC236}">
                <a16:creationId xmlns:a16="http://schemas.microsoft.com/office/drawing/2014/main" id="{FB7DDD8D-7196-4B97-A5FA-DED7B093D4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9600" y="5035550"/>
          <a:ext cx="90170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61" name="公式" r:id="rId170" imgW="457200" imgH="177480" progId="Equation.3">
                  <p:embed/>
                </p:oleObj>
              </mc:Choice>
              <mc:Fallback>
                <p:oleObj name="公式" r:id="rId170" imgW="457200" imgH="177480" progId="Equation.3">
                  <p:embed/>
                  <p:pic>
                    <p:nvPicPr>
                      <p:cNvPr id="343128" name="Object 88">
                        <a:extLst>
                          <a:ext uri="{FF2B5EF4-FFF2-40B4-BE49-F238E27FC236}">
                            <a16:creationId xmlns:a16="http://schemas.microsoft.com/office/drawing/2014/main" id="{FB7DDD8D-7196-4B97-A5FA-DED7B093D4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5035550"/>
                        <a:ext cx="901700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35" name="Object 95">
            <a:extLst>
              <a:ext uri="{FF2B5EF4-FFF2-40B4-BE49-F238E27FC236}">
                <a16:creationId xmlns:a16="http://schemas.microsoft.com/office/drawing/2014/main" id="{DB3D92F1-9295-45F7-B26C-87A8734079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9600" y="5416550"/>
          <a:ext cx="90170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62" name="公式" r:id="rId172" imgW="457200" imgH="177480" progId="Equation.3">
                  <p:embed/>
                </p:oleObj>
              </mc:Choice>
              <mc:Fallback>
                <p:oleObj name="公式" r:id="rId172" imgW="457200" imgH="177480" progId="Equation.3">
                  <p:embed/>
                  <p:pic>
                    <p:nvPicPr>
                      <p:cNvPr id="343135" name="Object 95">
                        <a:extLst>
                          <a:ext uri="{FF2B5EF4-FFF2-40B4-BE49-F238E27FC236}">
                            <a16:creationId xmlns:a16="http://schemas.microsoft.com/office/drawing/2014/main" id="{DB3D92F1-9295-45F7-B26C-87A8734079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5416550"/>
                        <a:ext cx="901700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41" name="Object 101">
            <a:extLst>
              <a:ext uri="{FF2B5EF4-FFF2-40B4-BE49-F238E27FC236}">
                <a16:creationId xmlns:a16="http://schemas.microsoft.com/office/drawing/2014/main" id="{ADF54838-6868-49ED-84D3-1A88A66E90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5791200"/>
          <a:ext cx="9445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63" name="公式" r:id="rId174" imgW="469800" imgH="177480" progId="Equation.3">
                  <p:embed/>
                </p:oleObj>
              </mc:Choice>
              <mc:Fallback>
                <p:oleObj name="公式" r:id="rId174" imgW="469800" imgH="177480" progId="Equation.3">
                  <p:embed/>
                  <p:pic>
                    <p:nvPicPr>
                      <p:cNvPr id="343141" name="Object 101">
                        <a:extLst>
                          <a:ext uri="{FF2B5EF4-FFF2-40B4-BE49-F238E27FC236}">
                            <a16:creationId xmlns:a16="http://schemas.microsoft.com/office/drawing/2014/main" id="{ADF54838-6868-49ED-84D3-1A88A66E90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5791200"/>
                        <a:ext cx="9445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42" name="Object 102">
            <a:extLst>
              <a:ext uri="{FF2B5EF4-FFF2-40B4-BE49-F238E27FC236}">
                <a16:creationId xmlns:a16="http://schemas.microsoft.com/office/drawing/2014/main" id="{DE7E37A1-2B72-4FDE-9D24-611477A831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9600" y="5797550"/>
          <a:ext cx="9429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64" name="公式" r:id="rId176" imgW="469800" imgH="177480" progId="Equation.3">
                  <p:embed/>
                </p:oleObj>
              </mc:Choice>
              <mc:Fallback>
                <p:oleObj name="公式" r:id="rId176" imgW="469800" imgH="177480" progId="Equation.3">
                  <p:embed/>
                  <p:pic>
                    <p:nvPicPr>
                      <p:cNvPr id="343142" name="Object 102">
                        <a:extLst>
                          <a:ext uri="{FF2B5EF4-FFF2-40B4-BE49-F238E27FC236}">
                            <a16:creationId xmlns:a16="http://schemas.microsoft.com/office/drawing/2014/main" id="{DE7E37A1-2B72-4FDE-9D24-611477A831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5797550"/>
                        <a:ext cx="9429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53" name="Object 113">
            <a:extLst>
              <a:ext uri="{FF2B5EF4-FFF2-40B4-BE49-F238E27FC236}">
                <a16:creationId xmlns:a16="http://schemas.microsoft.com/office/drawing/2014/main" id="{5C6CFFFC-257A-4817-AEC0-A3C4DC6693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6172200"/>
          <a:ext cx="9191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65" name="公式" r:id="rId178" imgW="457200" imgH="177480" progId="Equation.3">
                  <p:embed/>
                </p:oleObj>
              </mc:Choice>
              <mc:Fallback>
                <p:oleObj name="公式" r:id="rId178" imgW="457200" imgH="177480" progId="Equation.3">
                  <p:embed/>
                  <p:pic>
                    <p:nvPicPr>
                      <p:cNvPr id="343153" name="Object 113">
                        <a:extLst>
                          <a:ext uri="{FF2B5EF4-FFF2-40B4-BE49-F238E27FC236}">
                            <a16:creationId xmlns:a16="http://schemas.microsoft.com/office/drawing/2014/main" id="{5C6CFFFC-257A-4817-AEC0-A3C4DC6693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172200"/>
                        <a:ext cx="9191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54" name="Object 114">
            <a:extLst>
              <a:ext uri="{FF2B5EF4-FFF2-40B4-BE49-F238E27FC236}">
                <a16:creationId xmlns:a16="http://schemas.microsoft.com/office/drawing/2014/main" id="{92C2756F-10AF-4991-9913-87171A463A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9600" y="6178550"/>
          <a:ext cx="9144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66" name="公式" r:id="rId180" imgW="457200" imgH="177480" progId="Equation.3">
                  <p:embed/>
                </p:oleObj>
              </mc:Choice>
              <mc:Fallback>
                <p:oleObj name="公式" r:id="rId180" imgW="457200" imgH="177480" progId="Equation.3">
                  <p:embed/>
                  <p:pic>
                    <p:nvPicPr>
                      <p:cNvPr id="343154" name="Object 114">
                        <a:extLst>
                          <a:ext uri="{FF2B5EF4-FFF2-40B4-BE49-F238E27FC236}">
                            <a16:creationId xmlns:a16="http://schemas.microsoft.com/office/drawing/2014/main" id="{92C2756F-10AF-4991-9913-87171A463A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6178550"/>
                        <a:ext cx="91440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55" name="Object 115">
            <a:extLst>
              <a:ext uri="{FF2B5EF4-FFF2-40B4-BE49-F238E27FC236}">
                <a16:creationId xmlns:a16="http://schemas.microsoft.com/office/drawing/2014/main" id="{A9EC2B17-465A-48F9-B019-783EAE8F7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4389438"/>
          <a:ext cx="108585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67" name="公式" r:id="rId182" imgW="571320" imgH="330120" progId="Equation.3">
                  <p:embed/>
                </p:oleObj>
              </mc:Choice>
              <mc:Fallback>
                <p:oleObj name="公式" r:id="rId182" imgW="571320" imgH="330120" progId="Equation.3">
                  <p:embed/>
                  <p:pic>
                    <p:nvPicPr>
                      <p:cNvPr id="343155" name="Object 115">
                        <a:extLst>
                          <a:ext uri="{FF2B5EF4-FFF2-40B4-BE49-F238E27FC236}">
                            <a16:creationId xmlns:a16="http://schemas.microsoft.com/office/drawing/2014/main" id="{A9EC2B17-465A-48F9-B019-783EAE8F71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389438"/>
                        <a:ext cx="1085850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5702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>
            <a:extLst>
              <a:ext uri="{FF2B5EF4-FFF2-40B4-BE49-F238E27FC236}">
                <a16:creationId xmlns:a16="http://schemas.microsoft.com/office/drawing/2014/main" id="{09181DD2-4153-449F-A5E0-DCFA852009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蒸汽</a:t>
            </a:r>
            <a:r>
              <a:rPr lang="zh-CN" altLang="en-US" b="1">
                <a:latin typeface="宋体" panose="02010600030101010101" pitchFamily="2" charset="-122"/>
                <a:ea typeface="楷体_GB2312" pitchFamily="49" charset="-122"/>
              </a:rPr>
              <a:t>抽汽</a:t>
            </a: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回热循环</a:t>
            </a:r>
          </a:p>
        </p:txBody>
      </p:sp>
      <p:sp>
        <p:nvSpPr>
          <p:cNvPr id="301059" name="Text Box 3">
            <a:extLst>
              <a:ext uri="{FF2B5EF4-FFF2-40B4-BE49-F238E27FC236}">
                <a16:creationId xmlns:a16="http://schemas.microsoft.com/office/drawing/2014/main" id="{0FACCA1A-CDB6-45A0-B88B-1CE92630F07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52600" y="3200400"/>
            <a:ext cx="1676400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(1- 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)kg</a:t>
            </a:r>
          </a:p>
        </p:txBody>
      </p:sp>
      <p:sp>
        <p:nvSpPr>
          <p:cNvPr id="301060" name="Text Box 4">
            <a:extLst>
              <a:ext uri="{FF2B5EF4-FFF2-40B4-BE49-F238E27FC236}">
                <a16:creationId xmlns:a16="http://schemas.microsoft.com/office/drawing/2014/main" id="{25FFAF1B-CF5D-4A16-BBAD-AD82ED308F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057400" y="2590800"/>
            <a:ext cx="1066800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 kg</a:t>
            </a:r>
          </a:p>
        </p:txBody>
      </p:sp>
      <p:sp>
        <p:nvSpPr>
          <p:cNvPr id="301061" name="Text Box 5">
            <a:extLst>
              <a:ext uri="{FF2B5EF4-FFF2-40B4-BE49-F238E27FC236}">
                <a16:creationId xmlns:a16="http://schemas.microsoft.com/office/drawing/2014/main" id="{992508D7-5B01-4FB7-B06C-8E99F868C2A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30288" y="2514600"/>
            <a:ext cx="357187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301062" name="Text Box 6">
            <a:extLst>
              <a:ext uri="{FF2B5EF4-FFF2-40B4-BE49-F238E27FC236}">
                <a16:creationId xmlns:a16="http://schemas.microsoft.com/office/drawing/2014/main" id="{41F012D4-23D8-4C9D-A108-02FC9E5ACAF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71600" y="2971800"/>
            <a:ext cx="1730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301064" name="Text Box 8">
            <a:extLst>
              <a:ext uri="{FF2B5EF4-FFF2-40B4-BE49-F238E27FC236}">
                <a16:creationId xmlns:a16="http://schemas.microsoft.com/office/drawing/2014/main" id="{8678FC2A-FDD4-4AAB-916D-698ACE843E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886200" y="2362200"/>
            <a:ext cx="17462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301065" name="Text Box 9">
            <a:extLst>
              <a:ext uri="{FF2B5EF4-FFF2-40B4-BE49-F238E27FC236}">
                <a16:creationId xmlns:a16="http://schemas.microsoft.com/office/drawing/2014/main" id="{B6E64FD1-8FDD-4B5F-B230-28AFD80C539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648200" y="4800600"/>
            <a:ext cx="17303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01068" name="Text Box 12">
            <a:extLst>
              <a:ext uri="{FF2B5EF4-FFF2-40B4-BE49-F238E27FC236}">
                <a16:creationId xmlns:a16="http://schemas.microsoft.com/office/drawing/2014/main" id="{F171F4C1-6F55-4A60-8E30-B0C3C73E0AE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5800" y="3209925"/>
            <a:ext cx="1603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01069" name="Text Box 13">
            <a:extLst>
              <a:ext uri="{FF2B5EF4-FFF2-40B4-BE49-F238E27FC236}">
                <a16:creationId xmlns:a16="http://schemas.microsoft.com/office/drawing/2014/main" id="{3C704BC3-724C-4A43-BA24-EAAC769EFB7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44575" y="3825875"/>
            <a:ext cx="1746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01070" name="Text Box 14">
            <a:extLst>
              <a:ext uri="{FF2B5EF4-FFF2-40B4-BE49-F238E27FC236}">
                <a16:creationId xmlns:a16="http://schemas.microsoft.com/office/drawing/2014/main" id="{12E92ACC-99DD-462C-9D26-0CEC1FF23BF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614738" y="3848100"/>
            <a:ext cx="1730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01071" name="Text Box 15">
            <a:extLst>
              <a:ext uri="{FF2B5EF4-FFF2-40B4-BE49-F238E27FC236}">
                <a16:creationId xmlns:a16="http://schemas.microsoft.com/office/drawing/2014/main" id="{4D769805-7D38-437E-881B-07C23957D50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3163" y="1371600"/>
            <a:ext cx="173037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01072" name="Line 16">
            <a:extLst>
              <a:ext uri="{FF2B5EF4-FFF2-40B4-BE49-F238E27FC236}">
                <a16:creationId xmlns:a16="http://schemas.microsoft.com/office/drawing/2014/main" id="{9E85F6B6-E9D6-47F6-8119-A1B3AC6925FD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711200" y="1406525"/>
            <a:ext cx="0" cy="332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1073" name="Line 17">
            <a:extLst>
              <a:ext uri="{FF2B5EF4-FFF2-40B4-BE49-F238E27FC236}">
                <a16:creationId xmlns:a16="http://schemas.microsoft.com/office/drawing/2014/main" id="{280CF89B-45E5-49F2-90A3-B5286AD9477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711200" y="4733925"/>
            <a:ext cx="43195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1074" name="Freeform 18">
            <a:extLst>
              <a:ext uri="{FF2B5EF4-FFF2-40B4-BE49-F238E27FC236}">
                <a16:creationId xmlns:a16="http://schemas.microsoft.com/office/drawing/2014/main" id="{DF214375-A348-40C0-B127-9CC6E3B748EC}"/>
              </a:ext>
            </a:extLst>
          </p:cNvPr>
          <p:cNvSpPr>
            <a:spLocks noChangeAspect="1"/>
          </p:cNvSpPr>
          <p:nvPr/>
        </p:nvSpPr>
        <p:spPr bwMode="auto">
          <a:xfrm>
            <a:off x="712788" y="1822450"/>
            <a:ext cx="4000500" cy="2357438"/>
          </a:xfrm>
          <a:custGeom>
            <a:avLst/>
            <a:gdLst>
              <a:gd name="T0" fmla="*/ 0 w 5220"/>
              <a:gd name="T1" fmla="*/ 2678 h 2678"/>
              <a:gd name="T2" fmla="*/ 720 w 5220"/>
              <a:gd name="T3" fmla="*/ 1586 h 2678"/>
              <a:gd name="T4" fmla="*/ 1080 w 5220"/>
              <a:gd name="T5" fmla="*/ 806 h 2678"/>
              <a:gd name="T6" fmla="*/ 1260 w 5220"/>
              <a:gd name="T7" fmla="*/ 494 h 2678"/>
              <a:gd name="T8" fmla="*/ 1620 w 5220"/>
              <a:gd name="T9" fmla="*/ 182 h 2678"/>
              <a:gd name="T10" fmla="*/ 1980 w 5220"/>
              <a:gd name="T11" fmla="*/ 26 h 2678"/>
              <a:gd name="T12" fmla="*/ 2340 w 5220"/>
              <a:gd name="T13" fmla="*/ 26 h 2678"/>
              <a:gd name="T14" fmla="*/ 2700 w 5220"/>
              <a:gd name="T15" fmla="*/ 182 h 2678"/>
              <a:gd name="T16" fmla="*/ 3240 w 5220"/>
              <a:gd name="T17" fmla="*/ 650 h 2678"/>
              <a:gd name="T18" fmla="*/ 3780 w 5220"/>
              <a:gd name="T19" fmla="*/ 1430 h 2678"/>
              <a:gd name="T20" fmla="*/ 4320 w 5220"/>
              <a:gd name="T21" fmla="*/ 2054 h 2678"/>
              <a:gd name="T22" fmla="*/ 4860 w 5220"/>
              <a:gd name="T23" fmla="*/ 2522 h 2678"/>
              <a:gd name="T24" fmla="*/ 5220 w 5220"/>
              <a:gd name="T25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0" h="2678">
                <a:moveTo>
                  <a:pt x="0" y="2678"/>
                </a:moveTo>
                <a:cubicBezTo>
                  <a:pt x="270" y="2288"/>
                  <a:pt x="540" y="1898"/>
                  <a:pt x="720" y="1586"/>
                </a:cubicBezTo>
                <a:cubicBezTo>
                  <a:pt x="900" y="1274"/>
                  <a:pt x="990" y="988"/>
                  <a:pt x="1080" y="806"/>
                </a:cubicBezTo>
                <a:cubicBezTo>
                  <a:pt x="1170" y="624"/>
                  <a:pt x="1170" y="598"/>
                  <a:pt x="1260" y="494"/>
                </a:cubicBezTo>
                <a:cubicBezTo>
                  <a:pt x="1350" y="390"/>
                  <a:pt x="1500" y="260"/>
                  <a:pt x="1620" y="182"/>
                </a:cubicBezTo>
                <a:cubicBezTo>
                  <a:pt x="1740" y="104"/>
                  <a:pt x="1860" y="52"/>
                  <a:pt x="1980" y="26"/>
                </a:cubicBezTo>
                <a:cubicBezTo>
                  <a:pt x="2100" y="0"/>
                  <a:pt x="2220" y="0"/>
                  <a:pt x="2340" y="26"/>
                </a:cubicBezTo>
                <a:cubicBezTo>
                  <a:pt x="2460" y="52"/>
                  <a:pt x="2550" y="78"/>
                  <a:pt x="2700" y="182"/>
                </a:cubicBezTo>
                <a:cubicBezTo>
                  <a:pt x="2850" y="286"/>
                  <a:pt x="3060" y="442"/>
                  <a:pt x="3240" y="650"/>
                </a:cubicBezTo>
                <a:cubicBezTo>
                  <a:pt x="3420" y="858"/>
                  <a:pt x="3600" y="1196"/>
                  <a:pt x="3780" y="1430"/>
                </a:cubicBezTo>
                <a:cubicBezTo>
                  <a:pt x="3960" y="1664"/>
                  <a:pt x="4140" y="1872"/>
                  <a:pt x="4320" y="2054"/>
                </a:cubicBezTo>
                <a:cubicBezTo>
                  <a:pt x="4500" y="2236"/>
                  <a:pt x="4710" y="2418"/>
                  <a:pt x="4860" y="2522"/>
                </a:cubicBezTo>
                <a:cubicBezTo>
                  <a:pt x="5010" y="2626"/>
                  <a:pt x="5115" y="2652"/>
                  <a:pt x="5220" y="2678"/>
                </a:cubicBezTo>
              </a:path>
            </a:pathLst>
          </a:custGeom>
          <a:noFill/>
          <a:ln w="254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1075" name="Line 19">
            <a:extLst>
              <a:ext uri="{FF2B5EF4-FFF2-40B4-BE49-F238E27FC236}">
                <a16:creationId xmlns:a16="http://schemas.microsoft.com/office/drawing/2014/main" id="{677B3E42-9679-4FFB-AF20-939FD2D844C6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90600" y="3733800"/>
            <a:ext cx="27447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1076" name="Line 20">
            <a:extLst>
              <a:ext uri="{FF2B5EF4-FFF2-40B4-BE49-F238E27FC236}">
                <a16:creationId xmlns:a16="http://schemas.microsoft.com/office/drawing/2014/main" id="{34EFD831-AAF4-41C6-B5E3-687BC9A8C7CC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740150" y="1905000"/>
            <a:ext cx="1588" cy="1828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1077" name="Line 21">
            <a:extLst>
              <a:ext uri="{FF2B5EF4-FFF2-40B4-BE49-F238E27FC236}">
                <a16:creationId xmlns:a16="http://schemas.microsoft.com/office/drawing/2014/main" id="{0D0284E2-1544-483B-8878-3DF4F6AF1D58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512888" y="2646363"/>
            <a:ext cx="1854200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1078" name="Line 22">
            <a:extLst>
              <a:ext uri="{FF2B5EF4-FFF2-40B4-BE49-F238E27FC236}">
                <a16:creationId xmlns:a16="http://schemas.microsoft.com/office/drawing/2014/main" id="{BC1FA956-E4EF-476E-8E88-03C62F8EBCA3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90600" y="3557588"/>
            <a:ext cx="0" cy="176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1079" name="Line 23">
            <a:extLst>
              <a:ext uri="{FF2B5EF4-FFF2-40B4-BE49-F238E27FC236}">
                <a16:creationId xmlns:a16="http://schemas.microsoft.com/office/drawing/2014/main" id="{664A81E9-2974-4666-BCCD-9C9B78647DC2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340100" y="1916113"/>
            <a:ext cx="392113" cy="738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1083" name="Oval 27">
            <a:extLst>
              <a:ext uri="{FF2B5EF4-FFF2-40B4-BE49-F238E27FC236}">
                <a16:creationId xmlns:a16="http://schemas.microsoft.com/office/drawing/2014/main" id="{79EEE1B4-24F7-4151-B478-7CA7857103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84588" y="3687763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1084" name="Oval 28">
            <a:extLst>
              <a:ext uri="{FF2B5EF4-FFF2-40B4-BE49-F238E27FC236}">
                <a16:creationId xmlns:a16="http://schemas.microsoft.com/office/drawing/2014/main" id="{05C2AA39-F9CA-481C-8A81-99F8F1C766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06813" y="19050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1085" name="Oval 29">
            <a:extLst>
              <a:ext uri="{FF2B5EF4-FFF2-40B4-BE49-F238E27FC236}">
                <a16:creationId xmlns:a16="http://schemas.microsoft.com/office/drawing/2014/main" id="{128DAC2B-386F-42AF-B16E-A12A95B4B4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92475" y="2606675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1086" name="Oval 30">
            <a:extLst>
              <a:ext uri="{FF2B5EF4-FFF2-40B4-BE49-F238E27FC236}">
                <a16:creationId xmlns:a16="http://schemas.microsoft.com/office/drawing/2014/main" id="{0FCD359A-C193-46A8-8BCE-F9E9D8D3D1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63675" y="2606675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1087" name="Oval 31">
            <a:extLst>
              <a:ext uri="{FF2B5EF4-FFF2-40B4-BE49-F238E27FC236}">
                <a16:creationId xmlns:a16="http://schemas.microsoft.com/office/drawing/2014/main" id="{C90B9A6B-C988-4FB3-A50B-BEC3C497B6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4725" y="37084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1088" name="Oval 32">
            <a:extLst>
              <a:ext uri="{FF2B5EF4-FFF2-40B4-BE49-F238E27FC236}">
                <a16:creationId xmlns:a16="http://schemas.microsoft.com/office/drawing/2014/main" id="{7E2483D1-5271-4932-8DE3-4D93921338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0438" y="3519488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1089" name="Line 33">
            <a:extLst>
              <a:ext uri="{FF2B5EF4-FFF2-40B4-BE49-F238E27FC236}">
                <a16:creationId xmlns:a16="http://schemas.microsoft.com/office/drawing/2014/main" id="{94D0B9BC-1CA4-4E46-A0B2-E2EFA79B21A7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581400" y="2743200"/>
            <a:ext cx="152400" cy="32226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1090" name="Oval 34">
            <a:extLst>
              <a:ext uri="{FF2B5EF4-FFF2-40B4-BE49-F238E27FC236}">
                <a16:creationId xmlns:a16="http://schemas.microsoft.com/office/drawing/2014/main" id="{C202BC1C-DF1A-425C-B2CA-E54CB22295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06813" y="2727325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1091" name="Line 35">
            <a:extLst>
              <a:ext uri="{FF2B5EF4-FFF2-40B4-BE49-F238E27FC236}">
                <a16:creationId xmlns:a16="http://schemas.microsoft.com/office/drawing/2014/main" id="{27C2E250-5DC6-4B05-A62F-92BF8B96914B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1350963" y="3043238"/>
            <a:ext cx="2239962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1092" name="Line 36">
            <a:extLst>
              <a:ext uri="{FF2B5EF4-FFF2-40B4-BE49-F238E27FC236}">
                <a16:creationId xmlns:a16="http://schemas.microsoft.com/office/drawing/2014/main" id="{8716C28D-D4C6-463F-B446-47255E40CD62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63613" y="3030538"/>
            <a:ext cx="400050" cy="5413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1093" name="Line 37">
            <a:extLst>
              <a:ext uri="{FF2B5EF4-FFF2-40B4-BE49-F238E27FC236}">
                <a16:creationId xmlns:a16="http://schemas.microsoft.com/office/drawing/2014/main" id="{A916DF2F-AB30-41BB-9862-0367B77B9567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349375" y="2878138"/>
            <a:ext cx="0" cy="1381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1094" name="Line 38">
            <a:extLst>
              <a:ext uri="{FF2B5EF4-FFF2-40B4-BE49-F238E27FC236}">
                <a16:creationId xmlns:a16="http://schemas.microsoft.com/office/drawing/2014/main" id="{15B92C42-B73D-4C06-8A07-33AC7A593DF9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371600" y="2667000"/>
            <a:ext cx="119063" cy="2079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1095" name="Oval 39">
            <a:extLst>
              <a:ext uri="{FF2B5EF4-FFF2-40B4-BE49-F238E27FC236}">
                <a16:creationId xmlns:a16="http://schemas.microsoft.com/office/drawing/2014/main" id="{187125F7-3D8E-4079-9422-ADD6E7524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43300" y="3003550"/>
            <a:ext cx="60325" cy="6191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1096" name="Oval 40">
            <a:extLst>
              <a:ext uri="{FF2B5EF4-FFF2-40B4-BE49-F238E27FC236}">
                <a16:creationId xmlns:a16="http://schemas.microsoft.com/office/drawing/2014/main" id="{5AEFBB44-488F-41BD-AB22-734F8D5F13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12863" y="2835275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1097" name="Oval 41">
            <a:extLst>
              <a:ext uri="{FF2B5EF4-FFF2-40B4-BE49-F238E27FC236}">
                <a16:creationId xmlns:a16="http://schemas.microsoft.com/office/drawing/2014/main" id="{6F7B0364-DC30-438E-B09A-1DB5AE8A0A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11275" y="2986088"/>
            <a:ext cx="60325" cy="6191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1098" name="Text Box 42">
            <a:extLst>
              <a:ext uri="{FF2B5EF4-FFF2-40B4-BE49-F238E27FC236}">
                <a16:creationId xmlns:a16="http://schemas.microsoft.com/office/drawing/2014/main" id="{7F40C411-05FC-4EB6-8824-019ECE220E9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162175" y="2133600"/>
            <a:ext cx="88582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1kg</a:t>
            </a:r>
          </a:p>
        </p:txBody>
      </p:sp>
      <p:sp>
        <p:nvSpPr>
          <p:cNvPr id="301099" name="Text Box 43">
            <a:extLst>
              <a:ext uri="{FF2B5EF4-FFF2-40B4-BE49-F238E27FC236}">
                <a16:creationId xmlns:a16="http://schemas.microsoft.com/office/drawing/2014/main" id="{E8D7289C-97F8-46DA-951D-77D9294CFD2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28600" y="1371600"/>
            <a:ext cx="40163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solidFill>
                  <a:srgbClr val="99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301136" name="Rectangle 80">
            <a:extLst>
              <a:ext uri="{FF2B5EF4-FFF2-40B4-BE49-F238E27FC236}">
                <a16:creationId xmlns:a16="http://schemas.microsoft.com/office/drawing/2014/main" id="{50C5BF73-DB76-4FE9-AEAD-27AF5CA31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219200"/>
            <a:ext cx="3863279" cy="3352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0"/>
              </a:spcBef>
            </a:pPr>
            <a:endParaRPr lang="zh-CN" altLang="zh-CN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301137" name="Object 81">
            <a:extLst>
              <a:ext uri="{FF2B5EF4-FFF2-40B4-BE49-F238E27FC236}">
                <a16:creationId xmlns:a16="http://schemas.microsoft.com/office/drawing/2014/main" id="{1F2148A6-F39E-41D1-8556-F863B5CE04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5400" y="1371600"/>
          <a:ext cx="4070350" cy="311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01" name="图片" r:id="rId4" imgW="2200320" imgH="1685880" progId="Word.Picture.8">
                  <p:embed/>
                </p:oleObj>
              </mc:Choice>
              <mc:Fallback>
                <p:oleObj name="图片" r:id="rId4" imgW="2200320" imgH="1685880" progId="Word.Picture.8">
                  <p:embed/>
                  <p:pic>
                    <p:nvPicPr>
                      <p:cNvPr id="301137" name="Object 81">
                        <a:extLst>
                          <a:ext uri="{FF2B5EF4-FFF2-40B4-BE49-F238E27FC236}">
                            <a16:creationId xmlns:a16="http://schemas.microsoft.com/office/drawing/2014/main" id="{1F2148A6-F39E-41D1-8556-F863B5CE04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371600"/>
                        <a:ext cx="4070350" cy="311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1151" name="Group 95">
            <a:extLst>
              <a:ext uri="{FF2B5EF4-FFF2-40B4-BE49-F238E27FC236}">
                <a16:creationId xmlns:a16="http://schemas.microsoft.com/office/drawing/2014/main" id="{E4143B5D-890D-4D69-8C8D-76872717445D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4797425"/>
            <a:ext cx="4038600" cy="1604963"/>
            <a:chOff x="912" y="3264"/>
            <a:chExt cx="2544" cy="1011"/>
          </a:xfrm>
        </p:grpSpPr>
        <p:sp>
          <p:nvSpPr>
            <p:cNvPr id="301138" name="Rectangle 82">
              <a:extLst>
                <a:ext uri="{FF2B5EF4-FFF2-40B4-BE49-F238E27FC236}">
                  <a16:creationId xmlns:a16="http://schemas.microsoft.com/office/drawing/2014/main" id="{A9737EB6-536C-47D7-A550-62CE4259F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792"/>
              <a:ext cx="768" cy="288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1139" name="Line 83">
              <a:extLst>
                <a:ext uri="{FF2B5EF4-FFF2-40B4-BE49-F238E27FC236}">
                  <a16:creationId xmlns:a16="http://schemas.microsoft.com/office/drawing/2014/main" id="{A3DA26CE-10C8-4B95-A2A7-54AC212263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3360"/>
              <a:ext cx="0" cy="432"/>
            </a:xfrm>
            <a:prstGeom prst="line">
              <a:avLst/>
            </a:prstGeom>
            <a:noFill/>
            <a:ln w="38100" cap="sq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1140" name="Text Box 84">
              <a:extLst>
                <a:ext uri="{FF2B5EF4-FFF2-40B4-BE49-F238E27FC236}">
                  <a16:creationId xmlns:a16="http://schemas.microsoft.com/office/drawing/2014/main" id="{9F317BC7-AD92-4182-B183-5A12DAA092A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80" y="3312"/>
              <a:ext cx="110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>
                <a:spcBef>
                  <a:spcPct val="0"/>
                </a:spcBef>
              </a:pPr>
              <a:r>
                <a:rPr lang="en-US" altLang="zh-CN" sz="3200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301141" name="Text Box 85">
              <a:extLst>
                <a:ext uri="{FF2B5EF4-FFF2-40B4-BE49-F238E27FC236}">
                  <a16:creationId xmlns:a16="http://schemas.microsoft.com/office/drawing/2014/main" id="{95EBA3CF-A5A0-40DC-9D98-69127BD58CC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16" y="3264"/>
              <a:ext cx="864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just">
                <a:spcBef>
                  <a:spcPct val="0"/>
                </a:spcBef>
              </a:pP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 kg</a:t>
              </a:r>
            </a:p>
          </p:txBody>
        </p:sp>
        <p:sp>
          <p:nvSpPr>
            <p:cNvPr id="301142" name="Line 86">
              <a:extLst>
                <a:ext uri="{FF2B5EF4-FFF2-40B4-BE49-F238E27FC236}">
                  <a16:creationId xmlns:a16="http://schemas.microsoft.com/office/drawing/2014/main" id="{00202CF5-2F90-4506-9E70-A0B677EFDD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3984"/>
              <a:ext cx="432" cy="0"/>
            </a:xfrm>
            <a:prstGeom prst="line">
              <a:avLst/>
            </a:prstGeom>
            <a:noFill/>
            <a:ln w="38100" cap="sq">
              <a:solidFill>
                <a:srgbClr val="99FF66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1143" name="Text Box 87">
              <a:extLst>
                <a:ext uri="{FF2B5EF4-FFF2-40B4-BE49-F238E27FC236}">
                  <a16:creationId xmlns:a16="http://schemas.microsoft.com/office/drawing/2014/main" id="{1A0C9124-7A40-4EAD-879A-95C1A3E5335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44" y="3984"/>
              <a:ext cx="240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>
                <a:spcBef>
                  <a:spcPct val="0"/>
                </a:spcBef>
              </a:pP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301144" name="Text Box 88">
              <a:extLst>
                <a:ext uri="{FF2B5EF4-FFF2-40B4-BE49-F238E27FC236}">
                  <a16:creationId xmlns:a16="http://schemas.microsoft.com/office/drawing/2014/main" id="{B2EA7197-20B5-47FC-AD30-083B1315F72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48" y="3600"/>
              <a:ext cx="1008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just">
                <a:spcBef>
                  <a:spcPct val="0"/>
                </a:spcBef>
              </a:pP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(1- 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)kg</a:t>
              </a:r>
            </a:p>
          </p:txBody>
        </p:sp>
        <p:sp>
          <p:nvSpPr>
            <p:cNvPr id="301145" name="Line 89">
              <a:extLst>
                <a:ext uri="{FF2B5EF4-FFF2-40B4-BE49-F238E27FC236}">
                  <a16:creationId xmlns:a16="http://schemas.microsoft.com/office/drawing/2014/main" id="{17C0E3C8-DEF1-43D4-BD43-88F73ABC45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0" y="3984"/>
              <a:ext cx="336" cy="0"/>
            </a:xfrm>
            <a:prstGeom prst="line">
              <a:avLst/>
            </a:prstGeom>
            <a:noFill/>
            <a:ln w="38100" cap="sq">
              <a:solidFill>
                <a:srgbClr val="99FF66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1146" name="Text Box 90">
              <a:extLst>
                <a:ext uri="{FF2B5EF4-FFF2-40B4-BE49-F238E27FC236}">
                  <a16:creationId xmlns:a16="http://schemas.microsoft.com/office/drawing/2014/main" id="{A69630C4-5442-4BA1-AE62-67F33E9DCCB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00" y="4032"/>
              <a:ext cx="109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>
                <a:spcBef>
                  <a:spcPct val="0"/>
                </a:spcBef>
              </a:pP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301147" name="Text Box 91">
              <a:extLst>
                <a:ext uri="{FF2B5EF4-FFF2-40B4-BE49-F238E27FC236}">
                  <a16:creationId xmlns:a16="http://schemas.microsoft.com/office/drawing/2014/main" id="{A4D7D9BC-F033-4BE1-8634-1C19EF37FE5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12" y="3552"/>
              <a:ext cx="542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just">
                <a:spcBef>
                  <a:spcPct val="0"/>
                </a:spcBef>
              </a:pP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1kg</a:t>
              </a:r>
            </a:p>
          </p:txBody>
        </p:sp>
        <p:sp>
          <p:nvSpPr>
            <p:cNvPr id="301148" name="Oval 92">
              <a:extLst>
                <a:ext uri="{FF2B5EF4-FFF2-40B4-BE49-F238E27FC236}">
                  <a16:creationId xmlns:a16="http://schemas.microsoft.com/office/drawing/2014/main" id="{0A201FA5-0638-4A7B-A678-F5AD3B22D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5" y="3504"/>
              <a:ext cx="48" cy="48"/>
            </a:xfrm>
            <a:prstGeom prst="ellipse">
              <a:avLst/>
            </a:prstGeom>
            <a:solidFill>
              <a:srgbClr val="FF33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1149" name="Oval 93">
              <a:extLst>
                <a:ext uri="{FF2B5EF4-FFF2-40B4-BE49-F238E27FC236}">
                  <a16:creationId xmlns:a16="http://schemas.microsoft.com/office/drawing/2014/main" id="{A38C5EC5-9139-4A2D-8E57-A4CF4ADD2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955"/>
              <a:ext cx="48" cy="4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1150" name="Oval 94">
              <a:extLst>
                <a:ext uri="{FF2B5EF4-FFF2-40B4-BE49-F238E27FC236}">
                  <a16:creationId xmlns:a16="http://schemas.microsoft.com/office/drawing/2014/main" id="{4986B30D-2783-4115-970C-2F999A012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3955"/>
              <a:ext cx="48" cy="4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01152" name="Text Box 96">
            <a:extLst>
              <a:ext uri="{FF2B5EF4-FFF2-40B4-BE49-F238E27FC236}">
                <a16:creationId xmlns:a16="http://schemas.microsoft.com/office/drawing/2014/main" id="{7F3930E3-FABB-4824-9B16-C19FB208FDE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4213" y="4868863"/>
            <a:ext cx="3505200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由于</a:t>
            </a:r>
            <a:r>
              <a:rPr lang="en-US" altLang="zh-CN" sz="3200" i="1">
                <a:solidFill>
                  <a:srgbClr val="99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-</a:t>
            </a:r>
            <a:r>
              <a:rPr lang="en-US" altLang="zh-CN" sz="3200" i="1">
                <a:ea typeface="宋体" panose="02010600030101010101" pitchFamily="2" charset="-122"/>
              </a:rPr>
              <a:t>s</a:t>
            </a:r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图上各点质量不同，面积不再直接代表热和功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1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1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1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152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>
            <a:extLst>
              <a:ext uri="{FF2B5EF4-FFF2-40B4-BE49-F238E27FC236}">
                <a16:creationId xmlns:a16="http://schemas.microsoft.com/office/drawing/2014/main" id="{7F41A97F-1FFB-45E5-8250-D689787532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zh-CN" altLang="en-US" b="1">
                <a:latin typeface="宋体" panose="02010600030101010101" pitchFamily="2" charset="-122"/>
                <a:ea typeface="楷体_GB2312" pitchFamily="49" charset="-122"/>
              </a:rPr>
              <a:t>抽汽</a:t>
            </a: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回热循环的抽汽量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计算</a:t>
            </a:r>
          </a:p>
        </p:txBody>
      </p:sp>
      <p:sp>
        <p:nvSpPr>
          <p:cNvPr id="380931" name="Text Box 3">
            <a:extLst>
              <a:ext uri="{FF2B5EF4-FFF2-40B4-BE49-F238E27FC236}">
                <a16:creationId xmlns:a16="http://schemas.microsoft.com/office/drawing/2014/main" id="{3A6A1450-8BE1-4B39-BE9A-D302A9E519C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52600" y="3200400"/>
            <a:ext cx="1676400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(1- 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)kg</a:t>
            </a:r>
          </a:p>
        </p:txBody>
      </p:sp>
      <p:sp>
        <p:nvSpPr>
          <p:cNvPr id="380932" name="Text Box 4">
            <a:extLst>
              <a:ext uri="{FF2B5EF4-FFF2-40B4-BE49-F238E27FC236}">
                <a16:creationId xmlns:a16="http://schemas.microsoft.com/office/drawing/2014/main" id="{59DED954-8697-441A-8F4D-9E669D5AE4C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057400" y="2590800"/>
            <a:ext cx="1066800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 kg</a:t>
            </a:r>
          </a:p>
        </p:txBody>
      </p:sp>
      <p:sp>
        <p:nvSpPr>
          <p:cNvPr id="380933" name="Text Box 5">
            <a:extLst>
              <a:ext uri="{FF2B5EF4-FFF2-40B4-BE49-F238E27FC236}">
                <a16:creationId xmlns:a16="http://schemas.microsoft.com/office/drawing/2014/main" id="{7BD06644-820E-4526-92AF-8DD6B90C696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30288" y="2514600"/>
            <a:ext cx="357187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380934" name="Text Box 6">
            <a:extLst>
              <a:ext uri="{FF2B5EF4-FFF2-40B4-BE49-F238E27FC236}">
                <a16:creationId xmlns:a16="http://schemas.microsoft.com/office/drawing/2014/main" id="{EB91A440-7504-4FC7-B182-D766CCA0253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71600" y="2971800"/>
            <a:ext cx="1730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380935" name="Text Box 7">
            <a:extLst>
              <a:ext uri="{FF2B5EF4-FFF2-40B4-BE49-F238E27FC236}">
                <a16:creationId xmlns:a16="http://schemas.microsoft.com/office/drawing/2014/main" id="{4DC083B2-EBD7-42CE-80CE-1744974630E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886200" y="2362200"/>
            <a:ext cx="17462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380936" name="Text Box 8">
            <a:extLst>
              <a:ext uri="{FF2B5EF4-FFF2-40B4-BE49-F238E27FC236}">
                <a16:creationId xmlns:a16="http://schemas.microsoft.com/office/drawing/2014/main" id="{A3DB0338-B71E-44FB-BFF7-E00F28F7875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648200" y="4800600"/>
            <a:ext cx="17303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80937" name="Text Box 9">
            <a:extLst>
              <a:ext uri="{FF2B5EF4-FFF2-40B4-BE49-F238E27FC236}">
                <a16:creationId xmlns:a16="http://schemas.microsoft.com/office/drawing/2014/main" id="{773136CF-6EEB-4DBD-8A2F-8B5A0D2C003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5800" y="3209925"/>
            <a:ext cx="1603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80938" name="Text Box 10">
            <a:extLst>
              <a:ext uri="{FF2B5EF4-FFF2-40B4-BE49-F238E27FC236}">
                <a16:creationId xmlns:a16="http://schemas.microsoft.com/office/drawing/2014/main" id="{D16C44B5-8101-45E8-9CE7-58C9C3BC730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44575" y="3825875"/>
            <a:ext cx="1746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80939" name="Text Box 11">
            <a:extLst>
              <a:ext uri="{FF2B5EF4-FFF2-40B4-BE49-F238E27FC236}">
                <a16:creationId xmlns:a16="http://schemas.microsoft.com/office/drawing/2014/main" id="{DA7CD837-C623-43F2-9A9A-07ABFF4E21D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614738" y="3848100"/>
            <a:ext cx="1730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80940" name="Text Box 12">
            <a:extLst>
              <a:ext uri="{FF2B5EF4-FFF2-40B4-BE49-F238E27FC236}">
                <a16:creationId xmlns:a16="http://schemas.microsoft.com/office/drawing/2014/main" id="{1AFCF9E9-61DC-43AE-9B7A-C9777831465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3163" y="1371600"/>
            <a:ext cx="173037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80941" name="Line 13">
            <a:extLst>
              <a:ext uri="{FF2B5EF4-FFF2-40B4-BE49-F238E27FC236}">
                <a16:creationId xmlns:a16="http://schemas.microsoft.com/office/drawing/2014/main" id="{ECB5E636-1F98-4044-9A58-CCB3C244F3B3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711200" y="1406525"/>
            <a:ext cx="0" cy="332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0942" name="Line 14">
            <a:extLst>
              <a:ext uri="{FF2B5EF4-FFF2-40B4-BE49-F238E27FC236}">
                <a16:creationId xmlns:a16="http://schemas.microsoft.com/office/drawing/2014/main" id="{9A6C4369-1042-45CD-8D69-0DD7B86CFBDD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711200" y="4733925"/>
            <a:ext cx="43195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0943" name="Freeform 15">
            <a:extLst>
              <a:ext uri="{FF2B5EF4-FFF2-40B4-BE49-F238E27FC236}">
                <a16:creationId xmlns:a16="http://schemas.microsoft.com/office/drawing/2014/main" id="{92CD6EC7-9316-4EE5-8440-75AC1B717AFF}"/>
              </a:ext>
            </a:extLst>
          </p:cNvPr>
          <p:cNvSpPr>
            <a:spLocks noChangeAspect="1"/>
          </p:cNvSpPr>
          <p:nvPr/>
        </p:nvSpPr>
        <p:spPr bwMode="auto">
          <a:xfrm>
            <a:off x="712788" y="1822450"/>
            <a:ext cx="4000500" cy="2357438"/>
          </a:xfrm>
          <a:custGeom>
            <a:avLst/>
            <a:gdLst>
              <a:gd name="T0" fmla="*/ 0 w 5220"/>
              <a:gd name="T1" fmla="*/ 2678 h 2678"/>
              <a:gd name="T2" fmla="*/ 720 w 5220"/>
              <a:gd name="T3" fmla="*/ 1586 h 2678"/>
              <a:gd name="T4" fmla="*/ 1080 w 5220"/>
              <a:gd name="T5" fmla="*/ 806 h 2678"/>
              <a:gd name="T6" fmla="*/ 1260 w 5220"/>
              <a:gd name="T7" fmla="*/ 494 h 2678"/>
              <a:gd name="T8" fmla="*/ 1620 w 5220"/>
              <a:gd name="T9" fmla="*/ 182 h 2678"/>
              <a:gd name="T10" fmla="*/ 1980 w 5220"/>
              <a:gd name="T11" fmla="*/ 26 h 2678"/>
              <a:gd name="T12" fmla="*/ 2340 w 5220"/>
              <a:gd name="T13" fmla="*/ 26 h 2678"/>
              <a:gd name="T14" fmla="*/ 2700 w 5220"/>
              <a:gd name="T15" fmla="*/ 182 h 2678"/>
              <a:gd name="T16" fmla="*/ 3240 w 5220"/>
              <a:gd name="T17" fmla="*/ 650 h 2678"/>
              <a:gd name="T18" fmla="*/ 3780 w 5220"/>
              <a:gd name="T19" fmla="*/ 1430 h 2678"/>
              <a:gd name="T20" fmla="*/ 4320 w 5220"/>
              <a:gd name="T21" fmla="*/ 2054 h 2678"/>
              <a:gd name="T22" fmla="*/ 4860 w 5220"/>
              <a:gd name="T23" fmla="*/ 2522 h 2678"/>
              <a:gd name="T24" fmla="*/ 5220 w 5220"/>
              <a:gd name="T25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0" h="2678">
                <a:moveTo>
                  <a:pt x="0" y="2678"/>
                </a:moveTo>
                <a:cubicBezTo>
                  <a:pt x="270" y="2288"/>
                  <a:pt x="540" y="1898"/>
                  <a:pt x="720" y="1586"/>
                </a:cubicBezTo>
                <a:cubicBezTo>
                  <a:pt x="900" y="1274"/>
                  <a:pt x="990" y="988"/>
                  <a:pt x="1080" y="806"/>
                </a:cubicBezTo>
                <a:cubicBezTo>
                  <a:pt x="1170" y="624"/>
                  <a:pt x="1170" y="598"/>
                  <a:pt x="1260" y="494"/>
                </a:cubicBezTo>
                <a:cubicBezTo>
                  <a:pt x="1350" y="390"/>
                  <a:pt x="1500" y="260"/>
                  <a:pt x="1620" y="182"/>
                </a:cubicBezTo>
                <a:cubicBezTo>
                  <a:pt x="1740" y="104"/>
                  <a:pt x="1860" y="52"/>
                  <a:pt x="1980" y="26"/>
                </a:cubicBezTo>
                <a:cubicBezTo>
                  <a:pt x="2100" y="0"/>
                  <a:pt x="2220" y="0"/>
                  <a:pt x="2340" y="26"/>
                </a:cubicBezTo>
                <a:cubicBezTo>
                  <a:pt x="2460" y="52"/>
                  <a:pt x="2550" y="78"/>
                  <a:pt x="2700" y="182"/>
                </a:cubicBezTo>
                <a:cubicBezTo>
                  <a:pt x="2850" y="286"/>
                  <a:pt x="3060" y="442"/>
                  <a:pt x="3240" y="650"/>
                </a:cubicBezTo>
                <a:cubicBezTo>
                  <a:pt x="3420" y="858"/>
                  <a:pt x="3600" y="1196"/>
                  <a:pt x="3780" y="1430"/>
                </a:cubicBezTo>
                <a:cubicBezTo>
                  <a:pt x="3960" y="1664"/>
                  <a:pt x="4140" y="1872"/>
                  <a:pt x="4320" y="2054"/>
                </a:cubicBezTo>
                <a:cubicBezTo>
                  <a:pt x="4500" y="2236"/>
                  <a:pt x="4710" y="2418"/>
                  <a:pt x="4860" y="2522"/>
                </a:cubicBezTo>
                <a:cubicBezTo>
                  <a:pt x="5010" y="2626"/>
                  <a:pt x="5115" y="2652"/>
                  <a:pt x="5220" y="2678"/>
                </a:cubicBezTo>
              </a:path>
            </a:pathLst>
          </a:custGeom>
          <a:noFill/>
          <a:ln w="254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0944" name="Line 16">
            <a:extLst>
              <a:ext uri="{FF2B5EF4-FFF2-40B4-BE49-F238E27FC236}">
                <a16:creationId xmlns:a16="http://schemas.microsoft.com/office/drawing/2014/main" id="{14554455-5F81-4A7C-BE8A-17E25C939E1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90600" y="3733800"/>
            <a:ext cx="27447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0945" name="Line 17">
            <a:extLst>
              <a:ext uri="{FF2B5EF4-FFF2-40B4-BE49-F238E27FC236}">
                <a16:creationId xmlns:a16="http://schemas.microsoft.com/office/drawing/2014/main" id="{8EC7798E-488A-4DD6-AFE8-D6FD97F5AC45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740150" y="1905000"/>
            <a:ext cx="1588" cy="1828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0946" name="Line 18">
            <a:extLst>
              <a:ext uri="{FF2B5EF4-FFF2-40B4-BE49-F238E27FC236}">
                <a16:creationId xmlns:a16="http://schemas.microsoft.com/office/drawing/2014/main" id="{3B71B4D5-F32A-4C05-9DF8-FB742B35BA9D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512888" y="2646363"/>
            <a:ext cx="1854200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0947" name="Line 19">
            <a:extLst>
              <a:ext uri="{FF2B5EF4-FFF2-40B4-BE49-F238E27FC236}">
                <a16:creationId xmlns:a16="http://schemas.microsoft.com/office/drawing/2014/main" id="{84074F7A-ECE2-422E-B597-668463ED0355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90600" y="3557588"/>
            <a:ext cx="0" cy="176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0948" name="Line 20">
            <a:extLst>
              <a:ext uri="{FF2B5EF4-FFF2-40B4-BE49-F238E27FC236}">
                <a16:creationId xmlns:a16="http://schemas.microsoft.com/office/drawing/2014/main" id="{3D242775-B746-4C8A-98D4-DDFE040FE1FE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340100" y="1916113"/>
            <a:ext cx="392113" cy="738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0949" name="Oval 21">
            <a:extLst>
              <a:ext uri="{FF2B5EF4-FFF2-40B4-BE49-F238E27FC236}">
                <a16:creationId xmlns:a16="http://schemas.microsoft.com/office/drawing/2014/main" id="{1DE56506-B50F-454F-997D-3B37CF32EE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84588" y="3687763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950" name="Oval 22">
            <a:extLst>
              <a:ext uri="{FF2B5EF4-FFF2-40B4-BE49-F238E27FC236}">
                <a16:creationId xmlns:a16="http://schemas.microsoft.com/office/drawing/2014/main" id="{89BA272F-9D3F-49CE-9060-5C3B8F48F9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06813" y="19050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951" name="Oval 23">
            <a:extLst>
              <a:ext uri="{FF2B5EF4-FFF2-40B4-BE49-F238E27FC236}">
                <a16:creationId xmlns:a16="http://schemas.microsoft.com/office/drawing/2014/main" id="{6974AB62-06BD-4660-AF46-7A1FACD4BC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92475" y="2606675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952" name="Oval 24">
            <a:extLst>
              <a:ext uri="{FF2B5EF4-FFF2-40B4-BE49-F238E27FC236}">
                <a16:creationId xmlns:a16="http://schemas.microsoft.com/office/drawing/2014/main" id="{43A07808-CBE1-4C14-B9C5-B36A8F882F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63675" y="2606675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953" name="Oval 25">
            <a:extLst>
              <a:ext uri="{FF2B5EF4-FFF2-40B4-BE49-F238E27FC236}">
                <a16:creationId xmlns:a16="http://schemas.microsoft.com/office/drawing/2014/main" id="{EA51EF6E-98D3-4752-8F15-3633E79D30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4725" y="37084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954" name="Oval 26">
            <a:extLst>
              <a:ext uri="{FF2B5EF4-FFF2-40B4-BE49-F238E27FC236}">
                <a16:creationId xmlns:a16="http://schemas.microsoft.com/office/drawing/2014/main" id="{D9F1016B-5892-4DCB-B1AB-38E8554D6E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0438" y="3519488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955" name="Line 27">
            <a:extLst>
              <a:ext uri="{FF2B5EF4-FFF2-40B4-BE49-F238E27FC236}">
                <a16:creationId xmlns:a16="http://schemas.microsoft.com/office/drawing/2014/main" id="{3793977A-97B9-4C71-B7A4-0A82CDBC2AC9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581400" y="2743200"/>
            <a:ext cx="152400" cy="32226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0956" name="Oval 28">
            <a:extLst>
              <a:ext uri="{FF2B5EF4-FFF2-40B4-BE49-F238E27FC236}">
                <a16:creationId xmlns:a16="http://schemas.microsoft.com/office/drawing/2014/main" id="{86859CE7-A9E7-4E58-87E0-8378674C17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06813" y="2727325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957" name="Line 29">
            <a:extLst>
              <a:ext uri="{FF2B5EF4-FFF2-40B4-BE49-F238E27FC236}">
                <a16:creationId xmlns:a16="http://schemas.microsoft.com/office/drawing/2014/main" id="{6BA5724B-31F2-4C14-84CA-218080195AE1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1350963" y="3043238"/>
            <a:ext cx="2239962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80958" name="Line 30">
            <a:extLst>
              <a:ext uri="{FF2B5EF4-FFF2-40B4-BE49-F238E27FC236}">
                <a16:creationId xmlns:a16="http://schemas.microsoft.com/office/drawing/2014/main" id="{50B5A8C4-9111-4542-8169-79ECDDEA7EB9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63613" y="3030538"/>
            <a:ext cx="400050" cy="5413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80959" name="Line 31">
            <a:extLst>
              <a:ext uri="{FF2B5EF4-FFF2-40B4-BE49-F238E27FC236}">
                <a16:creationId xmlns:a16="http://schemas.microsoft.com/office/drawing/2014/main" id="{01C0859D-8128-4980-9A2B-1DA4B12ADB5D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349375" y="2878138"/>
            <a:ext cx="0" cy="1381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80960" name="Line 32">
            <a:extLst>
              <a:ext uri="{FF2B5EF4-FFF2-40B4-BE49-F238E27FC236}">
                <a16:creationId xmlns:a16="http://schemas.microsoft.com/office/drawing/2014/main" id="{ADA18D82-944A-4166-9B07-D233333C461B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371600" y="2667000"/>
            <a:ext cx="119063" cy="2079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80961" name="Oval 33">
            <a:extLst>
              <a:ext uri="{FF2B5EF4-FFF2-40B4-BE49-F238E27FC236}">
                <a16:creationId xmlns:a16="http://schemas.microsoft.com/office/drawing/2014/main" id="{E9CB2152-EF06-4F78-B7BD-5D8BCEEB11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43300" y="3003550"/>
            <a:ext cx="60325" cy="6191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962" name="Oval 34">
            <a:extLst>
              <a:ext uri="{FF2B5EF4-FFF2-40B4-BE49-F238E27FC236}">
                <a16:creationId xmlns:a16="http://schemas.microsoft.com/office/drawing/2014/main" id="{BD51C22C-35DB-4FE1-96F9-04931F1D4B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12863" y="2835275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963" name="Oval 35">
            <a:extLst>
              <a:ext uri="{FF2B5EF4-FFF2-40B4-BE49-F238E27FC236}">
                <a16:creationId xmlns:a16="http://schemas.microsoft.com/office/drawing/2014/main" id="{1765CAAE-E7DA-4379-8A2A-4032563C4F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11275" y="2986088"/>
            <a:ext cx="60325" cy="6191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964" name="Text Box 36">
            <a:extLst>
              <a:ext uri="{FF2B5EF4-FFF2-40B4-BE49-F238E27FC236}">
                <a16:creationId xmlns:a16="http://schemas.microsoft.com/office/drawing/2014/main" id="{DE6DB48B-795C-4FBB-BC65-CEFBFE65494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162175" y="2133600"/>
            <a:ext cx="88582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1kg</a:t>
            </a:r>
          </a:p>
        </p:txBody>
      </p:sp>
      <p:sp>
        <p:nvSpPr>
          <p:cNvPr id="380965" name="Text Box 37">
            <a:extLst>
              <a:ext uri="{FF2B5EF4-FFF2-40B4-BE49-F238E27FC236}">
                <a16:creationId xmlns:a16="http://schemas.microsoft.com/office/drawing/2014/main" id="{E7E4479C-00F7-4EC6-AE3A-0D7E68EB246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28600" y="1371600"/>
            <a:ext cx="40163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solidFill>
                  <a:srgbClr val="99FF66"/>
                </a:solidFill>
                <a:ea typeface="宋体" panose="02010600030101010101" pitchFamily="2" charset="-122"/>
              </a:rPr>
              <a:t>T</a:t>
            </a:r>
          </a:p>
        </p:txBody>
      </p:sp>
      <p:grpSp>
        <p:nvGrpSpPr>
          <p:cNvPr id="380968" name="Group 40">
            <a:extLst>
              <a:ext uri="{FF2B5EF4-FFF2-40B4-BE49-F238E27FC236}">
                <a16:creationId xmlns:a16="http://schemas.microsoft.com/office/drawing/2014/main" id="{1ECD6602-E3C2-4E61-A3B1-5C239640892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4724400"/>
            <a:ext cx="4038600" cy="1604963"/>
            <a:chOff x="912" y="3264"/>
            <a:chExt cx="2544" cy="1011"/>
          </a:xfrm>
        </p:grpSpPr>
        <p:sp>
          <p:nvSpPr>
            <p:cNvPr id="380969" name="Rectangle 41">
              <a:extLst>
                <a:ext uri="{FF2B5EF4-FFF2-40B4-BE49-F238E27FC236}">
                  <a16:creationId xmlns:a16="http://schemas.microsoft.com/office/drawing/2014/main" id="{BB51C964-059D-40BE-8A95-AF22B88E4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792"/>
              <a:ext cx="768" cy="288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970" name="Line 42">
              <a:extLst>
                <a:ext uri="{FF2B5EF4-FFF2-40B4-BE49-F238E27FC236}">
                  <a16:creationId xmlns:a16="http://schemas.microsoft.com/office/drawing/2014/main" id="{A86BFB0C-7BC5-4745-989A-5F9ED4B59A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3360"/>
              <a:ext cx="0" cy="432"/>
            </a:xfrm>
            <a:prstGeom prst="line">
              <a:avLst/>
            </a:prstGeom>
            <a:noFill/>
            <a:ln w="38100" cap="sq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971" name="Text Box 43">
              <a:extLst>
                <a:ext uri="{FF2B5EF4-FFF2-40B4-BE49-F238E27FC236}">
                  <a16:creationId xmlns:a16="http://schemas.microsoft.com/office/drawing/2014/main" id="{1F525040-6F1F-4920-B5A1-AC20AFB1855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80" y="3312"/>
              <a:ext cx="110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>
                <a:spcBef>
                  <a:spcPct val="0"/>
                </a:spcBef>
              </a:pPr>
              <a:r>
                <a:rPr lang="en-US" altLang="zh-CN" sz="3200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380972" name="Text Box 44">
              <a:extLst>
                <a:ext uri="{FF2B5EF4-FFF2-40B4-BE49-F238E27FC236}">
                  <a16:creationId xmlns:a16="http://schemas.microsoft.com/office/drawing/2014/main" id="{727112C1-6F24-4E88-A4AB-04AABFC3FB4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16" y="3264"/>
              <a:ext cx="864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just">
                <a:spcBef>
                  <a:spcPct val="0"/>
                </a:spcBef>
              </a:pP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 kg</a:t>
              </a:r>
            </a:p>
          </p:txBody>
        </p:sp>
        <p:sp>
          <p:nvSpPr>
            <p:cNvPr id="380973" name="Line 45">
              <a:extLst>
                <a:ext uri="{FF2B5EF4-FFF2-40B4-BE49-F238E27FC236}">
                  <a16:creationId xmlns:a16="http://schemas.microsoft.com/office/drawing/2014/main" id="{3C5679CD-6787-42B9-82E1-88D00BEF99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3984"/>
              <a:ext cx="432" cy="0"/>
            </a:xfrm>
            <a:prstGeom prst="line">
              <a:avLst/>
            </a:prstGeom>
            <a:noFill/>
            <a:ln w="38100" cap="sq">
              <a:solidFill>
                <a:srgbClr val="99FF66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974" name="Text Box 46">
              <a:extLst>
                <a:ext uri="{FF2B5EF4-FFF2-40B4-BE49-F238E27FC236}">
                  <a16:creationId xmlns:a16="http://schemas.microsoft.com/office/drawing/2014/main" id="{04BAA558-90DC-479C-929B-BEFBB0725F0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44" y="3984"/>
              <a:ext cx="240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>
                <a:spcBef>
                  <a:spcPct val="0"/>
                </a:spcBef>
              </a:pP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380975" name="Text Box 47">
              <a:extLst>
                <a:ext uri="{FF2B5EF4-FFF2-40B4-BE49-F238E27FC236}">
                  <a16:creationId xmlns:a16="http://schemas.microsoft.com/office/drawing/2014/main" id="{8BD5A209-E780-42C4-BFDD-41E5EFB603C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48" y="3600"/>
              <a:ext cx="1008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just">
                <a:spcBef>
                  <a:spcPct val="0"/>
                </a:spcBef>
              </a:pP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(1- 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)kg</a:t>
              </a:r>
            </a:p>
          </p:txBody>
        </p:sp>
        <p:sp>
          <p:nvSpPr>
            <p:cNvPr id="380976" name="Line 48">
              <a:extLst>
                <a:ext uri="{FF2B5EF4-FFF2-40B4-BE49-F238E27FC236}">
                  <a16:creationId xmlns:a16="http://schemas.microsoft.com/office/drawing/2014/main" id="{C056A36D-D25C-4C59-AC70-58B93266A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0" y="3984"/>
              <a:ext cx="336" cy="0"/>
            </a:xfrm>
            <a:prstGeom prst="line">
              <a:avLst/>
            </a:prstGeom>
            <a:noFill/>
            <a:ln w="38100" cap="sq">
              <a:solidFill>
                <a:srgbClr val="99FF66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977" name="Text Box 49">
              <a:extLst>
                <a:ext uri="{FF2B5EF4-FFF2-40B4-BE49-F238E27FC236}">
                  <a16:creationId xmlns:a16="http://schemas.microsoft.com/office/drawing/2014/main" id="{F0F636B8-E55D-46EA-8E31-9AC426E184D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00" y="4032"/>
              <a:ext cx="109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>
                <a:spcBef>
                  <a:spcPct val="0"/>
                </a:spcBef>
              </a:pP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380978" name="Text Box 50">
              <a:extLst>
                <a:ext uri="{FF2B5EF4-FFF2-40B4-BE49-F238E27FC236}">
                  <a16:creationId xmlns:a16="http://schemas.microsoft.com/office/drawing/2014/main" id="{71589A25-6B90-490A-A5B5-462BB8FD9A5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12" y="3552"/>
              <a:ext cx="542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just">
                <a:spcBef>
                  <a:spcPct val="0"/>
                </a:spcBef>
              </a:pP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1kg</a:t>
              </a:r>
            </a:p>
          </p:txBody>
        </p:sp>
        <p:sp>
          <p:nvSpPr>
            <p:cNvPr id="380979" name="Oval 51">
              <a:extLst>
                <a:ext uri="{FF2B5EF4-FFF2-40B4-BE49-F238E27FC236}">
                  <a16:creationId xmlns:a16="http://schemas.microsoft.com/office/drawing/2014/main" id="{ED7B762F-92BB-447A-AA4D-A36233B1D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5" y="3504"/>
              <a:ext cx="48" cy="48"/>
            </a:xfrm>
            <a:prstGeom prst="ellipse">
              <a:avLst/>
            </a:prstGeom>
            <a:solidFill>
              <a:srgbClr val="FF33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980" name="Oval 52">
              <a:extLst>
                <a:ext uri="{FF2B5EF4-FFF2-40B4-BE49-F238E27FC236}">
                  <a16:creationId xmlns:a16="http://schemas.microsoft.com/office/drawing/2014/main" id="{B3EF3EE0-B2B0-4BDC-89F8-1C929B5BE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955"/>
              <a:ext cx="48" cy="4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981" name="Oval 53">
              <a:extLst>
                <a:ext uri="{FF2B5EF4-FFF2-40B4-BE49-F238E27FC236}">
                  <a16:creationId xmlns:a16="http://schemas.microsoft.com/office/drawing/2014/main" id="{C26FA960-5ABB-4DFB-B6C5-02D774633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3955"/>
              <a:ext cx="48" cy="4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80982" name="Rectangle 54">
            <a:extLst>
              <a:ext uri="{FF2B5EF4-FFF2-40B4-BE49-F238E27FC236}">
                <a16:creationId xmlns:a16="http://schemas.microsoft.com/office/drawing/2014/main" id="{DFCDD62E-5EF6-4696-984C-DD2B2E198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1219200"/>
            <a:ext cx="396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以混合式回热器为例</a:t>
            </a:r>
          </a:p>
        </p:txBody>
      </p:sp>
      <p:sp>
        <p:nvSpPr>
          <p:cNvPr id="380983" name="Rectangle 55">
            <a:extLst>
              <a:ext uri="{FF2B5EF4-FFF2-40B4-BE49-F238E27FC236}">
                <a16:creationId xmlns:a16="http://schemas.microsoft.com/office/drawing/2014/main" id="{57B65FE8-9427-437A-AEF4-8395C2750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700213"/>
            <a:ext cx="2286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solidFill>
                  <a:srgbClr val="FFFF66"/>
                </a:solidFill>
                <a:latin typeface="宋体" panose="02010600030101010101" pitchFamily="2" charset="-122"/>
              </a:rPr>
              <a:t>热一律</a:t>
            </a:r>
          </a:p>
        </p:txBody>
      </p:sp>
      <p:graphicFrame>
        <p:nvGraphicFramePr>
          <p:cNvPr id="380984" name="Object 56">
            <a:extLst>
              <a:ext uri="{FF2B5EF4-FFF2-40B4-BE49-F238E27FC236}">
                <a16:creationId xmlns:a16="http://schemas.microsoft.com/office/drawing/2014/main" id="{C82968F0-7507-4003-A425-69DC1FE757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5400" y="2386013"/>
          <a:ext cx="3749675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31" name="Equation" r:id="rId4" imgW="1384200" imgH="253800" progId="Equation.DSMT4">
                  <p:embed/>
                </p:oleObj>
              </mc:Choice>
              <mc:Fallback>
                <p:oleObj name="Equation" r:id="rId4" imgW="1384200" imgH="253800" progId="Equation.DSMT4">
                  <p:embed/>
                  <p:pic>
                    <p:nvPicPr>
                      <p:cNvPr id="380984" name="Object 56">
                        <a:extLst>
                          <a:ext uri="{FF2B5EF4-FFF2-40B4-BE49-F238E27FC236}">
                            <a16:creationId xmlns:a16="http://schemas.microsoft.com/office/drawing/2014/main" id="{C82968F0-7507-4003-A425-69DC1FE757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386013"/>
                        <a:ext cx="3749675" cy="68421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985" name="Rectangle 57">
            <a:extLst>
              <a:ext uri="{FF2B5EF4-FFF2-40B4-BE49-F238E27FC236}">
                <a16:creationId xmlns:a16="http://schemas.microsoft.com/office/drawing/2014/main" id="{966ABAE1-37FA-47EB-80C7-FA098DA82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4365625"/>
            <a:ext cx="23939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忽略泵功</a:t>
            </a:r>
          </a:p>
        </p:txBody>
      </p:sp>
      <p:graphicFrame>
        <p:nvGraphicFramePr>
          <p:cNvPr id="380986" name="Object 58">
            <a:extLst>
              <a:ext uri="{FF2B5EF4-FFF2-40B4-BE49-F238E27FC236}">
                <a16:creationId xmlns:a16="http://schemas.microsoft.com/office/drawing/2014/main" id="{84D97BF0-40B5-4655-9E24-D03D0E7BFA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3141663"/>
          <a:ext cx="1928813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32" name="Equation" r:id="rId6" imgW="711000" imgH="431640" progId="Equation.DSMT4">
                  <p:embed/>
                </p:oleObj>
              </mc:Choice>
              <mc:Fallback>
                <p:oleObj name="Equation" r:id="rId6" imgW="711000" imgH="431640" progId="Equation.DSMT4">
                  <p:embed/>
                  <p:pic>
                    <p:nvPicPr>
                      <p:cNvPr id="380986" name="Object 58">
                        <a:extLst>
                          <a:ext uri="{FF2B5EF4-FFF2-40B4-BE49-F238E27FC236}">
                            <a16:creationId xmlns:a16="http://schemas.microsoft.com/office/drawing/2014/main" id="{84D97BF0-40B5-4655-9E24-D03D0E7BFA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141663"/>
                        <a:ext cx="1928813" cy="11652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87" name="Object 59">
            <a:extLst>
              <a:ext uri="{FF2B5EF4-FFF2-40B4-BE49-F238E27FC236}">
                <a16:creationId xmlns:a16="http://schemas.microsoft.com/office/drawing/2014/main" id="{4DC84D7C-E258-4C20-AC79-C09F52FC10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8800" y="5013325"/>
          <a:ext cx="1922463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33" name="Equation" r:id="rId8" imgW="711000" imgH="457200" progId="Equation.DSMT4">
                  <p:embed/>
                </p:oleObj>
              </mc:Choice>
              <mc:Fallback>
                <p:oleObj name="Equation" r:id="rId8" imgW="711000" imgH="457200" progId="Equation.DSMT4">
                  <p:embed/>
                  <p:pic>
                    <p:nvPicPr>
                      <p:cNvPr id="380987" name="Object 59">
                        <a:extLst>
                          <a:ext uri="{FF2B5EF4-FFF2-40B4-BE49-F238E27FC236}">
                            <a16:creationId xmlns:a16="http://schemas.microsoft.com/office/drawing/2014/main" id="{4DC84D7C-E258-4C20-AC79-C09F52FC10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5013325"/>
                        <a:ext cx="1922463" cy="12350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0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0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0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0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0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0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0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0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0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0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0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0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982" grpId="0" autoUpdateAnimBg="0"/>
      <p:bldP spid="380983" grpId="0" autoUpdateAnimBg="0"/>
      <p:bldP spid="380985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1026">
            <a:extLst>
              <a:ext uri="{FF2B5EF4-FFF2-40B4-BE49-F238E27FC236}">
                <a16:creationId xmlns:a16="http://schemas.microsoft.com/office/drawing/2014/main" id="{742D8482-9084-4297-82A8-7FDF7CCDA6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zh-CN" altLang="en-US" b="1">
                <a:latin typeface="宋体" panose="02010600030101010101" pitchFamily="2" charset="-122"/>
                <a:ea typeface="楷体_GB2312" pitchFamily="49" charset="-122"/>
              </a:rPr>
              <a:t>抽汽</a:t>
            </a: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回热循环热效率的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计算</a:t>
            </a:r>
          </a:p>
        </p:txBody>
      </p:sp>
      <p:sp>
        <p:nvSpPr>
          <p:cNvPr id="381955" name="Text Box 1027">
            <a:extLst>
              <a:ext uri="{FF2B5EF4-FFF2-40B4-BE49-F238E27FC236}">
                <a16:creationId xmlns:a16="http://schemas.microsoft.com/office/drawing/2014/main" id="{B88D08F7-ACA7-4EE2-ACA8-646810F73CB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52600" y="3200400"/>
            <a:ext cx="1676400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(1- 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)kg</a:t>
            </a:r>
          </a:p>
        </p:txBody>
      </p:sp>
      <p:sp>
        <p:nvSpPr>
          <p:cNvPr id="381956" name="Text Box 1028">
            <a:extLst>
              <a:ext uri="{FF2B5EF4-FFF2-40B4-BE49-F238E27FC236}">
                <a16:creationId xmlns:a16="http://schemas.microsoft.com/office/drawing/2014/main" id="{E98CD52D-FED2-45FB-9AEB-48C203A10E7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057400" y="2590800"/>
            <a:ext cx="1066800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 kg</a:t>
            </a:r>
          </a:p>
        </p:txBody>
      </p:sp>
      <p:sp>
        <p:nvSpPr>
          <p:cNvPr id="381957" name="Text Box 1029">
            <a:extLst>
              <a:ext uri="{FF2B5EF4-FFF2-40B4-BE49-F238E27FC236}">
                <a16:creationId xmlns:a16="http://schemas.microsoft.com/office/drawing/2014/main" id="{B65ED1CC-F0E6-45D4-B461-1E5BD5231DB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30288" y="2514600"/>
            <a:ext cx="357187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381958" name="Text Box 1030">
            <a:extLst>
              <a:ext uri="{FF2B5EF4-FFF2-40B4-BE49-F238E27FC236}">
                <a16:creationId xmlns:a16="http://schemas.microsoft.com/office/drawing/2014/main" id="{26A22F1F-743B-45C7-BAB1-B46CC0042B1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71600" y="2971800"/>
            <a:ext cx="1730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381959" name="Text Box 1031">
            <a:extLst>
              <a:ext uri="{FF2B5EF4-FFF2-40B4-BE49-F238E27FC236}">
                <a16:creationId xmlns:a16="http://schemas.microsoft.com/office/drawing/2014/main" id="{A5D2E360-AD46-4285-82E7-9757AF615BD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886200" y="2362200"/>
            <a:ext cx="17462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381960" name="Text Box 1032">
            <a:extLst>
              <a:ext uri="{FF2B5EF4-FFF2-40B4-BE49-F238E27FC236}">
                <a16:creationId xmlns:a16="http://schemas.microsoft.com/office/drawing/2014/main" id="{5F49EDBF-1E3E-45BC-B62F-D4AEDB593DB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648200" y="4800600"/>
            <a:ext cx="17303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81961" name="Text Box 1033">
            <a:extLst>
              <a:ext uri="{FF2B5EF4-FFF2-40B4-BE49-F238E27FC236}">
                <a16:creationId xmlns:a16="http://schemas.microsoft.com/office/drawing/2014/main" id="{BD422F3C-CAAC-442A-BDB2-9F681E4BE33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5800" y="3209925"/>
            <a:ext cx="1603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81962" name="Text Box 1034">
            <a:extLst>
              <a:ext uri="{FF2B5EF4-FFF2-40B4-BE49-F238E27FC236}">
                <a16:creationId xmlns:a16="http://schemas.microsoft.com/office/drawing/2014/main" id="{46018226-8C65-4B14-AFFB-2F9C7DF9AC5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44575" y="3825875"/>
            <a:ext cx="1746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81963" name="Text Box 1035">
            <a:extLst>
              <a:ext uri="{FF2B5EF4-FFF2-40B4-BE49-F238E27FC236}">
                <a16:creationId xmlns:a16="http://schemas.microsoft.com/office/drawing/2014/main" id="{AD3C4280-454B-4F01-A73F-DA96EAF58FA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614738" y="3848100"/>
            <a:ext cx="1730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81964" name="Text Box 1036">
            <a:extLst>
              <a:ext uri="{FF2B5EF4-FFF2-40B4-BE49-F238E27FC236}">
                <a16:creationId xmlns:a16="http://schemas.microsoft.com/office/drawing/2014/main" id="{7F58AAD9-CC02-4082-A4C0-43467956C1C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3163" y="1371600"/>
            <a:ext cx="173037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81965" name="Line 1037">
            <a:extLst>
              <a:ext uri="{FF2B5EF4-FFF2-40B4-BE49-F238E27FC236}">
                <a16:creationId xmlns:a16="http://schemas.microsoft.com/office/drawing/2014/main" id="{A1B6B17B-7FD1-4DC3-AC42-8A39B73C5A10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711200" y="1406525"/>
            <a:ext cx="0" cy="332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1966" name="Line 1038">
            <a:extLst>
              <a:ext uri="{FF2B5EF4-FFF2-40B4-BE49-F238E27FC236}">
                <a16:creationId xmlns:a16="http://schemas.microsoft.com/office/drawing/2014/main" id="{325FA27A-97EF-46BC-9B8E-53269F614F66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711200" y="4733925"/>
            <a:ext cx="43195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1967" name="Freeform 1039">
            <a:extLst>
              <a:ext uri="{FF2B5EF4-FFF2-40B4-BE49-F238E27FC236}">
                <a16:creationId xmlns:a16="http://schemas.microsoft.com/office/drawing/2014/main" id="{A1E92297-9D4D-459C-B960-E5E38F0C45FE}"/>
              </a:ext>
            </a:extLst>
          </p:cNvPr>
          <p:cNvSpPr>
            <a:spLocks noChangeAspect="1"/>
          </p:cNvSpPr>
          <p:nvPr/>
        </p:nvSpPr>
        <p:spPr bwMode="auto">
          <a:xfrm>
            <a:off x="712788" y="1822450"/>
            <a:ext cx="4000500" cy="2357438"/>
          </a:xfrm>
          <a:custGeom>
            <a:avLst/>
            <a:gdLst>
              <a:gd name="T0" fmla="*/ 0 w 5220"/>
              <a:gd name="T1" fmla="*/ 2678 h 2678"/>
              <a:gd name="T2" fmla="*/ 720 w 5220"/>
              <a:gd name="T3" fmla="*/ 1586 h 2678"/>
              <a:gd name="T4" fmla="*/ 1080 w 5220"/>
              <a:gd name="T5" fmla="*/ 806 h 2678"/>
              <a:gd name="T6" fmla="*/ 1260 w 5220"/>
              <a:gd name="T7" fmla="*/ 494 h 2678"/>
              <a:gd name="T8" fmla="*/ 1620 w 5220"/>
              <a:gd name="T9" fmla="*/ 182 h 2678"/>
              <a:gd name="T10" fmla="*/ 1980 w 5220"/>
              <a:gd name="T11" fmla="*/ 26 h 2678"/>
              <a:gd name="T12" fmla="*/ 2340 w 5220"/>
              <a:gd name="T13" fmla="*/ 26 h 2678"/>
              <a:gd name="T14" fmla="*/ 2700 w 5220"/>
              <a:gd name="T15" fmla="*/ 182 h 2678"/>
              <a:gd name="T16" fmla="*/ 3240 w 5220"/>
              <a:gd name="T17" fmla="*/ 650 h 2678"/>
              <a:gd name="T18" fmla="*/ 3780 w 5220"/>
              <a:gd name="T19" fmla="*/ 1430 h 2678"/>
              <a:gd name="T20" fmla="*/ 4320 w 5220"/>
              <a:gd name="T21" fmla="*/ 2054 h 2678"/>
              <a:gd name="T22" fmla="*/ 4860 w 5220"/>
              <a:gd name="T23" fmla="*/ 2522 h 2678"/>
              <a:gd name="T24" fmla="*/ 5220 w 5220"/>
              <a:gd name="T25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0" h="2678">
                <a:moveTo>
                  <a:pt x="0" y="2678"/>
                </a:moveTo>
                <a:cubicBezTo>
                  <a:pt x="270" y="2288"/>
                  <a:pt x="540" y="1898"/>
                  <a:pt x="720" y="1586"/>
                </a:cubicBezTo>
                <a:cubicBezTo>
                  <a:pt x="900" y="1274"/>
                  <a:pt x="990" y="988"/>
                  <a:pt x="1080" y="806"/>
                </a:cubicBezTo>
                <a:cubicBezTo>
                  <a:pt x="1170" y="624"/>
                  <a:pt x="1170" y="598"/>
                  <a:pt x="1260" y="494"/>
                </a:cubicBezTo>
                <a:cubicBezTo>
                  <a:pt x="1350" y="390"/>
                  <a:pt x="1500" y="260"/>
                  <a:pt x="1620" y="182"/>
                </a:cubicBezTo>
                <a:cubicBezTo>
                  <a:pt x="1740" y="104"/>
                  <a:pt x="1860" y="52"/>
                  <a:pt x="1980" y="26"/>
                </a:cubicBezTo>
                <a:cubicBezTo>
                  <a:pt x="2100" y="0"/>
                  <a:pt x="2220" y="0"/>
                  <a:pt x="2340" y="26"/>
                </a:cubicBezTo>
                <a:cubicBezTo>
                  <a:pt x="2460" y="52"/>
                  <a:pt x="2550" y="78"/>
                  <a:pt x="2700" y="182"/>
                </a:cubicBezTo>
                <a:cubicBezTo>
                  <a:pt x="2850" y="286"/>
                  <a:pt x="3060" y="442"/>
                  <a:pt x="3240" y="650"/>
                </a:cubicBezTo>
                <a:cubicBezTo>
                  <a:pt x="3420" y="858"/>
                  <a:pt x="3600" y="1196"/>
                  <a:pt x="3780" y="1430"/>
                </a:cubicBezTo>
                <a:cubicBezTo>
                  <a:pt x="3960" y="1664"/>
                  <a:pt x="4140" y="1872"/>
                  <a:pt x="4320" y="2054"/>
                </a:cubicBezTo>
                <a:cubicBezTo>
                  <a:pt x="4500" y="2236"/>
                  <a:pt x="4710" y="2418"/>
                  <a:pt x="4860" y="2522"/>
                </a:cubicBezTo>
                <a:cubicBezTo>
                  <a:pt x="5010" y="2626"/>
                  <a:pt x="5115" y="2652"/>
                  <a:pt x="5220" y="2678"/>
                </a:cubicBezTo>
              </a:path>
            </a:pathLst>
          </a:custGeom>
          <a:noFill/>
          <a:ln w="254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1968" name="Line 1040">
            <a:extLst>
              <a:ext uri="{FF2B5EF4-FFF2-40B4-BE49-F238E27FC236}">
                <a16:creationId xmlns:a16="http://schemas.microsoft.com/office/drawing/2014/main" id="{61FB9C43-A233-4BBD-8ED8-610B1F2C39DE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90600" y="3733800"/>
            <a:ext cx="27447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1969" name="Line 1041">
            <a:extLst>
              <a:ext uri="{FF2B5EF4-FFF2-40B4-BE49-F238E27FC236}">
                <a16:creationId xmlns:a16="http://schemas.microsoft.com/office/drawing/2014/main" id="{D7D99EB6-5396-4392-B6CF-50AFE83F78B2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740150" y="1905000"/>
            <a:ext cx="1588" cy="1828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1970" name="Line 1042">
            <a:extLst>
              <a:ext uri="{FF2B5EF4-FFF2-40B4-BE49-F238E27FC236}">
                <a16:creationId xmlns:a16="http://schemas.microsoft.com/office/drawing/2014/main" id="{5A98536D-7875-45FB-9E29-66AB6604B0F5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512888" y="2646363"/>
            <a:ext cx="1854200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1971" name="Line 1043">
            <a:extLst>
              <a:ext uri="{FF2B5EF4-FFF2-40B4-BE49-F238E27FC236}">
                <a16:creationId xmlns:a16="http://schemas.microsoft.com/office/drawing/2014/main" id="{50F1079D-4998-4559-8CD4-B2DFA1D26F3C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90600" y="3557588"/>
            <a:ext cx="0" cy="176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1972" name="Line 1044">
            <a:extLst>
              <a:ext uri="{FF2B5EF4-FFF2-40B4-BE49-F238E27FC236}">
                <a16:creationId xmlns:a16="http://schemas.microsoft.com/office/drawing/2014/main" id="{E3E2808E-9651-4955-9157-74A688DA3860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340100" y="1916113"/>
            <a:ext cx="392113" cy="738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1973" name="Oval 1045">
            <a:extLst>
              <a:ext uri="{FF2B5EF4-FFF2-40B4-BE49-F238E27FC236}">
                <a16:creationId xmlns:a16="http://schemas.microsoft.com/office/drawing/2014/main" id="{A7B0E80D-3E2C-481C-AC18-5ACAE3EA2A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84588" y="3687763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974" name="Oval 1046">
            <a:extLst>
              <a:ext uri="{FF2B5EF4-FFF2-40B4-BE49-F238E27FC236}">
                <a16:creationId xmlns:a16="http://schemas.microsoft.com/office/drawing/2014/main" id="{92D44A82-02E5-4340-9FF4-11BD6E9908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06813" y="19050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975" name="Oval 1047">
            <a:extLst>
              <a:ext uri="{FF2B5EF4-FFF2-40B4-BE49-F238E27FC236}">
                <a16:creationId xmlns:a16="http://schemas.microsoft.com/office/drawing/2014/main" id="{96CAFF1B-FA84-48D6-9846-0329F33391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92475" y="2606675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976" name="Oval 1048">
            <a:extLst>
              <a:ext uri="{FF2B5EF4-FFF2-40B4-BE49-F238E27FC236}">
                <a16:creationId xmlns:a16="http://schemas.microsoft.com/office/drawing/2014/main" id="{8E8DBAEA-E03F-4C95-AB06-EFB5B3468B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63675" y="2606675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977" name="Oval 1049">
            <a:extLst>
              <a:ext uri="{FF2B5EF4-FFF2-40B4-BE49-F238E27FC236}">
                <a16:creationId xmlns:a16="http://schemas.microsoft.com/office/drawing/2014/main" id="{08D532CE-13C5-4709-B212-1BB22CF31A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4725" y="37084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978" name="Oval 1050">
            <a:extLst>
              <a:ext uri="{FF2B5EF4-FFF2-40B4-BE49-F238E27FC236}">
                <a16:creationId xmlns:a16="http://schemas.microsoft.com/office/drawing/2014/main" id="{259CA8AC-D1AB-4136-9C12-0B6D956B41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0438" y="3519488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979" name="Line 1051">
            <a:extLst>
              <a:ext uri="{FF2B5EF4-FFF2-40B4-BE49-F238E27FC236}">
                <a16:creationId xmlns:a16="http://schemas.microsoft.com/office/drawing/2014/main" id="{A3A48B03-5DEB-4921-B018-7A73235844BB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581400" y="2743200"/>
            <a:ext cx="152400" cy="32226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1980" name="Oval 1052">
            <a:extLst>
              <a:ext uri="{FF2B5EF4-FFF2-40B4-BE49-F238E27FC236}">
                <a16:creationId xmlns:a16="http://schemas.microsoft.com/office/drawing/2014/main" id="{67CFDAF9-6857-4618-BF9F-86BAC901EC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06813" y="2727325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981" name="Line 1053">
            <a:extLst>
              <a:ext uri="{FF2B5EF4-FFF2-40B4-BE49-F238E27FC236}">
                <a16:creationId xmlns:a16="http://schemas.microsoft.com/office/drawing/2014/main" id="{69C911EB-DA9B-4A27-A7D1-2707065BDA98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1350963" y="3043238"/>
            <a:ext cx="2239962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81982" name="Line 1054">
            <a:extLst>
              <a:ext uri="{FF2B5EF4-FFF2-40B4-BE49-F238E27FC236}">
                <a16:creationId xmlns:a16="http://schemas.microsoft.com/office/drawing/2014/main" id="{98918942-AB07-486F-BB3B-507D0E3D7C6D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63613" y="3030538"/>
            <a:ext cx="400050" cy="5413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81983" name="Line 1055">
            <a:extLst>
              <a:ext uri="{FF2B5EF4-FFF2-40B4-BE49-F238E27FC236}">
                <a16:creationId xmlns:a16="http://schemas.microsoft.com/office/drawing/2014/main" id="{C2A4E408-9D1A-4278-99FB-A9DB9F173AF6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349375" y="2878138"/>
            <a:ext cx="0" cy="1381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81984" name="Line 1056">
            <a:extLst>
              <a:ext uri="{FF2B5EF4-FFF2-40B4-BE49-F238E27FC236}">
                <a16:creationId xmlns:a16="http://schemas.microsoft.com/office/drawing/2014/main" id="{184D2F16-3FE2-4F83-8206-6E4A9B5F8F7B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371600" y="2667000"/>
            <a:ext cx="119063" cy="2079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81985" name="Oval 1057">
            <a:extLst>
              <a:ext uri="{FF2B5EF4-FFF2-40B4-BE49-F238E27FC236}">
                <a16:creationId xmlns:a16="http://schemas.microsoft.com/office/drawing/2014/main" id="{8CC243FA-7191-464F-B1C2-FBC4B0009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43300" y="3003550"/>
            <a:ext cx="60325" cy="6191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986" name="Oval 1058">
            <a:extLst>
              <a:ext uri="{FF2B5EF4-FFF2-40B4-BE49-F238E27FC236}">
                <a16:creationId xmlns:a16="http://schemas.microsoft.com/office/drawing/2014/main" id="{86966F57-1B80-4542-B139-5B6D79197F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12863" y="2835275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987" name="Oval 1059">
            <a:extLst>
              <a:ext uri="{FF2B5EF4-FFF2-40B4-BE49-F238E27FC236}">
                <a16:creationId xmlns:a16="http://schemas.microsoft.com/office/drawing/2014/main" id="{566D03B7-3299-4D47-9B30-CD67875CFB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11275" y="2986088"/>
            <a:ext cx="60325" cy="6191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988" name="Text Box 1060">
            <a:extLst>
              <a:ext uri="{FF2B5EF4-FFF2-40B4-BE49-F238E27FC236}">
                <a16:creationId xmlns:a16="http://schemas.microsoft.com/office/drawing/2014/main" id="{77C07ED9-63A2-467F-838A-D3E1868749C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162175" y="2133600"/>
            <a:ext cx="88582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1kg</a:t>
            </a:r>
          </a:p>
        </p:txBody>
      </p:sp>
      <p:sp>
        <p:nvSpPr>
          <p:cNvPr id="381989" name="Text Box 1061">
            <a:extLst>
              <a:ext uri="{FF2B5EF4-FFF2-40B4-BE49-F238E27FC236}">
                <a16:creationId xmlns:a16="http://schemas.microsoft.com/office/drawing/2014/main" id="{F47BDFFE-4782-4949-B314-FBA27858B52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28600" y="1371600"/>
            <a:ext cx="40163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solidFill>
                  <a:srgbClr val="99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382010" name="Rectangle 1082">
            <a:extLst>
              <a:ext uri="{FF2B5EF4-FFF2-40B4-BE49-F238E27FC236}">
                <a16:creationId xmlns:a16="http://schemas.microsoft.com/office/drawing/2014/main" id="{EFC2749B-E38A-4C7F-A19E-466B83D83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1143000"/>
            <a:ext cx="2286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吸热量：</a:t>
            </a:r>
          </a:p>
        </p:txBody>
      </p:sp>
      <p:sp>
        <p:nvSpPr>
          <p:cNvPr id="382011" name="Rectangle 1083">
            <a:extLst>
              <a:ext uri="{FF2B5EF4-FFF2-40B4-BE49-F238E27FC236}">
                <a16:creationId xmlns:a16="http://schemas.microsoft.com/office/drawing/2014/main" id="{8A411291-C16D-41EC-A0A2-E8E4FBE5A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438400"/>
            <a:ext cx="299878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放热量：</a:t>
            </a:r>
          </a:p>
        </p:txBody>
      </p:sp>
      <p:graphicFrame>
        <p:nvGraphicFramePr>
          <p:cNvPr id="382012" name="Object 1084">
            <a:extLst>
              <a:ext uri="{FF2B5EF4-FFF2-40B4-BE49-F238E27FC236}">
                <a16:creationId xmlns:a16="http://schemas.microsoft.com/office/drawing/2014/main" id="{1896CC0F-ED27-440A-AD8C-219C5A9FF7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1600" y="1752600"/>
          <a:ext cx="3681413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58" name="Equation" r:id="rId4" imgW="1358640" imgH="253800" progId="Equation.DSMT4">
                  <p:embed/>
                </p:oleObj>
              </mc:Choice>
              <mc:Fallback>
                <p:oleObj name="Equation" r:id="rId4" imgW="1358640" imgH="253800" progId="Equation.DSMT4">
                  <p:embed/>
                  <p:pic>
                    <p:nvPicPr>
                      <p:cNvPr id="382012" name="Object 1084">
                        <a:extLst>
                          <a:ext uri="{FF2B5EF4-FFF2-40B4-BE49-F238E27FC236}">
                            <a16:creationId xmlns:a16="http://schemas.microsoft.com/office/drawing/2014/main" id="{1896CC0F-ED27-440A-AD8C-219C5A9FF7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1752600"/>
                        <a:ext cx="3681413" cy="6826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2013" name="Object 1085">
            <a:extLst>
              <a:ext uri="{FF2B5EF4-FFF2-40B4-BE49-F238E27FC236}">
                <a16:creationId xmlns:a16="http://schemas.microsoft.com/office/drawing/2014/main" id="{AB829FC3-31DB-4CFC-85A3-05D3881DDA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1600" y="3048000"/>
          <a:ext cx="381476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59" name="Equation" r:id="rId6" imgW="1409400" imgH="279360" progId="Equation.DSMT4">
                  <p:embed/>
                </p:oleObj>
              </mc:Choice>
              <mc:Fallback>
                <p:oleObj name="Equation" r:id="rId6" imgW="1409400" imgH="279360" progId="Equation.DSMT4">
                  <p:embed/>
                  <p:pic>
                    <p:nvPicPr>
                      <p:cNvPr id="382013" name="Object 1085">
                        <a:extLst>
                          <a:ext uri="{FF2B5EF4-FFF2-40B4-BE49-F238E27FC236}">
                            <a16:creationId xmlns:a16="http://schemas.microsoft.com/office/drawing/2014/main" id="{AB829FC3-31DB-4CFC-85A3-05D3881DDA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3048000"/>
                        <a:ext cx="3814763" cy="7556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2014" name="Object 1086">
            <a:extLst>
              <a:ext uri="{FF2B5EF4-FFF2-40B4-BE49-F238E27FC236}">
                <a16:creationId xmlns:a16="http://schemas.microsoft.com/office/drawing/2014/main" id="{8BB18B09-47A6-4807-992F-746826FC81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4888" y="3789363"/>
          <a:ext cx="2927350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60" name="Equation" r:id="rId8" imgW="1079280" imgH="507960" progId="Equation.DSMT4">
                  <p:embed/>
                </p:oleObj>
              </mc:Choice>
              <mc:Fallback>
                <p:oleObj name="Equation" r:id="rId8" imgW="1079280" imgH="507960" progId="Equation.DSMT4">
                  <p:embed/>
                  <p:pic>
                    <p:nvPicPr>
                      <p:cNvPr id="382014" name="Object 1086">
                        <a:extLst>
                          <a:ext uri="{FF2B5EF4-FFF2-40B4-BE49-F238E27FC236}">
                            <a16:creationId xmlns:a16="http://schemas.microsoft.com/office/drawing/2014/main" id="{8BB18B09-47A6-4807-992F-746826FC81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3789363"/>
                        <a:ext cx="2927350" cy="1368425"/>
                      </a:xfrm>
                      <a:prstGeom prst="rect">
                        <a:avLst/>
                      </a:prstGeom>
                      <a:solidFill>
                        <a:srgbClr val="99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2015" name="Rectangle 1087">
            <a:extLst>
              <a:ext uri="{FF2B5EF4-FFF2-40B4-BE49-F238E27FC236}">
                <a16:creationId xmlns:a16="http://schemas.microsoft.com/office/drawing/2014/main" id="{F22C6F46-A365-4742-B7F0-B1325A0A2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3933825"/>
            <a:ext cx="1600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净功：</a:t>
            </a:r>
          </a:p>
        </p:txBody>
      </p:sp>
      <p:sp>
        <p:nvSpPr>
          <p:cNvPr id="382016" name="Rectangle 1088">
            <a:extLst>
              <a:ext uri="{FF2B5EF4-FFF2-40B4-BE49-F238E27FC236}">
                <a16:creationId xmlns:a16="http://schemas.microsoft.com/office/drawing/2014/main" id="{BEBF37FD-5ACF-430A-8EE1-F09D355AD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5300663"/>
            <a:ext cx="3098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热效率：</a:t>
            </a:r>
          </a:p>
        </p:txBody>
      </p:sp>
      <p:graphicFrame>
        <p:nvGraphicFramePr>
          <p:cNvPr id="382017" name="Object 1089">
            <a:extLst>
              <a:ext uri="{FF2B5EF4-FFF2-40B4-BE49-F238E27FC236}">
                <a16:creationId xmlns:a16="http://schemas.microsoft.com/office/drawing/2014/main" id="{B1B83919-C39F-469A-9875-D9C148EE3F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5084763"/>
          <a:ext cx="5530850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61" name="Equation" r:id="rId10" imgW="2044440" imgH="457200" progId="Equation.DSMT4">
                  <p:embed/>
                </p:oleObj>
              </mc:Choice>
              <mc:Fallback>
                <p:oleObj name="Equation" r:id="rId10" imgW="2044440" imgH="457200" progId="Equation.DSMT4">
                  <p:embed/>
                  <p:pic>
                    <p:nvPicPr>
                      <p:cNvPr id="382017" name="Object 1089">
                        <a:extLst>
                          <a:ext uri="{FF2B5EF4-FFF2-40B4-BE49-F238E27FC236}">
                            <a16:creationId xmlns:a16="http://schemas.microsoft.com/office/drawing/2014/main" id="{B1B83919-C39F-469A-9875-D9C148EE3F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084763"/>
                        <a:ext cx="5530850" cy="1235075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2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2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2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2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2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2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2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2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2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2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2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2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2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2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2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2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010" grpId="0" autoUpdateAnimBg="0"/>
      <p:bldP spid="382011" grpId="0" autoUpdateAnimBg="0"/>
      <p:bldP spid="382015" grpId="0" autoUpdateAnimBg="0"/>
      <p:bldP spid="382016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1026">
            <a:extLst>
              <a:ext uri="{FF2B5EF4-FFF2-40B4-BE49-F238E27FC236}">
                <a16:creationId xmlns:a16="http://schemas.microsoft.com/office/drawing/2014/main" id="{11BD354F-27DB-447D-B06C-78754D9FFD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zh-CN" altLang="en-US" b="1">
                <a:latin typeface="宋体" panose="02010600030101010101" pitchFamily="2" charset="-122"/>
                <a:ea typeface="楷体_GB2312" pitchFamily="49" charset="-122"/>
              </a:rPr>
              <a:t>为什么抽汽</a:t>
            </a: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回热热效率提高？</a:t>
            </a:r>
            <a:endParaRPr lang="zh-CN" altLang="en-US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82979" name="Text Box 1027">
            <a:extLst>
              <a:ext uri="{FF2B5EF4-FFF2-40B4-BE49-F238E27FC236}">
                <a16:creationId xmlns:a16="http://schemas.microsoft.com/office/drawing/2014/main" id="{6FFDE07B-0891-40FE-8703-56409E14E0F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52600" y="3200400"/>
            <a:ext cx="1676400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(1- 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)kg</a:t>
            </a:r>
          </a:p>
        </p:txBody>
      </p:sp>
      <p:sp>
        <p:nvSpPr>
          <p:cNvPr id="382980" name="Text Box 1028">
            <a:extLst>
              <a:ext uri="{FF2B5EF4-FFF2-40B4-BE49-F238E27FC236}">
                <a16:creationId xmlns:a16="http://schemas.microsoft.com/office/drawing/2014/main" id="{DC3779AE-76FF-41E6-AC75-C1E60FBDF32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057400" y="2590800"/>
            <a:ext cx="1066800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 kg</a:t>
            </a:r>
          </a:p>
        </p:txBody>
      </p:sp>
      <p:sp>
        <p:nvSpPr>
          <p:cNvPr id="382981" name="Text Box 1029">
            <a:extLst>
              <a:ext uri="{FF2B5EF4-FFF2-40B4-BE49-F238E27FC236}">
                <a16:creationId xmlns:a16="http://schemas.microsoft.com/office/drawing/2014/main" id="{8F00F808-125D-418B-969D-20AAEFDD5BD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30288" y="2514600"/>
            <a:ext cx="357187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382982" name="Text Box 1030">
            <a:extLst>
              <a:ext uri="{FF2B5EF4-FFF2-40B4-BE49-F238E27FC236}">
                <a16:creationId xmlns:a16="http://schemas.microsoft.com/office/drawing/2014/main" id="{58FBB7B6-3221-4C95-88C0-C0249E083AF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71600" y="2971800"/>
            <a:ext cx="1730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382983" name="Text Box 1031">
            <a:extLst>
              <a:ext uri="{FF2B5EF4-FFF2-40B4-BE49-F238E27FC236}">
                <a16:creationId xmlns:a16="http://schemas.microsoft.com/office/drawing/2014/main" id="{B9EF57D7-F130-4553-B8E6-B9C6EB5D82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886200" y="2362200"/>
            <a:ext cx="17462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382984" name="Text Box 1032">
            <a:extLst>
              <a:ext uri="{FF2B5EF4-FFF2-40B4-BE49-F238E27FC236}">
                <a16:creationId xmlns:a16="http://schemas.microsoft.com/office/drawing/2014/main" id="{7E9654F8-E730-48F1-8633-B649CCFE38C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648200" y="4800600"/>
            <a:ext cx="17303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82985" name="Text Box 1033">
            <a:extLst>
              <a:ext uri="{FF2B5EF4-FFF2-40B4-BE49-F238E27FC236}">
                <a16:creationId xmlns:a16="http://schemas.microsoft.com/office/drawing/2014/main" id="{E1D53601-5367-405C-97E1-A06812A0694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5800" y="3209925"/>
            <a:ext cx="1603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82986" name="Text Box 1034">
            <a:extLst>
              <a:ext uri="{FF2B5EF4-FFF2-40B4-BE49-F238E27FC236}">
                <a16:creationId xmlns:a16="http://schemas.microsoft.com/office/drawing/2014/main" id="{9673D972-49D2-4013-B1ED-65AA971E46F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44575" y="3825875"/>
            <a:ext cx="1746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82987" name="Text Box 1035">
            <a:extLst>
              <a:ext uri="{FF2B5EF4-FFF2-40B4-BE49-F238E27FC236}">
                <a16:creationId xmlns:a16="http://schemas.microsoft.com/office/drawing/2014/main" id="{D19B8B42-5102-4CCA-A85C-28B6D7FC0E6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614738" y="3848100"/>
            <a:ext cx="1730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82988" name="Text Box 1036">
            <a:extLst>
              <a:ext uri="{FF2B5EF4-FFF2-40B4-BE49-F238E27FC236}">
                <a16:creationId xmlns:a16="http://schemas.microsoft.com/office/drawing/2014/main" id="{28ED57DC-4F5B-4348-933A-BA89BA363E0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3163" y="1371600"/>
            <a:ext cx="173037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82989" name="Line 1037">
            <a:extLst>
              <a:ext uri="{FF2B5EF4-FFF2-40B4-BE49-F238E27FC236}">
                <a16:creationId xmlns:a16="http://schemas.microsoft.com/office/drawing/2014/main" id="{329EB8D1-C6DD-42A4-A3B1-3BCE39E7FE7E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711200" y="1406525"/>
            <a:ext cx="0" cy="332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2990" name="Line 1038">
            <a:extLst>
              <a:ext uri="{FF2B5EF4-FFF2-40B4-BE49-F238E27FC236}">
                <a16:creationId xmlns:a16="http://schemas.microsoft.com/office/drawing/2014/main" id="{8DA6CC45-386D-452C-9309-1BB7F89C243D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711200" y="4733925"/>
            <a:ext cx="43195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2991" name="Freeform 1039">
            <a:extLst>
              <a:ext uri="{FF2B5EF4-FFF2-40B4-BE49-F238E27FC236}">
                <a16:creationId xmlns:a16="http://schemas.microsoft.com/office/drawing/2014/main" id="{E9D0243F-63B8-4FE3-8C0F-BA1E2AA8CA4A}"/>
              </a:ext>
            </a:extLst>
          </p:cNvPr>
          <p:cNvSpPr>
            <a:spLocks noChangeAspect="1"/>
          </p:cNvSpPr>
          <p:nvPr/>
        </p:nvSpPr>
        <p:spPr bwMode="auto">
          <a:xfrm>
            <a:off x="712788" y="1822450"/>
            <a:ext cx="4000500" cy="2357438"/>
          </a:xfrm>
          <a:custGeom>
            <a:avLst/>
            <a:gdLst>
              <a:gd name="T0" fmla="*/ 0 w 5220"/>
              <a:gd name="T1" fmla="*/ 2678 h 2678"/>
              <a:gd name="T2" fmla="*/ 720 w 5220"/>
              <a:gd name="T3" fmla="*/ 1586 h 2678"/>
              <a:gd name="T4" fmla="*/ 1080 w 5220"/>
              <a:gd name="T5" fmla="*/ 806 h 2678"/>
              <a:gd name="T6" fmla="*/ 1260 w 5220"/>
              <a:gd name="T7" fmla="*/ 494 h 2678"/>
              <a:gd name="T8" fmla="*/ 1620 w 5220"/>
              <a:gd name="T9" fmla="*/ 182 h 2678"/>
              <a:gd name="T10" fmla="*/ 1980 w 5220"/>
              <a:gd name="T11" fmla="*/ 26 h 2678"/>
              <a:gd name="T12" fmla="*/ 2340 w 5220"/>
              <a:gd name="T13" fmla="*/ 26 h 2678"/>
              <a:gd name="T14" fmla="*/ 2700 w 5220"/>
              <a:gd name="T15" fmla="*/ 182 h 2678"/>
              <a:gd name="T16" fmla="*/ 3240 w 5220"/>
              <a:gd name="T17" fmla="*/ 650 h 2678"/>
              <a:gd name="T18" fmla="*/ 3780 w 5220"/>
              <a:gd name="T19" fmla="*/ 1430 h 2678"/>
              <a:gd name="T20" fmla="*/ 4320 w 5220"/>
              <a:gd name="T21" fmla="*/ 2054 h 2678"/>
              <a:gd name="T22" fmla="*/ 4860 w 5220"/>
              <a:gd name="T23" fmla="*/ 2522 h 2678"/>
              <a:gd name="T24" fmla="*/ 5220 w 5220"/>
              <a:gd name="T25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0" h="2678">
                <a:moveTo>
                  <a:pt x="0" y="2678"/>
                </a:moveTo>
                <a:cubicBezTo>
                  <a:pt x="270" y="2288"/>
                  <a:pt x="540" y="1898"/>
                  <a:pt x="720" y="1586"/>
                </a:cubicBezTo>
                <a:cubicBezTo>
                  <a:pt x="900" y="1274"/>
                  <a:pt x="990" y="988"/>
                  <a:pt x="1080" y="806"/>
                </a:cubicBezTo>
                <a:cubicBezTo>
                  <a:pt x="1170" y="624"/>
                  <a:pt x="1170" y="598"/>
                  <a:pt x="1260" y="494"/>
                </a:cubicBezTo>
                <a:cubicBezTo>
                  <a:pt x="1350" y="390"/>
                  <a:pt x="1500" y="260"/>
                  <a:pt x="1620" y="182"/>
                </a:cubicBezTo>
                <a:cubicBezTo>
                  <a:pt x="1740" y="104"/>
                  <a:pt x="1860" y="52"/>
                  <a:pt x="1980" y="26"/>
                </a:cubicBezTo>
                <a:cubicBezTo>
                  <a:pt x="2100" y="0"/>
                  <a:pt x="2220" y="0"/>
                  <a:pt x="2340" y="26"/>
                </a:cubicBezTo>
                <a:cubicBezTo>
                  <a:pt x="2460" y="52"/>
                  <a:pt x="2550" y="78"/>
                  <a:pt x="2700" y="182"/>
                </a:cubicBezTo>
                <a:cubicBezTo>
                  <a:pt x="2850" y="286"/>
                  <a:pt x="3060" y="442"/>
                  <a:pt x="3240" y="650"/>
                </a:cubicBezTo>
                <a:cubicBezTo>
                  <a:pt x="3420" y="858"/>
                  <a:pt x="3600" y="1196"/>
                  <a:pt x="3780" y="1430"/>
                </a:cubicBezTo>
                <a:cubicBezTo>
                  <a:pt x="3960" y="1664"/>
                  <a:pt x="4140" y="1872"/>
                  <a:pt x="4320" y="2054"/>
                </a:cubicBezTo>
                <a:cubicBezTo>
                  <a:pt x="4500" y="2236"/>
                  <a:pt x="4710" y="2418"/>
                  <a:pt x="4860" y="2522"/>
                </a:cubicBezTo>
                <a:cubicBezTo>
                  <a:pt x="5010" y="2626"/>
                  <a:pt x="5115" y="2652"/>
                  <a:pt x="5220" y="2678"/>
                </a:cubicBezTo>
              </a:path>
            </a:pathLst>
          </a:custGeom>
          <a:noFill/>
          <a:ln w="254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2992" name="Line 1040">
            <a:extLst>
              <a:ext uri="{FF2B5EF4-FFF2-40B4-BE49-F238E27FC236}">
                <a16:creationId xmlns:a16="http://schemas.microsoft.com/office/drawing/2014/main" id="{B8098011-16B1-485F-8F6B-BF9F1DDE2AC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90600" y="3733800"/>
            <a:ext cx="27447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2993" name="Line 1041">
            <a:extLst>
              <a:ext uri="{FF2B5EF4-FFF2-40B4-BE49-F238E27FC236}">
                <a16:creationId xmlns:a16="http://schemas.microsoft.com/office/drawing/2014/main" id="{7EF99B31-CA6B-4ED6-A0FB-86EFFFC5CC47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740150" y="1905000"/>
            <a:ext cx="1588" cy="1828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2994" name="Line 1042">
            <a:extLst>
              <a:ext uri="{FF2B5EF4-FFF2-40B4-BE49-F238E27FC236}">
                <a16:creationId xmlns:a16="http://schemas.microsoft.com/office/drawing/2014/main" id="{2AA99701-5AB5-4E84-8B54-86945FF26E33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512888" y="2646363"/>
            <a:ext cx="1854200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2995" name="Line 1043">
            <a:extLst>
              <a:ext uri="{FF2B5EF4-FFF2-40B4-BE49-F238E27FC236}">
                <a16:creationId xmlns:a16="http://schemas.microsoft.com/office/drawing/2014/main" id="{E3113DBB-29BC-4DC8-9B73-AFAFFA1ED8C4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90600" y="3557588"/>
            <a:ext cx="0" cy="176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2996" name="Line 1044">
            <a:extLst>
              <a:ext uri="{FF2B5EF4-FFF2-40B4-BE49-F238E27FC236}">
                <a16:creationId xmlns:a16="http://schemas.microsoft.com/office/drawing/2014/main" id="{BCF0CB9B-97E1-42AB-8EC2-D214A6B442D4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340100" y="1916113"/>
            <a:ext cx="392113" cy="738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2997" name="Oval 1045">
            <a:extLst>
              <a:ext uri="{FF2B5EF4-FFF2-40B4-BE49-F238E27FC236}">
                <a16:creationId xmlns:a16="http://schemas.microsoft.com/office/drawing/2014/main" id="{64CFD939-15AB-4735-842B-F16745105F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84588" y="3687763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2998" name="Oval 1046">
            <a:extLst>
              <a:ext uri="{FF2B5EF4-FFF2-40B4-BE49-F238E27FC236}">
                <a16:creationId xmlns:a16="http://schemas.microsoft.com/office/drawing/2014/main" id="{BF7EE647-3065-4728-B002-58D8F85351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06813" y="19050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2999" name="Oval 1047">
            <a:extLst>
              <a:ext uri="{FF2B5EF4-FFF2-40B4-BE49-F238E27FC236}">
                <a16:creationId xmlns:a16="http://schemas.microsoft.com/office/drawing/2014/main" id="{67027DA3-C269-4358-96D4-34C80138FC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92475" y="2606675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3000" name="Oval 1048">
            <a:extLst>
              <a:ext uri="{FF2B5EF4-FFF2-40B4-BE49-F238E27FC236}">
                <a16:creationId xmlns:a16="http://schemas.microsoft.com/office/drawing/2014/main" id="{EA5E521F-4D3A-4943-A279-5BB2FDC92C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63675" y="2606675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3001" name="Oval 1049">
            <a:extLst>
              <a:ext uri="{FF2B5EF4-FFF2-40B4-BE49-F238E27FC236}">
                <a16:creationId xmlns:a16="http://schemas.microsoft.com/office/drawing/2014/main" id="{D9B0484D-3BC5-499A-8A91-8C72613E28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4725" y="37084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3002" name="Oval 1050">
            <a:extLst>
              <a:ext uri="{FF2B5EF4-FFF2-40B4-BE49-F238E27FC236}">
                <a16:creationId xmlns:a16="http://schemas.microsoft.com/office/drawing/2014/main" id="{8A73C6C4-DC1B-4782-8C4B-0D5414C1FB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0438" y="3519488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3003" name="Line 1051">
            <a:extLst>
              <a:ext uri="{FF2B5EF4-FFF2-40B4-BE49-F238E27FC236}">
                <a16:creationId xmlns:a16="http://schemas.microsoft.com/office/drawing/2014/main" id="{BF754AE2-9C4F-4E23-8938-B8324F58BAF0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581400" y="2743200"/>
            <a:ext cx="152400" cy="32226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3004" name="Oval 1052">
            <a:extLst>
              <a:ext uri="{FF2B5EF4-FFF2-40B4-BE49-F238E27FC236}">
                <a16:creationId xmlns:a16="http://schemas.microsoft.com/office/drawing/2014/main" id="{D66FB1AB-E170-48DD-9061-C37BC34B44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06813" y="2727325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3005" name="Line 1053">
            <a:extLst>
              <a:ext uri="{FF2B5EF4-FFF2-40B4-BE49-F238E27FC236}">
                <a16:creationId xmlns:a16="http://schemas.microsoft.com/office/drawing/2014/main" id="{15C86455-4F8F-4B62-A739-2A00BACFECDD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1350963" y="3043238"/>
            <a:ext cx="2239962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83006" name="Line 1054">
            <a:extLst>
              <a:ext uri="{FF2B5EF4-FFF2-40B4-BE49-F238E27FC236}">
                <a16:creationId xmlns:a16="http://schemas.microsoft.com/office/drawing/2014/main" id="{5352F6D2-97C2-46CF-8B16-A4041A4C2D24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63613" y="3030538"/>
            <a:ext cx="400050" cy="5413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83007" name="Line 1055">
            <a:extLst>
              <a:ext uri="{FF2B5EF4-FFF2-40B4-BE49-F238E27FC236}">
                <a16:creationId xmlns:a16="http://schemas.microsoft.com/office/drawing/2014/main" id="{2CFA92C0-471F-4A3B-986F-3E7DD3924515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349375" y="2878138"/>
            <a:ext cx="0" cy="1381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83008" name="Line 1056">
            <a:extLst>
              <a:ext uri="{FF2B5EF4-FFF2-40B4-BE49-F238E27FC236}">
                <a16:creationId xmlns:a16="http://schemas.microsoft.com/office/drawing/2014/main" id="{EBC61966-E6B6-476E-8957-78C1EEC2F2CF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371600" y="2667000"/>
            <a:ext cx="119063" cy="2079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83009" name="Oval 1057">
            <a:extLst>
              <a:ext uri="{FF2B5EF4-FFF2-40B4-BE49-F238E27FC236}">
                <a16:creationId xmlns:a16="http://schemas.microsoft.com/office/drawing/2014/main" id="{75A26117-E50D-40D0-A225-80177BA7F3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43300" y="3003550"/>
            <a:ext cx="60325" cy="6191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3010" name="Oval 1058">
            <a:extLst>
              <a:ext uri="{FF2B5EF4-FFF2-40B4-BE49-F238E27FC236}">
                <a16:creationId xmlns:a16="http://schemas.microsoft.com/office/drawing/2014/main" id="{39B47BA6-C9CD-486C-AD2F-FC1E8C8E2C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12863" y="2835275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3011" name="Oval 1059">
            <a:extLst>
              <a:ext uri="{FF2B5EF4-FFF2-40B4-BE49-F238E27FC236}">
                <a16:creationId xmlns:a16="http://schemas.microsoft.com/office/drawing/2014/main" id="{8FA68A67-0F81-4829-8C90-772FF2D596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11275" y="2986088"/>
            <a:ext cx="60325" cy="6191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3012" name="Text Box 1060">
            <a:extLst>
              <a:ext uri="{FF2B5EF4-FFF2-40B4-BE49-F238E27FC236}">
                <a16:creationId xmlns:a16="http://schemas.microsoft.com/office/drawing/2014/main" id="{2EF9BC64-8FBA-497B-A984-7D3DDD2EFDB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162175" y="2133600"/>
            <a:ext cx="88582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1kg</a:t>
            </a:r>
          </a:p>
        </p:txBody>
      </p:sp>
      <p:sp>
        <p:nvSpPr>
          <p:cNvPr id="383013" name="Text Box 1061">
            <a:extLst>
              <a:ext uri="{FF2B5EF4-FFF2-40B4-BE49-F238E27FC236}">
                <a16:creationId xmlns:a16="http://schemas.microsoft.com/office/drawing/2014/main" id="{ED54FD1C-C59A-434A-80CE-BC87B14D1B1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28600" y="1371600"/>
            <a:ext cx="40163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solidFill>
                  <a:srgbClr val="99FF66"/>
                </a:solidFill>
                <a:ea typeface="宋体" panose="02010600030101010101" pitchFamily="2" charset="-122"/>
              </a:rPr>
              <a:t>T</a:t>
            </a:r>
          </a:p>
        </p:txBody>
      </p:sp>
      <p:graphicFrame>
        <p:nvGraphicFramePr>
          <p:cNvPr id="383022" name="Object 1070">
            <a:extLst>
              <a:ext uri="{FF2B5EF4-FFF2-40B4-BE49-F238E27FC236}">
                <a16:creationId xmlns:a16="http://schemas.microsoft.com/office/drawing/2014/main" id="{EE49EC3F-41A1-4486-B151-699AA2B20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977099"/>
              </p:ext>
            </p:extLst>
          </p:nvPr>
        </p:nvGraphicFramePr>
        <p:xfrm>
          <a:off x="4416590" y="1354296"/>
          <a:ext cx="4631996" cy="1328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582" name="Equation" r:id="rId4" imgW="2120760" imgH="609480" progId="Equation.DSMT4">
                  <p:embed/>
                </p:oleObj>
              </mc:Choice>
              <mc:Fallback>
                <p:oleObj name="Equation" r:id="rId4" imgW="2120760" imgH="609480" progId="Equation.DSMT4">
                  <p:embed/>
                  <p:pic>
                    <p:nvPicPr>
                      <p:cNvPr id="383022" name="Object 1070">
                        <a:extLst>
                          <a:ext uri="{FF2B5EF4-FFF2-40B4-BE49-F238E27FC236}">
                            <a16:creationId xmlns:a16="http://schemas.microsoft.com/office/drawing/2014/main" id="{EE49EC3F-41A1-4486-B151-699AA2B20C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6590" y="1354296"/>
                        <a:ext cx="4631996" cy="1328736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3024" name="Object 1072">
            <a:extLst>
              <a:ext uri="{FF2B5EF4-FFF2-40B4-BE49-F238E27FC236}">
                <a16:creationId xmlns:a16="http://schemas.microsoft.com/office/drawing/2014/main" id="{8A479CDF-A857-437D-B966-85D59313FA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951554"/>
              </p:ext>
            </p:extLst>
          </p:nvPr>
        </p:nvGraphicFramePr>
        <p:xfrm>
          <a:off x="5850025" y="3786816"/>
          <a:ext cx="2511425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583" name="Equation" r:id="rId6" imgW="927000" imgH="457200" progId="Equation.DSMT4">
                  <p:embed/>
                </p:oleObj>
              </mc:Choice>
              <mc:Fallback>
                <p:oleObj name="Equation" r:id="rId6" imgW="927000" imgH="457200" progId="Equation.DSMT4">
                  <p:embed/>
                  <p:pic>
                    <p:nvPicPr>
                      <p:cNvPr id="383024" name="Object 1072">
                        <a:extLst>
                          <a:ext uri="{FF2B5EF4-FFF2-40B4-BE49-F238E27FC236}">
                            <a16:creationId xmlns:a16="http://schemas.microsoft.com/office/drawing/2014/main" id="{8A479CDF-A857-437D-B966-85D59313FA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0025" y="3786816"/>
                        <a:ext cx="2511425" cy="12350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3025" name="Rectangle 1073">
            <a:extLst>
              <a:ext uri="{FF2B5EF4-FFF2-40B4-BE49-F238E27FC236}">
                <a16:creationId xmlns:a16="http://schemas.microsoft.com/office/drawing/2014/main" id="{F8B2D4CF-B281-493E-AF59-36A97BF36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817" y="3067681"/>
            <a:ext cx="357028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简单朗肯循环：</a:t>
            </a:r>
          </a:p>
        </p:txBody>
      </p:sp>
      <p:graphicFrame>
        <p:nvGraphicFramePr>
          <p:cNvPr id="383027" name="Object 1075">
            <a:extLst>
              <a:ext uri="{FF2B5EF4-FFF2-40B4-BE49-F238E27FC236}">
                <a16:creationId xmlns:a16="http://schemas.microsoft.com/office/drawing/2014/main" id="{719AC745-AC57-467A-B4E0-C04EC44436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777084"/>
              </p:ext>
            </p:extLst>
          </p:nvPr>
        </p:nvGraphicFramePr>
        <p:xfrm>
          <a:off x="5862725" y="5045704"/>
          <a:ext cx="2968625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584" name="Equation" r:id="rId8" imgW="1091880" imgH="393480" progId="Equation.DSMT4">
                  <p:embed/>
                </p:oleObj>
              </mc:Choice>
              <mc:Fallback>
                <p:oleObj name="Equation" r:id="rId8" imgW="1091880" imgH="393480" progId="Equation.DSMT4">
                  <p:embed/>
                  <p:pic>
                    <p:nvPicPr>
                      <p:cNvPr id="383027" name="Object 1075">
                        <a:extLst>
                          <a:ext uri="{FF2B5EF4-FFF2-40B4-BE49-F238E27FC236}">
                            <a16:creationId xmlns:a16="http://schemas.microsoft.com/office/drawing/2014/main" id="{719AC745-AC57-467A-B4E0-C04EC44436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2725" y="5045704"/>
                        <a:ext cx="2968625" cy="1062037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3031" name="Group 1079">
            <a:extLst>
              <a:ext uri="{FF2B5EF4-FFF2-40B4-BE49-F238E27FC236}">
                <a16:creationId xmlns:a16="http://schemas.microsoft.com/office/drawing/2014/main" id="{05535230-02C2-4209-925C-69FF9251E983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1052513"/>
            <a:ext cx="2532062" cy="723900"/>
            <a:chOff x="768" y="3060"/>
            <a:chExt cx="1595" cy="456"/>
          </a:xfrm>
        </p:grpSpPr>
        <p:sp>
          <p:nvSpPr>
            <p:cNvPr id="383026" name="Rectangle 1074">
              <a:extLst>
                <a:ext uri="{FF2B5EF4-FFF2-40B4-BE49-F238E27FC236}">
                  <a16:creationId xmlns:a16="http://schemas.microsoft.com/office/drawing/2014/main" id="{00C3A184-45C5-42AE-8B7E-CFE138C59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072"/>
              <a:ext cx="480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buSzPct val="8500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zh-CN" sz="3600">
                  <a:solidFill>
                    <a:schemeClr val="tx2"/>
                  </a:solidFill>
                  <a:latin typeface="宋体" panose="02010600030101010101" pitchFamily="2" charset="-122"/>
                  <a:sym typeface="Symbol" panose="05050102010706020507" pitchFamily="18" charset="2"/>
                </a:rPr>
                <a:t></a:t>
              </a:r>
              <a:endParaRPr kumimoji="0" lang="en-US" altLang="zh-CN" sz="3600">
                <a:solidFill>
                  <a:schemeClr val="tx2"/>
                </a:solidFill>
                <a:latin typeface="宋体" panose="02010600030101010101" pitchFamily="2" charset="-122"/>
              </a:endParaRPr>
            </a:p>
          </p:txBody>
        </p:sp>
        <p:graphicFrame>
          <p:nvGraphicFramePr>
            <p:cNvPr id="383028" name="Object 1076">
              <a:extLst>
                <a:ext uri="{FF2B5EF4-FFF2-40B4-BE49-F238E27FC236}">
                  <a16:creationId xmlns:a16="http://schemas.microsoft.com/office/drawing/2014/main" id="{AEE3CEB9-62F5-4420-99E4-51E0554DBE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60" y="3060"/>
            <a:ext cx="1103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585" name="Equation" r:id="rId10" imgW="583920" imgH="241200" progId="Equation.DSMT4">
                    <p:embed/>
                  </p:oleObj>
                </mc:Choice>
                <mc:Fallback>
                  <p:oleObj name="Equation" r:id="rId10" imgW="583920" imgH="241200" progId="Equation.DSMT4">
                    <p:embed/>
                    <p:pic>
                      <p:nvPicPr>
                        <p:cNvPr id="383028" name="Object 1076">
                          <a:extLst>
                            <a:ext uri="{FF2B5EF4-FFF2-40B4-BE49-F238E27FC236}">
                              <a16:creationId xmlns:a16="http://schemas.microsoft.com/office/drawing/2014/main" id="{AEE3CEB9-62F5-4420-99E4-51E0554DBE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0" y="3060"/>
                          <a:ext cx="1103" cy="456"/>
                        </a:xfrm>
                        <a:prstGeom prst="rect">
                          <a:avLst/>
                        </a:prstGeom>
                        <a:solidFill>
                          <a:srgbClr val="FF3300"/>
                        </a:solidFill>
                        <a:ln w="9525">
                          <a:solidFill>
                            <a:schemeClr val="folHlink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3029" name="Rectangle 1077">
            <a:extLst>
              <a:ext uri="{FF2B5EF4-FFF2-40B4-BE49-F238E27FC236}">
                <a16:creationId xmlns:a16="http://schemas.microsoft.com/office/drawing/2014/main" id="{1CAE626D-7277-49BF-BD4B-F16E9672F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157788"/>
            <a:ext cx="5791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 dirty="0">
                <a:solidFill>
                  <a:srgbClr val="CCFFFF"/>
                </a:solidFill>
                <a:latin typeface="宋体" panose="02010600030101010101" pitchFamily="2" charset="-122"/>
              </a:rPr>
              <a:t>物理意义</a:t>
            </a:r>
            <a:r>
              <a:rPr kumimoji="0" lang="zh-CN" altLang="en-US" dirty="0">
                <a:latin typeface="宋体" panose="02010600030101010101" pitchFamily="2" charset="-122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kumimoji="0" lang="zh-CN" altLang="en-US" dirty="0">
                <a:latin typeface="宋体" panose="02010600030101010101" pitchFamily="2" charset="-122"/>
              </a:rPr>
              <a:t> </a:t>
            </a:r>
            <a:r>
              <a:rPr kumimoji="0" lang="en-US" altLang="zh-CN" dirty="0">
                <a:latin typeface="宋体" panose="02010600030101010101" pitchFamily="2" charset="-122"/>
              </a:rPr>
              <a:t>kg</a:t>
            </a:r>
            <a:r>
              <a:rPr kumimoji="0" lang="zh-CN" altLang="en-US" dirty="0">
                <a:latin typeface="宋体" panose="02010600030101010101" pitchFamily="2" charset="-122"/>
              </a:rPr>
              <a:t>工质</a:t>
            </a:r>
            <a:r>
              <a:rPr kumimoji="0" lang="en-US" altLang="zh-CN" dirty="0">
                <a:latin typeface="Times New Roman" panose="02020603050405020304" pitchFamily="18" charset="0"/>
              </a:rPr>
              <a:t>100%</a:t>
            </a:r>
            <a:r>
              <a:rPr kumimoji="0" lang="zh-CN" altLang="en-US" dirty="0">
                <a:latin typeface="宋体" panose="02010600030101010101" pitchFamily="2" charset="-122"/>
              </a:rPr>
              <a:t>利用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dirty="0">
                <a:latin typeface="宋体" panose="02010600030101010101" pitchFamily="2" charset="-122"/>
              </a:rPr>
              <a:t>        </a:t>
            </a:r>
            <a:r>
              <a:rPr kumimoji="0" lang="en-US" altLang="zh-CN" dirty="0">
                <a:latin typeface="宋体" panose="02010600030101010101" pitchFamily="2" charset="-122"/>
              </a:rPr>
              <a:t>1-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kumimoji="0" lang="en-US" altLang="zh-CN" dirty="0">
                <a:latin typeface="宋体" panose="02010600030101010101" pitchFamily="2" charset="-122"/>
              </a:rPr>
              <a:t> kg</a:t>
            </a:r>
            <a:r>
              <a:rPr kumimoji="0" lang="zh-CN" altLang="en-US" dirty="0">
                <a:latin typeface="宋体" panose="02010600030101010101" pitchFamily="2" charset="-122"/>
              </a:rPr>
              <a:t>工质效率未变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3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3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3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3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3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3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3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3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3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3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3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3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025" grpId="0" autoUpdateAnimBg="0"/>
      <p:bldP spid="383029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>
            <a:extLst>
              <a:ext uri="{FF2B5EF4-FFF2-40B4-BE49-F238E27FC236}">
                <a16:creationId xmlns:a16="http://schemas.microsoft.com/office/drawing/2014/main" id="{79F0934E-1375-40A0-955E-0D7143A808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762000"/>
          </a:xfrm>
        </p:spPr>
        <p:txBody>
          <a:bodyPr/>
          <a:lstStyle/>
          <a:p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蒸汽</a:t>
            </a:r>
            <a:r>
              <a:rPr lang="zh-CN" altLang="en-US" b="1">
                <a:latin typeface="宋体" panose="02010600030101010101" pitchFamily="2" charset="-122"/>
                <a:ea typeface="楷体_GB2312" pitchFamily="49" charset="-122"/>
              </a:rPr>
              <a:t>抽汽</a:t>
            </a: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回热循环的特点</a:t>
            </a:r>
          </a:p>
        </p:txBody>
      </p:sp>
      <p:sp>
        <p:nvSpPr>
          <p:cNvPr id="303107" name="Rectangle 3">
            <a:extLst>
              <a:ext uri="{FF2B5EF4-FFF2-40B4-BE49-F238E27FC236}">
                <a16:creationId xmlns:a16="http://schemas.microsoft.com/office/drawing/2014/main" id="{A685D9DF-3005-4639-922F-F9B67611DD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5229101"/>
            <a:ext cx="7772400" cy="11430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b="1">
                <a:latin typeface="Times New Roman" panose="02020603050405020304" pitchFamily="18" charset="0"/>
              </a:rPr>
              <a:t>小型火力发电厂回热级数一般为</a:t>
            </a:r>
            <a:r>
              <a:rPr lang="en-US" altLang="zh-CN" b="1">
                <a:solidFill>
                  <a:srgbClr val="FFFF66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="1">
                <a:solidFill>
                  <a:srgbClr val="FFFF66"/>
                </a:solidFill>
                <a:latin typeface="Times New Roman" panose="02020603050405020304" pitchFamily="18" charset="0"/>
              </a:rPr>
              <a:t>～</a:t>
            </a:r>
            <a:r>
              <a:rPr lang="en-US" altLang="zh-CN" b="1">
                <a:solidFill>
                  <a:srgbClr val="FFFF66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b="1">
                <a:latin typeface="Times New Roman" panose="02020603050405020304" pitchFamily="18" charset="0"/>
              </a:rPr>
              <a:t>级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b="1">
                <a:latin typeface="Times New Roman" panose="02020603050405020304" pitchFamily="18" charset="0"/>
              </a:rPr>
              <a:t>中大型火力发电厂一般为 </a:t>
            </a:r>
            <a:r>
              <a:rPr lang="en-US" altLang="zh-CN" b="1">
                <a:solidFill>
                  <a:srgbClr val="FFFF66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b="1">
                <a:solidFill>
                  <a:srgbClr val="FFFF66"/>
                </a:solidFill>
                <a:latin typeface="Times New Roman" panose="02020603050405020304" pitchFamily="18" charset="0"/>
              </a:rPr>
              <a:t>～</a:t>
            </a:r>
            <a:r>
              <a:rPr lang="en-US" altLang="zh-CN" b="1">
                <a:solidFill>
                  <a:srgbClr val="FFFF66"/>
                </a:solidFill>
                <a:latin typeface="Times New Roman" panose="02020603050405020304" pitchFamily="18" charset="0"/>
              </a:rPr>
              <a:t>8</a:t>
            </a:r>
            <a:r>
              <a:rPr lang="zh-CN" altLang="en-US" b="1">
                <a:latin typeface="Times New Roman" panose="02020603050405020304" pitchFamily="18" charset="0"/>
              </a:rPr>
              <a:t>级。</a:t>
            </a:r>
          </a:p>
        </p:txBody>
      </p:sp>
      <p:sp>
        <p:nvSpPr>
          <p:cNvPr id="303108" name="Rectangle 4">
            <a:extLst>
              <a:ext uri="{FF2B5EF4-FFF2-40B4-BE49-F238E27FC236}">
                <a16:creationId xmlns:a16="http://schemas.microsoft.com/office/drawing/2014/main" id="{9ACC60D2-109F-4651-B98B-D15826C17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990600"/>
            <a:ext cx="8305800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SzPct val="85000"/>
              <a:buFontTx/>
              <a:buChar char="•"/>
            </a:pPr>
            <a:r>
              <a:rPr kumimoji="0"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优点</a:t>
            </a:r>
            <a:endParaRPr kumimoji="0" lang="zh-CN" altLang="en-US" sz="3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algn="l">
              <a:spcBef>
                <a:spcPct val="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提高热效率</a:t>
            </a:r>
          </a:p>
          <a:p>
            <a:pPr lvl="1" algn="l">
              <a:spcBef>
                <a:spcPct val="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减小汽轮机低压缸尺寸，末级叶片变短</a:t>
            </a:r>
          </a:p>
          <a:p>
            <a:pPr lvl="1" algn="l">
              <a:spcBef>
                <a:spcPct val="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减小凝汽器尺寸，减小锅炉受热面</a:t>
            </a:r>
          </a:p>
        </p:txBody>
      </p:sp>
      <p:sp>
        <p:nvSpPr>
          <p:cNvPr id="303109" name="Rectangle 5">
            <a:extLst>
              <a:ext uri="{FF2B5EF4-FFF2-40B4-BE49-F238E27FC236}">
                <a16:creationId xmlns:a16="http://schemas.microsoft.com/office/drawing/2014/main" id="{7BEAC27C-F10B-429A-A717-19D7EC9F2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212976"/>
            <a:ext cx="6477000" cy="204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SzPct val="85000"/>
              <a:buFontTx/>
              <a:buChar char="•"/>
            </a:pPr>
            <a:r>
              <a:rPr kumimoji="0"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缺点</a:t>
            </a:r>
            <a:endParaRPr kumimoji="0" lang="zh-CN" altLang="en-US" sz="3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algn="l">
              <a:spcBef>
                <a:spcPct val="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循环比功减小，汽耗率增加</a:t>
            </a:r>
          </a:p>
          <a:p>
            <a:pPr lvl="1" algn="l">
              <a:spcBef>
                <a:spcPct val="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增加设备复杂性</a:t>
            </a:r>
          </a:p>
          <a:p>
            <a:pPr lvl="1" algn="l">
              <a:spcBef>
                <a:spcPct val="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回热器投资</a:t>
            </a:r>
          </a:p>
        </p:txBody>
      </p:sp>
      <p:sp>
        <p:nvSpPr>
          <p:cNvPr id="303110" name="Rectangle 6">
            <a:extLst>
              <a:ext uri="{FF2B5EF4-FFF2-40B4-BE49-F238E27FC236}">
                <a16:creationId xmlns:a16="http://schemas.microsoft.com/office/drawing/2014/main" id="{A53B80EB-2846-4CE8-8EA7-55645306F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990600"/>
            <a:ext cx="12382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3200">
                <a:solidFill>
                  <a:srgbClr val="00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&gt;</a:t>
            </a:r>
            <a:r>
              <a:rPr kumimoji="0" lang="zh-CN" altLang="en-US" sz="3200">
                <a:solidFill>
                  <a:srgbClr val="00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缺点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3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3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3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3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3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3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07" grpId="0" build="p" autoUpdateAnimBg="0"/>
      <p:bldP spid="303108" grpId="0" autoUpdateAnimBg="0"/>
      <p:bldP spid="303109" grpId="0" autoUpdateAnimBg="0"/>
      <p:bldP spid="303110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>
            <a:extLst>
              <a:ext uri="{FF2B5EF4-FFF2-40B4-BE49-F238E27FC236}">
                <a16:creationId xmlns:a16="http://schemas.microsoft.com/office/drawing/2014/main" id="{5A168ECA-7DAB-41CB-ACB5-8EE7E4ADE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260350"/>
            <a:ext cx="7772400" cy="701675"/>
          </a:xfrm>
        </p:spPr>
        <p:txBody>
          <a:bodyPr/>
          <a:lstStyle/>
          <a:p>
            <a:r>
              <a:rPr kumimoji="1" lang="zh-CN" altLang="en-US" sz="4000" b="1">
                <a:latin typeface="Times New Roman" panose="02020603050405020304" pitchFamily="18" charset="0"/>
                <a:ea typeface="楷体_GB2312" pitchFamily="49" charset="-122"/>
              </a:rPr>
              <a:t>蒸汽回热示意图</a:t>
            </a:r>
          </a:p>
        </p:txBody>
      </p:sp>
      <p:pic>
        <p:nvPicPr>
          <p:cNvPr id="416776" name="Picture 8">
            <a:extLst>
              <a:ext uri="{FF2B5EF4-FFF2-40B4-BE49-F238E27FC236}">
                <a16:creationId xmlns:a16="http://schemas.microsoft.com/office/drawing/2014/main" id="{9AA839BF-6E7A-4D13-B2B5-C528D25A2A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1052513"/>
            <a:ext cx="7731125" cy="57261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EAB972-9E7F-46E7-957B-A12B3D3B2252}"/>
              </a:ext>
            </a:extLst>
          </p:cNvPr>
          <p:cNvSpPr txBox="1"/>
          <p:nvPr/>
        </p:nvSpPr>
        <p:spPr>
          <a:xfrm>
            <a:off x="2932281" y="1340768"/>
            <a:ext cx="163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高压汽轮机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B4F015-F695-4889-806F-77BA67D78747}"/>
              </a:ext>
            </a:extLst>
          </p:cNvPr>
          <p:cNvSpPr txBox="1"/>
          <p:nvPr/>
        </p:nvSpPr>
        <p:spPr>
          <a:xfrm>
            <a:off x="4932040" y="1196752"/>
            <a:ext cx="163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低压汽轮机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BD1371-84EE-4B3C-9B77-54CC68A08684}"/>
              </a:ext>
            </a:extLst>
          </p:cNvPr>
          <p:cNvSpPr txBox="1"/>
          <p:nvPr/>
        </p:nvSpPr>
        <p:spPr>
          <a:xfrm>
            <a:off x="5652120" y="2522393"/>
            <a:ext cx="107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凝汽器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E5CA19-DB7F-44E3-957B-3F3784850FC7}"/>
              </a:ext>
            </a:extLst>
          </p:cNvPr>
          <p:cNvSpPr txBox="1"/>
          <p:nvPr/>
        </p:nvSpPr>
        <p:spPr>
          <a:xfrm>
            <a:off x="5405780" y="3393385"/>
            <a:ext cx="107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给水泵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52EB4F-E300-43E7-A1F5-2017CF935A31}"/>
              </a:ext>
            </a:extLst>
          </p:cNvPr>
          <p:cNvSpPr txBox="1"/>
          <p:nvPr/>
        </p:nvSpPr>
        <p:spPr>
          <a:xfrm>
            <a:off x="5292080" y="6093296"/>
            <a:ext cx="107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给水泵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DD4A0E2-8F0F-4E7F-9C6B-6D88E9B60ED8}"/>
              </a:ext>
            </a:extLst>
          </p:cNvPr>
          <p:cNvCxnSpPr/>
          <p:nvPr/>
        </p:nvCxnSpPr>
        <p:spPr bwMode="auto">
          <a:xfrm flipH="1" flipV="1">
            <a:off x="4716016" y="5949280"/>
            <a:ext cx="576064" cy="360040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904160E-DD69-4213-9E2D-31205F90C7C2}"/>
              </a:ext>
            </a:extLst>
          </p:cNvPr>
          <p:cNvCxnSpPr>
            <a:cxnSpLocks/>
          </p:cNvCxnSpPr>
          <p:nvPr/>
        </p:nvCxnSpPr>
        <p:spPr bwMode="auto">
          <a:xfrm flipV="1">
            <a:off x="6244071" y="5805487"/>
            <a:ext cx="920217" cy="472475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102C3F3-B80B-4221-8C5C-4BC01FC4CE1B}"/>
              </a:ext>
            </a:extLst>
          </p:cNvPr>
          <p:cNvSpPr txBox="1"/>
          <p:nvPr/>
        </p:nvSpPr>
        <p:spPr>
          <a:xfrm>
            <a:off x="3624307" y="373090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回热器（</a:t>
            </a:r>
            <a:r>
              <a:rPr lang="en-US" altLang="zh-CN" sz="1800" dirty="0">
                <a:solidFill>
                  <a:schemeClr val="bg1"/>
                </a:solidFill>
              </a:rPr>
              <a:t>5</a:t>
            </a:r>
            <a:r>
              <a:rPr lang="zh-CN" altLang="en-US" sz="1800" dirty="0">
                <a:solidFill>
                  <a:schemeClr val="bg1"/>
                </a:solidFill>
              </a:rPr>
              <a:t>级）</a:t>
            </a: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BC320BA3-4EBB-443D-ABBA-B831BF963F7E}"/>
              </a:ext>
            </a:extLst>
          </p:cNvPr>
          <p:cNvSpPr/>
          <p:nvPr/>
        </p:nvSpPr>
        <p:spPr bwMode="auto">
          <a:xfrm rot="5400000">
            <a:off x="4272957" y="1420064"/>
            <a:ext cx="310054" cy="5616624"/>
          </a:xfrm>
          <a:prstGeom prst="leftBrace">
            <a:avLst>
              <a:gd name="adj1" fmla="val 57035"/>
              <a:gd name="adj2" fmla="val 50000"/>
            </a:avLst>
          </a:prstGeom>
          <a:ln w="12700">
            <a:solidFill>
              <a:srgbClr val="FF0000"/>
            </a:solidFill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>
            <a:extLst>
              <a:ext uri="{FF2B5EF4-FFF2-40B4-BE49-F238E27FC236}">
                <a16:creationId xmlns:a16="http://schemas.microsoft.com/office/drawing/2014/main" id="{7A325F6B-DB10-41D0-A932-6DF118BADD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762000"/>
          </a:xfrm>
        </p:spPr>
        <p:txBody>
          <a:bodyPr/>
          <a:lstStyle/>
          <a:p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提高循环热效率的途径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18819" name="Text Box 3">
            <a:extLst>
              <a:ext uri="{FF2B5EF4-FFF2-40B4-BE49-F238E27FC236}">
                <a16:creationId xmlns:a16="http://schemas.microsoft.com/office/drawing/2014/main" id="{CC8D6616-8B07-4B1E-AEBB-397B0A67C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988" y="2109788"/>
            <a:ext cx="2622550" cy="5794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bg2"/>
                </a:solidFill>
                <a:ea typeface="宋体" panose="02010600030101010101" pitchFamily="2" charset="-122"/>
              </a:rPr>
              <a:t>改变循环参数</a:t>
            </a:r>
          </a:p>
        </p:txBody>
      </p:sp>
      <p:sp>
        <p:nvSpPr>
          <p:cNvPr id="418820" name="Text Box 4">
            <a:extLst>
              <a:ext uri="{FF2B5EF4-FFF2-40B4-BE49-F238E27FC236}">
                <a16:creationId xmlns:a16="http://schemas.microsoft.com/office/drawing/2014/main" id="{BE45BDE9-94B1-429C-9D23-740B9AF7F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4200" y="1571625"/>
            <a:ext cx="2224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提高初温度</a:t>
            </a:r>
          </a:p>
        </p:txBody>
      </p:sp>
      <p:sp>
        <p:nvSpPr>
          <p:cNvPr id="418821" name="Text Box 5">
            <a:extLst>
              <a:ext uri="{FF2B5EF4-FFF2-40B4-BE49-F238E27FC236}">
                <a16:creationId xmlns:a16="http://schemas.microsoft.com/office/drawing/2014/main" id="{1C7EDA02-53DB-4B82-8110-3B026EDCB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325" y="2049463"/>
            <a:ext cx="22240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提高初压力</a:t>
            </a:r>
          </a:p>
        </p:txBody>
      </p:sp>
      <p:sp>
        <p:nvSpPr>
          <p:cNvPr id="418822" name="Text Box 6">
            <a:extLst>
              <a:ext uri="{FF2B5EF4-FFF2-40B4-BE49-F238E27FC236}">
                <a16:creationId xmlns:a16="http://schemas.microsoft.com/office/drawing/2014/main" id="{148D13C3-36BC-4A00-970B-BD24DB45E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325" y="2506663"/>
            <a:ext cx="26320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降低乏汽压力</a:t>
            </a:r>
          </a:p>
        </p:txBody>
      </p:sp>
      <p:sp>
        <p:nvSpPr>
          <p:cNvPr id="418823" name="AutoShape 7">
            <a:extLst>
              <a:ext uri="{FF2B5EF4-FFF2-40B4-BE49-F238E27FC236}">
                <a16:creationId xmlns:a16="http://schemas.microsoft.com/office/drawing/2014/main" id="{5546D51B-AF64-4A62-9BE3-78EC0FF2ED0E}"/>
              </a:ext>
            </a:extLst>
          </p:cNvPr>
          <p:cNvSpPr>
            <a:spLocks/>
          </p:cNvSpPr>
          <p:nvPr/>
        </p:nvSpPr>
        <p:spPr bwMode="auto">
          <a:xfrm>
            <a:off x="4208463" y="1828800"/>
            <a:ext cx="147637" cy="1133475"/>
          </a:xfrm>
          <a:prstGeom prst="leftBrace">
            <a:avLst>
              <a:gd name="adj1" fmla="val 63979"/>
              <a:gd name="adj2" fmla="val 50000"/>
            </a:avLst>
          </a:prstGeom>
          <a:noFill/>
          <a:ln w="25400">
            <a:solidFill>
              <a:srgbClr val="99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418824" name="AutoShape 8">
            <a:extLst>
              <a:ext uri="{FF2B5EF4-FFF2-40B4-BE49-F238E27FC236}">
                <a16:creationId xmlns:a16="http://schemas.microsoft.com/office/drawing/2014/main" id="{3C8CEBD3-FC93-433B-8185-B521F2254A6B}"/>
              </a:ext>
            </a:extLst>
          </p:cNvPr>
          <p:cNvCxnSpPr>
            <a:cxnSpLocks noChangeShapeType="1"/>
            <a:stCxn id="418819" idx="3"/>
            <a:endCxn id="418823" idx="1"/>
          </p:cNvCxnSpPr>
          <p:nvPr/>
        </p:nvCxnSpPr>
        <p:spPr bwMode="auto">
          <a:xfrm flipV="1">
            <a:off x="3157538" y="2395538"/>
            <a:ext cx="1038225" cy="47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8825" name="Text Box 9">
            <a:extLst>
              <a:ext uri="{FF2B5EF4-FFF2-40B4-BE49-F238E27FC236}">
                <a16:creationId xmlns:a16="http://schemas.microsoft.com/office/drawing/2014/main" id="{71D8F809-4A16-4F09-8C4B-4631F8D4F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406775"/>
            <a:ext cx="2622550" cy="5794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bg2"/>
                </a:solidFill>
                <a:ea typeface="宋体" panose="02010600030101010101" pitchFamily="2" charset="-122"/>
              </a:rPr>
              <a:t>改变循环形式</a:t>
            </a:r>
          </a:p>
        </p:txBody>
      </p:sp>
      <p:sp>
        <p:nvSpPr>
          <p:cNvPr id="418826" name="Text Box 10">
            <a:extLst>
              <a:ext uri="{FF2B5EF4-FFF2-40B4-BE49-F238E27FC236}">
                <a16:creationId xmlns:a16="http://schemas.microsoft.com/office/drawing/2014/main" id="{EAF5749D-8F9D-4771-A474-86D2793E3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0863" y="3552825"/>
            <a:ext cx="18161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回热循环</a:t>
            </a:r>
          </a:p>
        </p:txBody>
      </p:sp>
      <p:sp>
        <p:nvSpPr>
          <p:cNvPr id="418827" name="Text Box 11">
            <a:extLst>
              <a:ext uri="{FF2B5EF4-FFF2-40B4-BE49-F238E27FC236}">
                <a16:creationId xmlns:a16="http://schemas.microsoft.com/office/drawing/2014/main" id="{F100DBAF-DE31-4907-8CAC-8B17550EC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0863" y="3019425"/>
            <a:ext cx="18161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再热循环</a:t>
            </a:r>
          </a:p>
        </p:txBody>
      </p:sp>
      <p:sp>
        <p:nvSpPr>
          <p:cNvPr id="418828" name="AutoShape 12">
            <a:extLst>
              <a:ext uri="{FF2B5EF4-FFF2-40B4-BE49-F238E27FC236}">
                <a16:creationId xmlns:a16="http://schemas.microsoft.com/office/drawing/2014/main" id="{F1548336-BB8A-4838-AF8A-B20493CC99F4}"/>
              </a:ext>
            </a:extLst>
          </p:cNvPr>
          <p:cNvSpPr>
            <a:spLocks/>
          </p:cNvSpPr>
          <p:nvPr/>
        </p:nvSpPr>
        <p:spPr bwMode="auto">
          <a:xfrm>
            <a:off x="4208463" y="3352800"/>
            <a:ext cx="147637" cy="723900"/>
          </a:xfrm>
          <a:prstGeom prst="leftBrace">
            <a:avLst>
              <a:gd name="adj1" fmla="val 40860"/>
              <a:gd name="adj2" fmla="val 50000"/>
            </a:avLst>
          </a:prstGeom>
          <a:noFill/>
          <a:ln w="25400">
            <a:solidFill>
              <a:srgbClr val="99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418829" name="AutoShape 13">
            <a:extLst>
              <a:ext uri="{FF2B5EF4-FFF2-40B4-BE49-F238E27FC236}">
                <a16:creationId xmlns:a16="http://schemas.microsoft.com/office/drawing/2014/main" id="{C512C7A0-1515-4DD0-8565-9F0C9D56635D}"/>
              </a:ext>
            </a:extLst>
          </p:cNvPr>
          <p:cNvCxnSpPr>
            <a:cxnSpLocks noChangeShapeType="1"/>
            <a:stCxn id="418825" idx="3"/>
            <a:endCxn id="418828" idx="1"/>
          </p:cNvCxnSpPr>
          <p:nvPr/>
        </p:nvCxnSpPr>
        <p:spPr bwMode="auto">
          <a:xfrm>
            <a:off x="3155950" y="3697288"/>
            <a:ext cx="1039813" cy="174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8830" name="AutoShape 14">
            <a:extLst>
              <a:ext uri="{FF2B5EF4-FFF2-40B4-BE49-F238E27FC236}">
                <a16:creationId xmlns:a16="http://schemas.microsoft.com/office/drawing/2014/main" id="{1D1E9D8A-0C3F-4838-BA10-C67E4B5F0EBB}"/>
              </a:ext>
            </a:extLst>
          </p:cNvPr>
          <p:cNvCxnSpPr>
            <a:cxnSpLocks noChangeShapeType="1"/>
            <a:stCxn id="418819" idx="2"/>
            <a:endCxn id="418825" idx="0"/>
          </p:cNvCxnSpPr>
          <p:nvPr/>
        </p:nvCxnSpPr>
        <p:spPr bwMode="auto">
          <a:xfrm flipH="1">
            <a:off x="1844675" y="2689225"/>
            <a:ext cx="1588" cy="717550"/>
          </a:xfrm>
          <a:prstGeom prst="straightConnector1">
            <a:avLst/>
          </a:prstGeom>
          <a:noFill/>
          <a:ln w="31750">
            <a:solidFill>
              <a:schemeClr val="tx2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8831" name="Text Box 15">
            <a:extLst>
              <a:ext uri="{FF2B5EF4-FFF2-40B4-BE49-F238E27FC236}">
                <a16:creationId xmlns:a16="http://schemas.microsoft.com/office/drawing/2014/main" id="{073D1470-CAB0-494A-89EF-1832E6F4E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50" y="4772025"/>
            <a:ext cx="1809750" cy="5794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GB" sz="3200">
                <a:solidFill>
                  <a:schemeClr val="bg2"/>
                </a:solidFill>
                <a:ea typeface="宋体" panose="02010600030101010101" pitchFamily="2" charset="-122"/>
              </a:rPr>
              <a:t>联合循环</a:t>
            </a:r>
            <a:endParaRPr lang="zh-CN" altLang="en-US" sz="3200">
              <a:solidFill>
                <a:schemeClr val="bg2"/>
              </a:solidFill>
              <a:ea typeface="宋体" panose="02010600030101010101" pitchFamily="2" charset="-122"/>
            </a:endParaRPr>
          </a:p>
        </p:txBody>
      </p:sp>
      <p:sp>
        <p:nvSpPr>
          <p:cNvPr id="418832" name="Text Box 16">
            <a:extLst>
              <a:ext uri="{FF2B5EF4-FFF2-40B4-BE49-F238E27FC236}">
                <a16:creationId xmlns:a16="http://schemas.microsoft.com/office/drawing/2014/main" id="{A6D104B5-3A35-44F9-8ADD-0A3B685A8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8788" y="4183063"/>
            <a:ext cx="18161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热电联产</a:t>
            </a:r>
          </a:p>
        </p:txBody>
      </p:sp>
      <p:sp>
        <p:nvSpPr>
          <p:cNvPr id="418833" name="Text Box 17">
            <a:extLst>
              <a:ext uri="{FF2B5EF4-FFF2-40B4-BE49-F238E27FC236}">
                <a16:creationId xmlns:a16="http://schemas.microsoft.com/office/drawing/2014/main" id="{A88D2A56-F4E3-445C-8A6E-BDAF4EE72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8788" y="4579938"/>
            <a:ext cx="3582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燃气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-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蒸汽联合循环</a:t>
            </a:r>
          </a:p>
        </p:txBody>
      </p:sp>
      <p:sp>
        <p:nvSpPr>
          <p:cNvPr id="418834" name="Text Box 18">
            <a:extLst>
              <a:ext uri="{FF2B5EF4-FFF2-40B4-BE49-F238E27FC236}">
                <a16:creationId xmlns:a16="http://schemas.microsoft.com/office/drawing/2014/main" id="{7AF156B2-0BD0-4C6D-983F-0CC6B88AA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5249863"/>
            <a:ext cx="26320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新型动力循环</a:t>
            </a:r>
          </a:p>
        </p:txBody>
      </p:sp>
      <p:sp>
        <p:nvSpPr>
          <p:cNvPr id="418835" name="Text Box 19">
            <a:extLst>
              <a:ext uri="{FF2B5EF4-FFF2-40B4-BE49-F238E27FC236}">
                <a16:creationId xmlns:a16="http://schemas.microsoft.com/office/drawing/2014/main" id="{77F0C4C6-5CC4-42CC-B716-F4B894806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25" y="4895850"/>
            <a:ext cx="12461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IGCC</a:t>
            </a:r>
          </a:p>
        </p:txBody>
      </p:sp>
      <p:sp>
        <p:nvSpPr>
          <p:cNvPr id="418836" name="Text Box 20">
            <a:extLst>
              <a:ext uri="{FF2B5EF4-FFF2-40B4-BE49-F238E27FC236}">
                <a16:creationId xmlns:a16="http://schemas.microsoft.com/office/drawing/2014/main" id="{5FBE3EFF-0422-4D83-9CD8-840D3AE9D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25" y="5276850"/>
            <a:ext cx="19669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IGFC-CC</a:t>
            </a:r>
          </a:p>
        </p:txBody>
      </p:sp>
      <p:sp>
        <p:nvSpPr>
          <p:cNvPr id="418837" name="Text Box 21">
            <a:extLst>
              <a:ext uri="{FF2B5EF4-FFF2-40B4-BE49-F238E27FC236}">
                <a16:creationId xmlns:a16="http://schemas.microsoft.com/office/drawing/2014/main" id="{77005B05-DD73-4597-8E2F-426388FB1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9150" y="5607050"/>
            <a:ext cx="984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3600" b="0">
                <a:solidFill>
                  <a:schemeClr val="tx1"/>
                </a:solidFill>
                <a:ea typeface="宋体" panose="02010600030101010101" pitchFamily="2" charset="-122"/>
              </a:rPr>
              <a:t>…...</a:t>
            </a:r>
            <a:endParaRPr lang="en-US" altLang="zh-CN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18838" name="AutoShape 22">
            <a:extLst>
              <a:ext uri="{FF2B5EF4-FFF2-40B4-BE49-F238E27FC236}">
                <a16:creationId xmlns:a16="http://schemas.microsoft.com/office/drawing/2014/main" id="{1B097173-C618-4E6F-AA8B-21E441E65329}"/>
              </a:ext>
            </a:extLst>
          </p:cNvPr>
          <p:cNvSpPr>
            <a:spLocks/>
          </p:cNvSpPr>
          <p:nvPr/>
        </p:nvSpPr>
        <p:spPr bwMode="auto">
          <a:xfrm>
            <a:off x="7010400" y="5181600"/>
            <a:ext cx="228600" cy="914400"/>
          </a:xfrm>
          <a:prstGeom prst="leftBrace">
            <a:avLst>
              <a:gd name="adj1" fmla="val 33333"/>
              <a:gd name="adj2" fmla="val 50000"/>
            </a:avLst>
          </a:prstGeom>
          <a:noFill/>
          <a:ln w="25400">
            <a:solidFill>
              <a:srgbClr val="99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8839" name="AutoShape 23">
            <a:extLst>
              <a:ext uri="{FF2B5EF4-FFF2-40B4-BE49-F238E27FC236}">
                <a16:creationId xmlns:a16="http://schemas.microsoft.com/office/drawing/2014/main" id="{CAFD212E-2507-4FC6-B94B-F08EA9D8D31D}"/>
              </a:ext>
            </a:extLst>
          </p:cNvPr>
          <p:cNvSpPr>
            <a:spLocks/>
          </p:cNvSpPr>
          <p:nvPr/>
        </p:nvSpPr>
        <p:spPr bwMode="auto">
          <a:xfrm>
            <a:off x="4132263" y="4495800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25400">
            <a:solidFill>
              <a:srgbClr val="99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418840" name="AutoShape 24">
            <a:extLst>
              <a:ext uri="{FF2B5EF4-FFF2-40B4-BE49-F238E27FC236}">
                <a16:creationId xmlns:a16="http://schemas.microsoft.com/office/drawing/2014/main" id="{317CEF32-87A8-4D22-834A-203D9019F88A}"/>
              </a:ext>
            </a:extLst>
          </p:cNvPr>
          <p:cNvCxnSpPr>
            <a:cxnSpLocks noChangeShapeType="1"/>
            <a:stCxn id="418831" idx="3"/>
            <a:endCxn id="418839" idx="1"/>
          </p:cNvCxnSpPr>
          <p:nvPr/>
        </p:nvCxnSpPr>
        <p:spPr bwMode="auto">
          <a:xfrm>
            <a:off x="2743200" y="5062538"/>
            <a:ext cx="1376363" cy="47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8841" name="AutoShape 25">
            <a:extLst>
              <a:ext uri="{FF2B5EF4-FFF2-40B4-BE49-F238E27FC236}">
                <a16:creationId xmlns:a16="http://schemas.microsoft.com/office/drawing/2014/main" id="{E732B9ED-0F6E-49BD-8018-AC1F84AD095B}"/>
              </a:ext>
            </a:extLst>
          </p:cNvPr>
          <p:cNvCxnSpPr>
            <a:cxnSpLocks noChangeShapeType="1"/>
            <a:stCxn id="418825" idx="2"/>
            <a:endCxn id="418831" idx="0"/>
          </p:cNvCxnSpPr>
          <p:nvPr/>
        </p:nvCxnSpPr>
        <p:spPr bwMode="auto">
          <a:xfrm flipH="1">
            <a:off x="1838325" y="3986213"/>
            <a:ext cx="6350" cy="785812"/>
          </a:xfrm>
          <a:prstGeom prst="straightConnector1">
            <a:avLst/>
          </a:prstGeom>
          <a:noFill/>
          <a:ln w="31750">
            <a:solidFill>
              <a:schemeClr val="tx2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8842" name="Text Box 26">
            <a:extLst>
              <a:ext uri="{FF2B5EF4-FFF2-40B4-BE49-F238E27FC236}">
                <a16:creationId xmlns:a16="http://schemas.microsoft.com/office/drawing/2014/main" id="{A8D195F6-DC6B-4647-8BD1-D90A71AE6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976563"/>
            <a:ext cx="170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4000">
                <a:ea typeface="宋体" panose="02010600030101010101" pitchFamily="2" charset="-122"/>
              </a:rPr>
              <a:t>Reheat</a:t>
            </a:r>
          </a:p>
        </p:txBody>
      </p:sp>
      <p:sp>
        <p:nvSpPr>
          <p:cNvPr id="418843" name="Text Box 27">
            <a:extLst>
              <a:ext uri="{FF2B5EF4-FFF2-40B4-BE49-F238E27FC236}">
                <a16:creationId xmlns:a16="http://schemas.microsoft.com/office/drawing/2014/main" id="{CAD26EB7-FFE7-40E3-BF36-127881809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505200"/>
            <a:ext cx="30337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4000">
                <a:ea typeface="宋体" panose="02010600030101010101" pitchFamily="2" charset="-122"/>
              </a:rPr>
              <a:t>Regenerative</a:t>
            </a:r>
          </a:p>
        </p:txBody>
      </p:sp>
      <p:sp>
        <p:nvSpPr>
          <p:cNvPr id="418844" name="Text Box 28">
            <a:extLst>
              <a:ext uri="{FF2B5EF4-FFF2-40B4-BE49-F238E27FC236}">
                <a16:creationId xmlns:a16="http://schemas.microsoft.com/office/drawing/2014/main" id="{0E9D9803-AA86-4F63-B4B7-B19ACBB38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038600"/>
            <a:ext cx="31194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4000">
                <a:ea typeface="宋体" panose="02010600030101010101" pitchFamily="2" charset="-122"/>
              </a:rPr>
              <a:t>Cogeneration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>
            <a:extLst>
              <a:ext uri="{FF2B5EF4-FFF2-40B4-BE49-F238E27FC236}">
                <a16:creationId xmlns:a16="http://schemas.microsoft.com/office/drawing/2014/main" id="{EE45E4D5-5824-4BA1-9F1E-FD79FF838D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7772400" cy="762000"/>
          </a:xfrm>
        </p:spPr>
        <p:txBody>
          <a:bodyPr/>
          <a:lstStyle/>
          <a:p>
            <a:r>
              <a:rPr lang="en-US" altLang="zh-CN" b="1"/>
              <a:t>§</a:t>
            </a:r>
            <a:r>
              <a:rPr lang="en-US" altLang="zh-CN" b="1">
                <a:latin typeface="Times New Roman" panose="02020603050405020304" pitchFamily="18" charset="0"/>
              </a:rPr>
              <a:t>7-5   </a:t>
            </a: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热电联产</a:t>
            </a:r>
            <a:r>
              <a:rPr lang="en-US" altLang="zh-CN" b="1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供</a:t>
            </a:r>
            <a:r>
              <a:rPr lang="en-US" altLang="zh-CN" b="1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循环</a:t>
            </a:r>
          </a:p>
        </p:txBody>
      </p:sp>
      <p:grpSp>
        <p:nvGrpSpPr>
          <p:cNvPr id="304138" name="Group 10">
            <a:extLst>
              <a:ext uri="{FF2B5EF4-FFF2-40B4-BE49-F238E27FC236}">
                <a16:creationId xmlns:a16="http://schemas.microsoft.com/office/drawing/2014/main" id="{D3C8BA0C-2D09-4966-B8C6-9C78994F8B7F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133600"/>
            <a:ext cx="4776788" cy="3657600"/>
            <a:chOff x="336" y="1152"/>
            <a:chExt cx="3009" cy="2304"/>
          </a:xfrm>
        </p:grpSpPr>
        <p:sp>
          <p:nvSpPr>
            <p:cNvPr id="304131" name="Rectangle 3">
              <a:extLst>
                <a:ext uri="{FF2B5EF4-FFF2-40B4-BE49-F238E27FC236}">
                  <a16:creationId xmlns:a16="http://schemas.microsoft.com/office/drawing/2014/main" id="{25D667B8-700D-4EEC-80C6-D58061B77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1152"/>
              <a:ext cx="2880" cy="230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aphicFrame>
          <p:nvGraphicFramePr>
            <p:cNvPr id="304132" name="Object 4">
              <a:extLst>
                <a:ext uri="{FF2B5EF4-FFF2-40B4-BE49-F238E27FC236}">
                  <a16:creationId xmlns:a16="http://schemas.microsoft.com/office/drawing/2014/main" id="{4C04DAEF-1193-4209-8FC0-29D119BD8A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" y="1272"/>
            <a:ext cx="2961" cy="2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2597" name="Picture" r:id="rId4" imgW="2133720" imgH="1504800" progId="Word.Picture.8">
                    <p:embed/>
                  </p:oleObj>
                </mc:Choice>
                <mc:Fallback>
                  <p:oleObj name="Picture" r:id="rId4" imgW="2133720" imgH="1504800" progId="Word.Picture.8">
                    <p:embed/>
                    <p:pic>
                      <p:nvPicPr>
                        <p:cNvPr id="304132" name="Object 4">
                          <a:extLst>
                            <a:ext uri="{FF2B5EF4-FFF2-40B4-BE49-F238E27FC236}">
                              <a16:creationId xmlns:a16="http://schemas.microsoft.com/office/drawing/2014/main" id="{4C04DAEF-1193-4209-8FC0-29D119BD8A2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1272"/>
                          <a:ext cx="2961" cy="2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4134" name="Text Box 6">
            <a:extLst>
              <a:ext uri="{FF2B5EF4-FFF2-40B4-BE49-F238E27FC236}">
                <a16:creationId xmlns:a16="http://schemas.microsoft.com/office/drawing/2014/main" id="{2C2BDE83-75A3-4DDE-8BCA-7CC06AD29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4325" y="1793875"/>
            <a:ext cx="3749675" cy="252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用发电厂作了功的蒸汽的余热来满足热用户的需要，这种作法称为</a:t>
            </a:r>
            <a:r>
              <a:rPr lang="zh-CN" altLang="en-US" sz="3200" dirty="0">
                <a:latin typeface="黑体" panose="02010609060101010101" pitchFamily="49" charset="-122"/>
              </a:rPr>
              <a:t>热电联</a:t>
            </a:r>
            <a:r>
              <a:rPr lang="en-US" altLang="zh-CN" sz="3200" dirty="0">
                <a:latin typeface="黑体" panose="02010609060101010101" pitchFamily="49" charset="-122"/>
              </a:rPr>
              <a:t>(</a:t>
            </a:r>
            <a:r>
              <a:rPr lang="zh-CN" altLang="en-US" sz="3200" dirty="0">
                <a:latin typeface="黑体" panose="02010609060101010101" pitchFamily="49" charset="-122"/>
              </a:rPr>
              <a:t>产</a:t>
            </a:r>
            <a:r>
              <a:rPr lang="en-US" altLang="zh-CN" sz="3200" dirty="0">
                <a:latin typeface="黑体" panose="02010609060101010101" pitchFamily="49" charset="-122"/>
              </a:rPr>
              <a:t>)</a:t>
            </a:r>
            <a:r>
              <a:rPr lang="zh-CN" altLang="en-US" sz="3200" dirty="0">
                <a:latin typeface="黑体" panose="02010609060101010101" pitchFamily="49" charset="-122"/>
              </a:rPr>
              <a:t>供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304135" name="Rectangle 7">
            <a:extLst>
              <a:ext uri="{FF2B5EF4-FFF2-40B4-BE49-F238E27FC236}">
                <a16:creationId xmlns:a16="http://schemas.microsoft.com/office/drawing/2014/main" id="{C3E59406-0D18-4695-8D13-0A8E97B4D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371600"/>
            <a:ext cx="6172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>
                <a:latin typeface="宋体" panose="02010600030101010101" pitchFamily="2" charset="-122"/>
              </a:rPr>
              <a:t>背压式机组</a:t>
            </a:r>
            <a:r>
              <a:rPr kumimoji="0" lang="en-US" altLang="zh-CN">
                <a:latin typeface="宋体" panose="02010600030101010101" pitchFamily="2" charset="-122"/>
              </a:rPr>
              <a:t>(</a:t>
            </a:r>
            <a:r>
              <a:rPr lang="zh-CN" altLang="en-US">
                <a:solidFill>
                  <a:srgbClr val="00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背压</a:t>
            </a:r>
            <a:r>
              <a:rPr lang="en-US" altLang="zh-CN">
                <a:solidFill>
                  <a:srgbClr val="00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&gt;0.1MPa</a:t>
            </a:r>
            <a:r>
              <a:rPr kumimoji="0" lang="en-US" altLang="zh-CN">
                <a:latin typeface="宋体" panose="02010600030101010101" pitchFamily="2" charset="-122"/>
              </a:rPr>
              <a:t>)</a:t>
            </a:r>
          </a:p>
        </p:txBody>
      </p:sp>
      <p:sp>
        <p:nvSpPr>
          <p:cNvPr id="304139" name="Text Box 11">
            <a:extLst>
              <a:ext uri="{FF2B5EF4-FFF2-40B4-BE49-F238E27FC236}">
                <a16:creationId xmlns:a16="http://schemas.microsoft.com/office/drawing/2014/main" id="{EE55248A-BB14-458B-B845-7A2F4F472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762000"/>
            <a:ext cx="31194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4000">
                <a:ea typeface="宋体" panose="02010600030101010101" pitchFamily="2" charset="-122"/>
              </a:rPr>
              <a:t>Cogeneration</a:t>
            </a: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297D6085-5F7B-4DB6-859B-D3BE287A2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4325" y="4709318"/>
            <a:ext cx="37338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背压式</a:t>
            </a:r>
            <a:r>
              <a:rPr lang="zh-CN" altLang="en-US" sz="3200" dirty="0">
                <a:solidFill>
                  <a:srgbClr val="FFFF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缺点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</a:p>
          <a:p>
            <a:pPr algn="l">
              <a:spcBef>
                <a:spcPct val="0"/>
              </a:spcBef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zh-CN" altLang="en-US" sz="3200" dirty="0">
                <a:solidFill>
                  <a:srgbClr val="00FF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热电互相影响</a:t>
            </a:r>
          </a:p>
          <a:p>
            <a:pPr algn="l">
              <a:spcBef>
                <a:spcPct val="0"/>
              </a:spcBef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zh-CN" altLang="en-US" sz="3200" dirty="0">
                <a:solidFill>
                  <a:srgbClr val="00FF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供热参数单一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4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4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4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4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4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4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134" grpId="0" autoUpdateAnimBg="0"/>
      <p:bldP spid="304135" grpId="0" autoUpdateAnimBg="0"/>
      <p:bldP spid="10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>
            <a:extLst>
              <a:ext uri="{FF2B5EF4-FFF2-40B4-BE49-F238E27FC236}">
                <a16:creationId xmlns:a16="http://schemas.microsoft.com/office/drawing/2014/main" id="{0333C11B-BCFD-47B2-9B1E-50708BF3BE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抽汽调节式</a:t>
            </a: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热电联产</a:t>
            </a:r>
            <a:r>
              <a:rPr lang="en-US" altLang="zh-CN" b="1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供</a:t>
            </a:r>
            <a:r>
              <a:rPr lang="en-US" altLang="zh-CN" b="1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循环</a:t>
            </a:r>
          </a:p>
        </p:txBody>
      </p:sp>
      <p:sp>
        <p:nvSpPr>
          <p:cNvPr id="305155" name="Rectangle 3">
            <a:extLst>
              <a:ext uri="{FF2B5EF4-FFF2-40B4-BE49-F238E27FC236}">
                <a16:creationId xmlns:a16="http://schemas.microsoft.com/office/drawing/2014/main" id="{A4F47283-24E5-4C43-842B-8E9AFD88B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828800"/>
            <a:ext cx="4800600" cy="4038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0"/>
              </a:spcBef>
            </a:pPr>
            <a:endParaRPr lang="zh-CN" altLang="zh-CN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305156" name="Object 4">
            <a:extLst>
              <a:ext uri="{FF2B5EF4-FFF2-40B4-BE49-F238E27FC236}">
                <a16:creationId xmlns:a16="http://schemas.microsoft.com/office/drawing/2014/main" id="{DA26F6E1-3565-46EE-852F-0A9D27EA1A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9888" y="2057400"/>
          <a:ext cx="4887912" cy="377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621" name="Picture" r:id="rId4" imgW="2219400" imgH="1714680" progId="Word.Picture.8">
                  <p:embed/>
                </p:oleObj>
              </mc:Choice>
              <mc:Fallback>
                <p:oleObj name="Picture" r:id="rId4" imgW="2219400" imgH="1714680" progId="Word.Picture.8">
                  <p:embed/>
                  <p:pic>
                    <p:nvPicPr>
                      <p:cNvPr id="305156" name="Object 4">
                        <a:extLst>
                          <a:ext uri="{FF2B5EF4-FFF2-40B4-BE49-F238E27FC236}">
                            <a16:creationId xmlns:a16="http://schemas.microsoft.com/office/drawing/2014/main" id="{DA26F6E1-3565-46EE-852F-0A9D27EA1A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8" y="2057400"/>
                        <a:ext cx="4887912" cy="3776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5158" name="Text Box 6">
            <a:extLst>
              <a:ext uri="{FF2B5EF4-FFF2-40B4-BE49-F238E27FC236}">
                <a16:creationId xmlns:a16="http://schemas.microsoft.com/office/drawing/2014/main" id="{96848E24-01FF-4FFD-8B77-FD9E29748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1676400"/>
            <a:ext cx="3597275" cy="252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抽汽式热电联供循环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可以自动调节热、电供应比例，以满足不同用户的需要。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5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5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58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>
            <a:extLst>
              <a:ext uri="{FF2B5EF4-FFF2-40B4-BE49-F238E27FC236}">
                <a16:creationId xmlns:a16="http://schemas.microsoft.com/office/drawing/2014/main" id="{F2F6884C-BF6C-4812-8B24-E0CF429DDB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8001000" cy="762000"/>
          </a:xfrm>
        </p:spPr>
        <p:txBody>
          <a:bodyPr/>
          <a:lstStyle/>
          <a:p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热电联产</a:t>
            </a:r>
            <a:r>
              <a:rPr lang="en-US" altLang="zh-CN" b="1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供</a:t>
            </a:r>
            <a:r>
              <a:rPr lang="en-US" altLang="zh-CN" b="1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循环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的经济性评价</a:t>
            </a:r>
          </a:p>
        </p:txBody>
      </p:sp>
      <p:graphicFrame>
        <p:nvGraphicFramePr>
          <p:cNvPr id="306180" name="Object 4">
            <a:extLst>
              <a:ext uri="{FF2B5EF4-FFF2-40B4-BE49-F238E27FC236}">
                <a16:creationId xmlns:a16="http://schemas.microsoft.com/office/drawing/2014/main" id="{01870CDF-9644-4174-A85A-207F82D6A9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3657600"/>
          <a:ext cx="7151688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48" name="Equation" r:id="rId4" imgW="2654280" imgH="444240" progId="Equation.DSMT4">
                  <p:embed/>
                </p:oleObj>
              </mc:Choice>
              <mc:Fallback>
                <p:oleObj name="Equation" r:id="rId4" imgW="2654280" imgH="444240" progId="Equation.DSMT4">
                  <p:embed/>
                  <p:pic>
                    <p:nvPicPr>
                      <p:cNvPr id="306180" name="Object 4">
                        <a:extLst>
                          <a:ext uri="{FF2B5EF4-FFF2-40B4-BE49-F238E27FC236}">
                            <a16:creationId xmlns:a16="http://schemas.microsoft.com/office/drawing/2014/main" id="{01870CDF-9644-4174-A85A-207F82D6A9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657600"/>
                        <a:ext cx="7151688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6189" name="Group 13">
            <a:extLst>
              <a:ext uri="{FF2B5EF4-FFF2-40B4-BE49-F238E27FC236}">
                <a16:creationId xmlns:a16="http://schemas.microsoft.com/office/drawing/2014/main" id="{30E1C413-0B93-44CA-981E-24A985F8AB38}"/>
              </a:ext>
            </a:extLst>
          </p:cNvPr>
          <p:cNvGrpSpPr>
            <a:grpSpLocks/>
          </p:cNvGrpSpPr>
          <p:nvPr/>
        </p:nvGrpSpPr>
        <p:grpSpPr bwMode="auto">
          <a:xfrm>
            <a:off x="544513" y="1143000"/>
            <a:ext cx="7458075" cy="1168400"/>
            <a:chOff x="343" y="720"/>
            <a:chExt cx="4698" cy="736"/>
          </a:xfrm>
        </p:grpSpPr>
        <p:graphicFrame>
          <p:nvGraphicFramePr>
            <p:cNvPr id="306182" name="Object 6">
              <a:extLst>
                <a:ext uri="{FF2B5EF4-FFF2-40B4-BE49-F238E27FC236}">
                  <a16:creationId xmlns:a16="http://schemas.microsoft.com/office/drawing/2014/main" id="{1CEA620C-3D65-4276-97C1-595C65327E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48" y="720"/>
            <a:ext cx="979" cy="7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649" name="Equation" r:id="rId6" imgW="571320" imgH="431640" progId="Equation.DSMT4">
                    <p:embed/>
                  </p:oleObj>
                </mc:Choice>
                <mc:Fallback>
                  <p:oleObj name="Equation" r:id="rId6" imgW="571320" imgH="431640" progId="Equation.DSMT4">
                    <p:embed/>
                    <p:pic>
                      <p:nvPicPr>
                        <p:cNvPr id="306182" name="Object 6">
                          <a:extLst>
                            <a:ext uri="{FF2B5EF4-FFF2-40B4-BE49-F238E27FC236}">
                              <a16:creationId xmlns:a16="http://schemas.microsoft.com/office/drawing/2014/main" id="{1CEA620C-3D65-4276-97C1-595C65327E8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720"/>
                          <a:ext cx="979" cy="7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6183" name="Rectangle 7">
              <a:extLst>
                <a:ext uri="{FF2B5EF4-FFF2-40B4-BE49-F238E27FC236}">
                  <a16:creationId xmlns:a16="http://schemas.microsoft.com/office/drawing/2014/main" id="{D5EACFC7-F7A5-4CAB-8C83-644AAA219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" y="909"/>
              <a:ext cx="469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en-US" altLang="zh-CN" sz="3200">
                  <a:solidFill>
                    <a:srgbClr val="00FF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r>
                <a:rPr kumimoji="0" lang="en-US" altLang="zh-CN" sz="3200">
                  <a:solidFill>
                    <a:srgbClr val="FF66CC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Symbol" panose="05050102010706020507" pitchFamily="18" charset="2"/>
                </a:rPr>
                <a:t>  </a:t>
              </a:r>
              <a:r>
                <a:rPr kumimoji="0" lang="zh-CN" altLang="en-US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只采用热效率                显然不够全面</a:t>
              </a:r>
            </a:p>
          </p:txBody>
        </p:sp>
      </p:grpSp>
      <p:sp>
        <p:nvSpPr>
          <p:cNvPr id="306184" name="Rectangle 8">
            <a:extLst>
              <a:ext uri="{FF2B5EF4-FFF2-40B4-BE49-F238E27FC236}">
                <a16:creationId xmlns:a16="http://schemas.microsoft.com/office/drawing/2014/main" id="{DEF303CA-BBC1-48F5-BBDA-D178048B2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286000"/>
            <a:ext cx="32162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3200">
                <a:solidFill>
                  <a:srgbClr val="00FF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kumimoji="0" lang="en-US" altLang="zh-CN" sz="3200">
                <a:solidFill>
                  <a:srgbClr val="FF66CC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kumimoji="0"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能量利用系数</a:t>
            </a:r>
          </a:p>
        </p:txBody>
      </p:sp>
      <p:sp>
        <p:nvSpPr>
          <p:cNvPr id="306185" name="Rectangle 9">
            <a:extLst>
              <a:ext uri="{FF2B5EF4-FFF2-40B4-BE49-F238E27FC236}">
                <a16:creationId xmlns:a16="http://schemas.microsoft.com/office/drawing/2014/main" id="{AC05639E-1AA2-46EF-BCC6-BD4542F14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286000"/>
            <a:ext cx="5487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，但未考虑热和电的品位不同</a:t>
            </a:r>
          </a:p>
        </p:txBody>
      </p:sp>
      <p:sp>
        <p:nvSpPr>
          <p:cNvPr id="306186" name="Rectangle 10">
            <a:extLst>
              <a:ext uri="{FF2B5EF4-FFF2-40B4-BE49-F238E27FC236}">
                <a16:creationId xmlns:a16="http://schemas.microsoft.com/office/drawing/2014/main" id="{E35940D4-64A9-44DF-850B-1A3906444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059363"/>
            <a:ext cx="3295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3200" dirty="0">
                <a:solidFill>
                  <a:srgbClr val="00FF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kumimoji="0" lang="en-US" altLang="zh-CN" sz="3200" dirty="0">
                <a:solidFill>
                  <a:srgbClr val="FF66CC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kumimoji="0" lang="en-US" altLang="zh-CN" sz="3200" i="1" dirty="0">
                <a:solidFill>
                  <a:srgbClr val="FFFF66"/>
                </a:solidFill>
                <a:ea typeface="宋体" panose="02010600030101010101" pitchFamily="2" charset="-122"/>
              </a:rPr>
              <a:t>Ex</a:t>
            </a:r>
            <a:r>
              <a:rPr kumimoji="0"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经济学评价</a:t>
            </a:r>
          </a:p>
        </p:txBody>
      </p:sp>
      <p:sp>
        <p:nvSpPr>
          <p:cNvPr id="306188" name="Rectangle 12">
            <a:extLst>
              <a:ext uri="{FF2B5EF4-FFF2-40B4-BE49-F238E27FC236}">
                <a16:creationId xmlns:a16="http://schemas.microsoft.com/office/drawing/2014/main" id="{B7A461F6-FFB1-4656-918A-53DC8A5E4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745163"/>
            <a:ext cx="85328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3200" dirty="0">
                <a:solidFill>
                  <a:srgbClr val="00FF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kumimoji="0" lang="en-US" altLang="zh-CN" sz="3200" dirty="0">
                <a:solidFill>
                  <a:srgbClr val="FF66CC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kumimoji="0"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热电联产、集中供热是发展方向，经济环保</a:t>
            </a:r>
          </a:p>
        </p:txBody>
      </p:sp>
      <p:sp>
        <p:nvSpPr>
          <p:cNvPr id="306190" name="Text Box 14">
            <a:extLst>
              <a:ext uri="{FF2B5EF4-FFF2-40B4-BE49-F238E27FC236}">
                <a16:creationId xmlns:a16="http://schemas.microsoft.com/office/drawing/2014/main" id="{6081DCF3-9AE9-4E59-8227-5A4F086A2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819400"/>
            <a:ext cx="38973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4000">
                <a:ea typeface="宋体" panose="02010600030101010101" pitchFamily="2" charset="-122"/>
              </a:rPr>
              <a:t>Utilization factor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6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6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6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6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6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6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6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6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6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6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6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6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6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6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84" grpId="0" autoUpdateAnimBg="0"/>
      <p:bldP spid="306185" grpId="0" autoUpdateAnimBg="0"/>
      <p:bldP spid="306186" grpId="0" autoUpdateAnimBg="0"/>
      <p:bldP spid="306188" grpId="0" autoUpdateAnimBg="0"/>
      <p:bldP spid="306190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Line 2">
            <a:extLst>
              <a:ext uri="{FF2B5EF4-FFF2-40B4-BE49-F238E27FC236}">
                <a16:creationId xmlns:a16="http://schemas.microsoft.com/office/drawing/2014/main" id="{AF1F7944-529F-49A3-82AE-9E37FB558BA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95400"/>
            <a:ext cx="9144000" cy="0"/>
          </a:xfrm>
          <a:prstGeom prst="line">
            <a:avLst/>
          </a:prstGeom>
          <a:noFill/>
          <a:ln w="317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779" name="Line 3">
            <a:extLst>
              <a:ext uri="{FF2B5EF4-FFF2-40B4-BE49-F238E27FC236}">
                <a16:creationId xmlns:a16="http://schemas.microsoft.com/office/drawing/2014/main" id="{24441DBC-B8A3-4B57-8B49-5497684D00E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780" name="Line 4">
            <a:extLst>
              <a:ext uri="{FF2B5EF4-FFF2-40B4-BE49-F238E27FC236}">
                <a16:creationId xmlns:a16="http://schemas.microsoft.com/office/drawing/2014/main" id="{1B075848-2BD5-4338-AB78-C0D075A4309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3962400"/>
            <a:ext cx="9144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781" name="Line 5">
            <a:extLst>
              <a:ext uri="{FF2B5EF4-FFF2-40B4-BE49-F238E27FC236}">
                <a16:creationId xmlns:a16="http://schemas.microsoft.com/office/drawing/2014/main" id="{361F3A67-70AE-4AAE-9B2C-9EE04422BB7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495800"/>
            <a:ext cx="9144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782" name="Line 6">
            <a:extLst>
              <a:ext uri="{FF2B5EF4-FFF2-40B4-BE49-F238E27FC236}">
                <a16:creationId xmlns:a16="http://schemas.microsoft.com/office/drawing/2014/main" id="{868C13EA-9F81-4D7E-88DA-293919D57C0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295400"/>
            <a:ext cx="0" cy="5181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783" name="Line 7">
            <a:extLst>
              <a:ext uri="{FF2B5EF4-FFF2-40B4-BE49-F238E27FC236}">
                <a16:creationId xmlns:a16="http://schemas.microsoft.com/office/drawing/2014/main" id="{0B421056-32B0-4272-9A5B-1770132CBB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295400"/>
            <a:ext cx="0" cy="5181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784" name="Line 8">
            <a:extLst>
              <a:ext uri="{FF2B5EF4-FFF2-40B4-BE49-F238E27FC236}">
                <a16:creationId xmlns:a16="http://schemas.microsoft.com/office/drawing/2014/main" id="{36BC2CA0-B5F7-4D0A-8EF7-EA22BE2773E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3962400"/>
            <a:ext cx="0" cy="2514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785" name="Line 9">
            <a:extLst>
              <a:ext uri="{FF2B5EF4-FFF2-40B4-BE49-F238E27FC236}">
                <a16:creationId xmlns:a16="http://schemas.microsoft.com/office/drawing/2014/main" id="{1B1AFD9C-72EF-4146-A3EA-C3D811769C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3962400"/>
            <a:ext cx="0" cy="2514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786" name="Line 10">
            <a:extLst>
              <a:ext uri="{FF2B5EF4-FFF2-40B4-BE49-F238E27FC236}">
                <a16:creationId xmlns:a16="http://schemas.microsoft.com/office/drawing/2014/main" id="{850CB643-B687-4BA0-B36D-C3C11E3704E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3962400"/>
            <a:ext cx="0" cy="2514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787" name="Line 11">
            <a:extLst>
              <a:ext uri="{FF2B5EF4-FFF2-40B4-BE49-F238E27FC236}">
                <a16:creationId xmlns:a16="http://schemas.microsoft.com/office/drawing/2014/main" id="{6600EE95-75EC-43F3-9997-21DDED9143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3962400"/>
            <a:ext cx="0" cy="2514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31788" name="Group 12">
            <a:extLst>
              <a:ext uri="{FF2B5EF4-FFF2-40B4-BE49-F238E27FC236}">
                <a16:creationId xmlns:a16="http://schemas.microsoft.com/office/drawing/2014/main" id="{48DC07A4-5284-40DC-A8FC-E5524CA426EB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981200"/>
            <a:ext cx="609600" cy="1600200"/>
            <a:chOff x="1680" y="1104"/>
            <a:chExt cx="384" cy="1008"/>
          </a:xfrm>
        </p:grpSpPr>
        <p:sp>
          <p:nvSpPr>
            <p:cNvPr id="331789" name="Text Box 13">
              <a:extLst>
                <a:ext uri="{FF2B5EF4-FFF2-40B4-BE49-F238E27FC236}">
                  <a16:creationId xmlns:a16="http://schemas.microsoft.com/office/drawing/2014/main" id="{9CA913CF-6F64-4C1D-8593-85E57EF848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104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b="0">
                  <a:solidFill>
                    <a:srgbClr val="FFFF00"/>
                  </a:solidFill>
                  <a:ea typeface="宋体" panose="02010600030101010101" pitchFamily="2" charset="-122"/>
                </a:rPr>
                <a:t>饱</a:t>
              </a:r>
              <a:endParaRPr lang="zh-CN" altLang="en-US" b="0">
                <a:solidFill>
                  <a:schemeClr val="accent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31790" name="Text Box 14">
              <a:extLst>
                <a:ext uri="{FF2B5EF4-FFF2-40B4-BE49-F238E27FC236}">
                  <a16:creationId xmlns:a16="http://schemas.microsoft.com/office/drawing/2014/main" id="{3CC90332-03F8-416F-A165-F499F364B5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344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b="0">
                  <a:solidFill>
                    <a:srgbClr val="FFFF00"/>
                  </a:solidFill>
                  <a:ea typeface="宋体" panose="02010600030101010101" pitchFamily="2" charset="-122"/>
                </a:rPr>
                <a:t>和</a:t>
              </a:r>
              <a:endParaRPr lang="zh-CN" altLang="en-US" b="0">
                <a:solidFill>
                  <a:schemeClr val="accent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31791" name="Text Box 15">
              <a:extLst>
                <a:ext uri="{FF2B5EF4-FFF2-40B4-BE49-F238E27FC236}">
                  <a16:creationId xmlns:a16="http://schemas.microsoft.com/office/drawing/2014/main" id="{8B397B82-148B-4F74-B0B5-BB285C8F4D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584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b="0">
                  <a:solidFill>
                    <a:srgbClr val="FFFF00"/>
                  </a:solidFill>
                  <a:ea typeface="宋体" panose="02010600030101010101" pitchFamily="2" charset="-122"/>
                </a:rPr>
                <a:t>参</a:t>
              </a:r>
              <a:endParaRPr lang="zh-CN" altLang="en-US" b="0">
                <a:solidFill>
                  <a:schemeClr val="accent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31792" name="Text Box 16">
              <a:extLst>
                <a:ext uri="{FF2B5EF4-FFF2-40B4-BE49-F238E27FC236}">
                  <a16:creationId xmlns:a16="http://schemas.microsoft.com/office/drawing/2014/main" id="{78A8E5C1-C410-4E8B-AD42-B53582102F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82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b="0">
                  <a:solidFill>
                    <a:srgbClr val="FFFF00"/>
                  </a:solidFill>
                  <a:ea typeface="宋体" panose="02010600030101010101" pitchFamily="2" charset="-122"/>
                </a:rPr>
                <a:t>数</a:t>
              </a:r>
            </a:p>
          </p:txBody>
        </p:sp>
      </p:grpSp>
      <p:graphicFrame>
        <p:nvGraphicFramePr>
          <p:cNvPr id="331793" name="Object 17">
            <a:extLst>
              <a:ext uri="{FF2B5EF4-FFF2-40B4-BE49-F238E27FC236}">
                <a16:creationId xmlns:a16="http://schemas.microsoft.com/office/drawing/2014/main" id="{B6D4F681-38F2-4ABB-AEA7-A98E82C02C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1371600"/>
          <a:ext cx="3524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38" name="公式" r:id="rId3" imgW="152280" imgH="164880" progId="Equation.3">
                  <p:embed/>
                </p:oleObj>
              </mc:Choice>
              <mc:Fallback>
                <p:oleObj name="公式" r:id="rId3" imgW="152280" imgH="164880" progId="Equation.3">
                  <p:embed/>
                  <p:pic>
                    <p:nvPicPr>
                      <p:cNvPr id="331793" name="Object 17">
                        <a:extLst>
                          <a:ext uri="{FF2B5EF4-FFF2-40B4-BE49-F238E27FC236}">
                            <a16:creationId xmlns:a16="http://schemas.microsoft.com/office/drawing/2014/main" id="{B6D4F681-38F2-4ABB-AEA7-A98E82C02C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371600"/>
                        <a:ext cx="3524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794" name="Object 18">
            <a:extLst>
              <a:ext uri="{FF2B5EF4-FFF2-40B4-BE49-F238E27FC236}">
                <a16:creationId xmlns:a16="http://schemas.microsoft.com/office/drawing/2014/main" id="{81C2E367-BE45-4C94-AB39-44A5508E88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9288" y="1355725"/>
          <a:ext cx="1470025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39" name="Equation" r:id="rId5" imgW="609480" imgH="177480" progId="Equation.DSMT4">
                  <p:embed/>
                </p:oleObj>
              </mc:Choice>
              <mc:Fallback>
                <p:oleObj name="Equation" r:id="rId5" imgW="609480" imgH="177480" progId="Equation.DSMT4">
                  <p:embed/>
                  <p:pic>
                    <p:nvPicPr>
                      <p:cNvPr id="331794" name="Object 18">
                        <a:extLst>
                          <a:ext uri="{FF2B5EF4-FFF2-40B4-BE49-F238E27FC236}">
                            <a16:creationId xmlns:a16="http://schemas.microsoft.com/office/drawing/2014/main" id="{81C2E367-BE45-4C94-AB39-44A5508E88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1355725"/>
                        <a:ext cx="1470025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795" name="Object 19">
            <a:extLst>
              <a:ext uri="{FF2B5EF4-FFF2-40B4-BE49-F238E27FC236}">
                <a16:creationId xmlns:a16="http://schemas.microsoft.com/office/drawing/2014/main" id="{0414287E-3229-4EF9-B87E-DCD1973167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5675" y="1355725"/>
          <a:ext cx="149860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40" name="Equation" r:id="rId7" imgW="622080" imgH="177480" progId="Equation.DSMT4">
                  <p:embed/>
                </p:oleObj>
              </mc:Choice>
              <mc:Fallback>
                <p:oleObj name="Equation" r:id="rId7" imgW="622080" imgH="177480" progId="Equation.DSMT4">
                  <p:embed/>
                  <p:pic>
                    <p:nvPicPr>
                      <p:cNvPr id="331795" name="Object 19">
                        <a:extLst>
                          <a:ext uri="{FF2B5EF4-FFF2-40B4-BE49-F238E27FC236}">
                            <a16:creationId xmlns:a16="http://schemas.microsoft.com/office/drawing/2014/main" id="{0414287E-3229-4EF9-B87E-DCD1973167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5675" y="1355725"/>
                        <a:ext cx="149860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796" name="Object 20">
            <a:extLst>
              <a:ext uri="{FF2B5EF4-FFF2-40B4-BE49-F238E27FC236}">
                <a16:creationId xmlns:a16="http://schemas.microsoft.com/office/drawing/2014/main" id="{CF517310-5B0C-450B-AF34-ECAD801BDF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1905000"/>
          <a:ext cx="1258888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41" name="公式" r:id="rId9" imgW="634680" imgH="228600" progId="Equation.3">
                  <p:embed/>
                </p:oleObj>
              </mc:Choice>
              <mc:Fallback>
                <p:oleObj name="公式" r:id="rId9" imgW="634680" imgH="228600" progId="Equation.3">
                  <p:embed/>
                  <p:pic>
                    <p:nvPicPr>
                      <p:cNvPr id="331796" name="Object 20">
                        <a:extLst>
                          <a:ext uri="{FF2B5EF4-FFF2-40B4-BE49-F238E27FC236}">
                            <a16:creationId xmlns:a16="http://schemas.microsoft.com/office/drawing/2014/main" id="{CF517310-5B0C-450B-AF34-ECAD801BDF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905000"/>
                        <a:ext cx="1258888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797" name="Object 21">
            <a:extLst>
              <a:ext uri="{FF2B5EF4-FFF2-40B4-BE49-F238E27FC236}">
                <a16:creationId xmlns:a16="http://schemas.microsoft.com/office/drawing/2014/main" id="{9CC0BE08-30D2-423B-9B9C-E5CC21453F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2362200"/>
          <a:ext cx="3625850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42" name="公式" r:id="rId11" imgW="1917360" imgH="698400" progId="Equation.3">
                  <p:embed/>
                </p:oleObj>
              </mc:Choice>
              <mc:Fallback>
                <p:oleObj name="公式" r:id="rId11" imgW="1917360" imgH="698400" progId="Equation.3">
                  <p:embed/>
                  <p:pic>
                    <p:nvPicPr>
                      <p:cNvPr id="331797" name="Object 21">
                        <a:extLst>
                          <a:ext uri="{FF2B5EF4-FFF2-40B4-BE49-F238E27FC236}">
                            <a16:creationId xmlns:a16="http://schemas.microsoft.com/office/drawing/2014/main" id="{9CC0BE08-30D2-423B-9B9C-E5CC21453F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62200"/>
                        <a:ext cx="3625850" cy="1319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1798" name="Line 22">
            <a:extLst>
              <a:ext uri="{FF2B5EF4-FFF2-40B4-BE49-F238E27FC236}">
                <a16:creationId xmlns:a16="http://schemas.microsoft.com/office/drawing/2014/main" id="{8E315C3D-600E-44E4-8DAB-50E2D5B419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95400"/>
            <a:ext cx="0" cy="5181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799" name="Line 23">
            <a:extLst>
              <a:ext uri="{FF2B5EF4-FFF2-40B4-BE49-F238E27FC236}">
                <a16:creationId xmlns:a16="http://schemas.microsoft.com/office/drawing/2014/main" id="{E103550E-2ADF-407E-9902-669AFB70469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0" y="1295400"/>
            <a:ext cx="0" cy="5181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31800" name="Object 24">
            <a:extLst>
              <a:ext uri="{FF2B5EF4-FFF2-40B4-BE49-F238E27FC236}">
                <a16:creationId xmlns:a16="http://schemas.microsoft.com/office/drawing/2014/main" id="{38F26401-EFAA-4DD5-B614-FE71FBAE09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1905000"/>
          <a:ext cx="12303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43" name="公式" r:id="rId13" imgW="634680" imgH="228600" progId="Equation.3">
                  <p:embed/>
                </p:oleObj>
              </mc:Choice>
              <mc:Fallback>
                <p:oleObj name="公式" r:id="rId13" imgW="634680" imgH="228600" progId="Equation.3">
                  <p:embed/>
                  <p:pic>
                    <p:nvPicPr>
                      <p:cNvPr id="331800" name="Object 24">
                        <a:extLst>
                          <a:ext uri="{FF2B5EF4-FFF2-40B4-BE49-F238E27FC236}">
                            <a16:creationId xmlns:a16="http://schemas.microsoft.com/office/drawing/2014/main" id="{38F26401-EFAA-4DD5-B614-FE71FBAE09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905000"/>
                        <a:ext cx="12303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01" name="Object 25">
            <a:extLst>
              <a:ext uri="{FF2B5EF4-FFF2-40B4-BE49-F238E27FC236}">
                <a16:creationId xmlns:a16="http://schemas.microsoft.com/office/drawing/2014/main" id="{8A2A0DFA-579E-4B44-BC00-B07D8150B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1600" y="2362200"/>
          <a:ext cx="3625850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44" name="公式" r:id="rId15" imgW="1917360" imgH="698400" progId="Equation.3">
                  <p:embed/>
                </p:oleObj>
              </mc:Choice>
              <mc:Fallback>
                <p:oleObj name="公式" r:id="rId15" imgW="1917360" imgH="698400" progId="Equation.3">
                  <p:embed/>
                  <p:pic>
                    <p:nvPicPr>
                      <p:cNvPr id="331801" name="Object 25">
                        <a:extLst>
                          <a:ext uri="{FF2B5EF4-FFF2-40B4-BE49-F238E27FC236}">
                            <a16:creationId xmlns:a16="http://schemas.microsoft.com/office/drawing/2014/main" id="{8A2A0DFA-579E-4B44-BC00-B07D8150B7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362200"/>
                        <a:ext cx="3625850" cy="1319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02" name="Object 26">
            <a:extLst>
              <a:ext uri="{FF2B5EF4-FFF2-40B4-BE49-F238E27FC236}">
                <a16:creationId xmlns:a16="http://schemas.microsoft.com/office/drawing/2014/main" id="{EA516C8F-436C-4DB5-ABD1-E9400E74DF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4038600"/>
          <a:ext cx="26352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45" name="公式" r:id="rId17" imgW="88560" imgH="152280" progId="Equation.3">
                  <p:embed/>
                </p:oleObj>
              </mc:Choice>
              <mc:Fallback>
                <p:oleObj name="公式" r:id="rId17" imgW="88560" imgH="152280" progId="Equation.3">
                  <p:embed/>
                  <p:pic>
                    <p:nvPicPr>
                      <p:cNvPr id="331802" name="Object 26">
                        <a:extLst>
                          <a:ext uri="{FF2B5EF4-FFF2-40B4-BE49-F238E27FC236}">
                            <a16:creationId xmlns:a16="http://schemas.microsoft.com/office/drawing/2014/main" id="{EA516C8F-436C-4DB5-ABD1-E9400E74DF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038600"/>
                        <a:ext cx="263525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03" name="Object 27">
            <a:extLst>
              <a:ext uri="{FF2B5EF4-FFF2-40B4-BE49-F238E27FC236}">
                <a16:creationId xmlns:a16="http://schemas.microsoft.com/office/drawing/2014/main" id="{B9548DF6-53E4-4F20-8D4D-096B808ECD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4114800"/>
          <a:ext cx="307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46" name="公式" r:id="rId19" imgW="114120" imgH="139680" progId="Equation.3">
                  <p:embed/>
                </p:oleObj>
              </mc:Choice>
              <mc:Fallback>
                <p:oleObj name="公式" r:id="rId19" imgW="114120" imgH="139680" progId="Equation.3">
                  <p:embed/>
                  <p:pic>
                    <p:nvPicPr>
                      <p:cNvPr id="331803" name="Object 27">
                        <a:extLst>
                          <a:ext uri="{FF2B5EF4-FFF2-40B4-BE49-F238E27FC236}">
                            <a16:creationId xmlns:a16="http://schemas.microsoft.com/office/drawing/2014/main" id="{B9548DF6-53E4-4F20-8D4D-096B808ECD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114800"/>
                        <a:ext cx="3079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04" name="Object 28">
            <a:extLst>
              <a:ext uri="{FF2B5EF4-FFF2-40B4-BE49-F238E27FC236}">
                <a16:creationId xmlns:a16="http://schemas.microsoft.com/office/drawing/2014/main" id="{131F14A3-8AAB-4795-9C65-67E116704A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4038600"/>
          <a:ext cx="3254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47" name="公式" r:id="rId21" imgW="126720" imgH="177480" progId="Equation.3">
                  <p:embed/>
                </p:oleObj>
              </mc:Choice>
              <mc:Fallback>
                <p:oleObj name="公式" r:id="rId21" imgW="126720" imgH="177480" progId="Equation.3">
                  <p:embed/>
                  <p:pic>
                    <p:nvPicPr>
                      <p:cNvPr id="331804" name="Object 28">
                        <a:extLst>
                          <a:ext uri="{FF2B5EF4-FFF2-40B4-BE49-F238E27FC236}">
                            <a16:creationId xmlns:a16="http://schemas.microsoft.com/office/drawing/2014/main" id="{131F14A3-8AAB-4795-9C65-67E116704A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038600"/>
                        <a:ext cx="32543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05" name="Object 29">
            <a:extLst>
              <a:ext uri="{FF2B5EF4-FFF2-40B4-BE49-F238E27FC236}">
                <a16:creationId xmlns:a16="http://schemas.microsoft.com/office/drawing/2014/main" id="{8A7D0711-4BF5-43B0-BCCB-5F5144933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2400" y="4114800"/>
          <a:ext cx="307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48" name="公式" r:id="rId23" imgW="114120" imgH="139680" progId="Equation.3">
                  <p:embed/>
                </p:oleObj>
              </mc:Choice>
              <mc:Fallback>
                <p:oleObj name="公式" r:id="rId23" imgW="114120" imgH="139680" progId="Equation.3">
                  <p:embed/>
                  <p:pic>
                    <p:nvPicPr>
                      <p:cNvPr id="331805" name="Object 29">
                        <a:extLst>
                          <a:ext uri="{FF2B5EF4-FFF2-40B4-BE49-F238E27FC236}">
                            <a16:creationId xmlns:a16="http://schemas.microsoft.com/office/drawing/2014/main" id="{8A7D0711-4BF5-43B0-BCCB-5F5144933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4114800"/>
                        <a:ext cx="3079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06" name="Object 30">
            <a:extLst>
              <a:ext uri="{FF2B5EF4-FFF2-40B4-BE49-F238E27FC236}">
                <a16:creationId xmlns:a16="http://schemas.microsoft.com/office/drawing/2014/main" id="{B8ADF184-6217-4488-B4D9-6BD5A00576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6400" y="4114800"/>
          <a:ext cx="307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49" name="公式" r:id="rId25" imgW="114120" imgH="139680" progId="Equation.3">
                  <p:embed/>
                </p:oleObj>
              </mc:Choice>
              <mc:Fallback>
                <p:oleObj name="公式" r:id="rId25" imgW="114120" imgH="139680" progId="Equation.3">
                  <p:embed/>
                  <p:pic>
                    <p:nvPicPr>
                      <p:cNvPr id="331806" name="Object 30">
                        <a:extLst>
                          <a:ext uri="{FF2B5EF4-FFF2-40B4-BE49-F238E27FC236}">
                            <a16:creationId xmlns:a16="http://schemas.microsoft.com/office/drawing/2014/main" id="{B8ADF184-6217-4488-B4D9-6BD5A00576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114800"/>
                        <a:ext cx="3079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07" name="Object 31">
            <a:extLst>
              <a:ext uri="{FF2B5EF4-FFF2-40B4-BE49-F238E27FC236}">
                <a16:creationId xmlns:a16="http://schemas.microsoft.com/office/drawing/2014/main" id="{9AC2825C-2195-4795-9AD5-D575507139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0" y="4038600"/>
          <a:ext cx="3254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50" name="公式" r:id="rId27" imgW="126720" imgH="177480" progId="Equation.3">
                  <p:embed/>
                </p:oleObj>
              </mc:Choice>
              <mc:Fallback>
                <p:oleObj name="公式" r:id="rId27" imgW="126720" imgH="177480" progId="Equation.3">
                  <p:embed/>
                  <p:pic>
                    <p:nvPicPr>
                      <p:cNvPr id="331807" name="Object 31">
                        <a:extLst>
                          <a:ext uri="{FF2B5EF4-FFF2-40B4-BE49-F238E27FC236}">
                            <a16:creationId xmlns:a16="http://schemas.microsoft.com/office/drawing/2014/main" id="{9AC2825C-2195-4795-9AD5-D575507139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4038600"/>
                        <a:ext cx="32543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08" name="Object 32">
            <a:extLst>
              <a:ext uri="{FF2B5EF4-FFF2-40B4-BE49-F238E27FC236}">
                <a16:creationId xmlns:a16="http://schemas.microsoft.com/office/drawing/2014/main" id="{01EE8F22-E670-4751-8AF0-D5344BD72B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05800" y="4114800"/>
          <a:ext cx="307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51" name="公式" r:id="rId29" imgW="114120" imgH="139680" progId="Equation.3">
                  <p:embed/>
                </p:oleObj>
              </mc:Choice>
              <mc:Fallback>
                <p:oleObj name="公式" r:id="rId29" imgW="114120" imgH="139680" progId="Equation.3">
                  <p:embed/>
                  <p:pic>
                    <p:nvPicPr>
                      <p:cNvPr id="331808" name="Object 32">
                        <a:extLst>
                          <a:ext uri="{FF2B5EF4-FFF2-40B4-BE49-F238E27FC236}">
                            <a16:creationId xmlns:a16="http://schemas.microsoft.com/office/drawing/2014/main" id="{01EE8F22-E670-4751-8AF0-D5344BD72B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4114800"/>
                        <a:ext cx="3079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1809" name="Text Box 33">
            <a:extLst>
              <a:ext uri="{FF2B5EF4-FFF2-40B4-BE49-F238E27FC236}">
                <a16:creationId xmlns:a16="http://schemas.microsoft.com/office/drawing/2014/main" id="{61995399-F1E3-48CB-8A3E-2AA293469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57200"/>
            <a:ext cx="6858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未饱和水和过热蒸汽表（节录）</a:t>
            </a:r>
          </a:p>
        </p:txBody>
      </p:sp>
      <p:graphicFrame>
        <p:nvGraphicFramePr>
          <p:cNvPr id="331810" name="Object 34">
            <a:extLst>
              <a:ext uri="{FF2B5EF4-FFF2-40B4-BE49-F238E27FC236}">
                <a16:creationId xmlns:a16="http://schemas.microsoft.com/office/drawing/2014/main" id="{6ADC1F97-86D6-41AE-A0D1-0DAF04E22F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4648200"/>
          <a:ext cx="1952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52" name="公式" r:id="rId31" imgW="114120" imgH="177480" progId="Equation.3">
                  <p:embed/>
                </p:oleObj>
              </mc:Choice>
              <mc:Fallback>
                <p:oleObj name="公式" r:id="rId31" imgW="114120" imgH="177480" progId="Equation.3">
                  <p:embed/>
                  <p:pic>
                    <p:nvPicPr>
                      <p:cNvPr id="331810" name="Object 34">
                        <a:extLst>
                          <a:ext uri="{FF2B5EF4-FFF2-40B4-BE49-F238E27FC236}">
                            <a16:creationId xmlns:a16="http://schemas.microsoft.com/office/drawing/2014/main" id="{6ADC1F97-86D6-41AE-A0D1-0DAF04E22F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648200"/>
                        <a:ext cx="19526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11" name="Object 35">
            <a:extLst>
              <a:ext uri="{FF2B5EF4-FFF2-40B4-BE49-F238E27FC236}">
                <a16:creationId xmlns:a16="http://schemas.microsoft.com/office/drawing/2014/main" id="{27CA14AC-02BF-4E25-AD21-4668D94C63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5029200"/>
          <a:ext cx="3492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53" name="公式" r:id="rId33" imgW="203040" imgH="177480" progId="Equation.3">
                  <p:embed/>
                </p:oleObj>
              </mc:Choice>
              <mc:Fallback>
                <p:oleObj name="公式" r:id="rId33" imgW="203040" imgH="177480" progId="Equation.3">
                  <p:embed/>
                  <p:pic>
                    <p:nvPicPr>
                      <p:cNvPr id="331811" name="Object 35">
                        <a:extLst>
                          <a:ext uri="{FF2B5EF4-FFF2-40B4-BE49-F238E27FC236}">
                            <a16:creationId xmlns:a16="http://schemas.microsoft.com/office/drawing/2014/main" id="{27CA14AC-02BF-4E25-AD21-4668D94C63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029200"/>
                        <a:ext cx="3492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12" name="Object 36">
            <a:extLst>
              <a:ext uri="{FF2B5EF4-FFF2-40B4-BE49-F238E27FC236}">
                <a16:creationId xmlns:a16="http://schemas.microsoft.com/office/drawing/2014/main" id="{B64E6DE4-9B29-4BEA-B6D2-CD37411CCF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125" y="5791200"/>
          <a:ext cx="3286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54" name="公式" r:id="rId35" imgW="190440" imgH="177480" progId="Equation.3">
                  <p:embed/>
                </p:oleObj>
              </mc:Choice>
              <mc:Fallback>
                <p:oleObj name="公式" r:id="rId35" imgW="190440" imgH="177480" progId="Equation.3">
                  <p:embed/>
                  <p:pic>
                    <p:nvPicPr>
                      <p:cNvPr id="331812" name="Object 36">
                        <a:extLst>
                          <a:ext uri="{FF2B5EF4-FFF2-40B4-BE49-F238E27FC236}">
                            <a16:creationId xmlns:a16="http://schemas.microsoft.com/office/drawing/2014/main" id="{B64E6DE4-9B29-4BEA-B6D2-CD37411CCF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" y="5791200"/>
                        <a:ext cx="3286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13" name="Object 37">
            <a:extLst>
              <a:ext uri="{FF2B5EF4-FFF2-40B4-BE49-F238E27FC236}">
                <a16:creationId xmlns:a16="http://schemas.microsoft.com/office/drawing/2014/main" id="{39BE558E-AD4B-46DD-B05C-6061A98324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5410200"/>
          <a:ext cx="3286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55" name="公式" r:id="rId37" imgW="190440" imgH="177480" progId="Equation.3">
                  <p:embed/>
                </p:oleObj>
              </mc:Choice>
              <mc:Fallback>
                <p:oleObj name="公式" r:id="rId37" imgW="190440" imgH="177480" progId="Equation.3">
                  <p:embed/>
                  <p:pic>
                    <p:nvPicPr>
                      <p:cNvPr id="331813" name="Object 37">
                        <a:extLst>
                          <a:ext uri="{FF2B5EF4-FFF2-40B4-BE49-F238E27FC236}">
                            <a16:creationId xmlns:a16="http://schemas.microsoft.com/office/drawing/2014/main" id="{39BE558E-AD4B-46DD-B05C-6061A98324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410200"/>
                        <a:ext cx="3286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14" name="Object 38">
            <a:extLst>
              <a:ext uri="{FF2B5EF4-FFF2-40B4-BE49-F238E27FC236}">
                <a16:creationId xmlns:a16="http://schemas.microsoft.com/office/drawing/2014/main" id="{8455FA21-F891-464E-8680-E09A85DCD0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8988" y="4648200"/>
          <a:ext cx="12096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56" name="公式" r:id="rId39" imgW="698400" imgH="177480" progId="Equation.3">
                  <p:embed/>
                </p:oleObj>
              </mc:Choice>
              <mc:Fallback>
                <p:oleObj name="公式" r:id="rId39" imgW="698400" imgH="177480" progId="Equation.3">
                  <p:embed/>
                  <p:pic>
                    <p:nvPicPr>
                      <p:cNvPr id="331814" name="Object 38">
                        <a:extLst>
                          <a:ext uri="{FF2B5EF4-FFF2-40B4-BE49-F238E27FC236}">
                            <a16:creationId xmlns:a16="http://schemas.microsoft.com/office/drawing/2014/main" id="{8455FA21-F891-464E-8680-E09A85DCD0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4648200"/>
                        <a:ext cx="12096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15" name="Object 39">
            <a:extLst>
              <a:ext uri="{FF2B5EF4-FFF2-40B4-BE49-F238E27FC236}">
                <a16:creationId xmlns:a16="http://schemas.microsoft.com/office/drawing/2014/main" id="{6B8E65DB-A39A-4B8D-9060-9E9FB40FFE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7463" y="4648200"/>
          <a:ext cx="4159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57" name="Equation" r:id="rId41" imgW="241200" imgH="177480" progId="Equation.DSMT4">
                  <p:embed/>
                </p:oleObj>
              </mc:Choice>
              <mc:Fallback>
                <p:oleObj name="Equation" r:id="rId41" imgW="241200" imgH="177480" progId="Equation.DSMT4">
                  <p:embed/>
                  <p:pic>
                    <p:nvPicPr>
                      <p:cNvPr id="331815" name="Object 39">
                        <a:extLst>
                          <a:ext uri="{FF2B5EF4-FFF2-40B4-BE49-F238E27FC236}">
                            <a16:creationId xmlns:a16="http://schemas.microsoft.com/office/drawing/2014/main" id="{6B8E65DB-A39A-4B8D-9060-9E9FB40FFE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463" y="4648200"/>
                        <a:ext cx="4159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16" name="Object 40">
            <a:extLst>
              <a:ext uri="{FF2B5EF4-FFF2-40B4-BE49-F238E27FC236}">
                <a16:creationId xmlns:a16="http://schemas.microsoft.com/office/drawing/2014/main" id="{DCB66478-D7D7-4651-B266-7388864310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65525" y="4648200"/>
          <a:ext cx="9890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58" name="公式" r:id="rId43" imgW="571320" imgH="177480" progId="Equation.3">
                  <p:embed/>
                </p:oleObj>
              </mc:Choice>
              <mc:Fallback>
                <p:oleObj name="公式" r:id="rId43" imgW="571320" imgH="177480" progId="Equation.3">
                  <p:embed/>
                  <p:pic>
                    <p:nvPicPr>
                      <p:cNvPr id="331816" name="Object 40">
                        <a:extLst>
                          <a:ext uri="{FF2B5EF4-FFF2-40B4-BE49-F238E27FC236}">
                            <a16:creationId xmlns:a16="http://schemas.microsoft.com/office/drawing/2014/main" id="{DCB66478-D7D7-4651-B266-7388864310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525" y="4648200"/>
                        <a:ext cx="9890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17" name="Object 41">
            <a:extLst>
              <a:ext uri="{FF2B5EF4-FFF2-40B4-BE49-F238E27FC236}">
                <a16:creationId xmlns:a16="http://schemas.microsoft.com/office/drawing/2014/main" id="{4660B304-1D13-4617-84BA-4FC13846DF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8400" y="4648200"/>
          <a:ext cx="12112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59" name="公式" r:id="rId45" imgW="698400" imgH="177480" progId="Equation.3">
                  <p:embed/>
                </p:oleObj>
              </mc:Choice>
              <mc:Fallback>
                <p:oleObj name="公式" r:id="rId45" imgW="698400" imgH="177480" progId="Equation.3">
                  <p:embed/>
                  <p:pic>
                    <p:nvPicPr>
                      <p:cNvPr id="331817" name="Object 41">
                        <a:extLst>
                          <a:ext uri="{FF2B5EF4-FFF2-40B4-BE49-F238E27FC236}">
                            <a16:creationId xmlns:a16="http://schemas.microsoft.com/office/drawing/2014/main" id="{4660B304-1D13-4617-84BA-4FC13846DF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8400" y="4648200"/>
                        <a:ext cx="121126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18" name="Object 42">
            <a:extLst>
              <a:ext uri="{FF2B5EF4-FFF2-40B4-BE49-F238E27FC236}">
                <a16:creationId xmlns:a16="http://schemas.microsoft.com/office/drawing/2014/main" id="{81BB7EDA-BBA0-4E79-AF55-FCEE5F9B50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34188" y="4648200"/>
          <a:ext cx="3968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60" name="公式" r:id="rId47" imgW="228600" imgH="177480" progId="Equation.3">
                  <p:embed/>
                </p:oleObj>
              </mc:Choice>
              <mc:Fallback>
                <p:oleObj name="公式" r:id="rId47" imgW="228600" imgH="177480" progId="Equation.3">
                  <p:embed/>
                  <p:pic>
                    <p:nvPicPr>
                      <p:cNvPr id="331818" name="Object 42">
                        <a:extLst>
                          <a:ext uri="{FF2B5EF4-FFF2-40B4-BE49-F238E27FC236}">
                            <a16:creationId xmlns:a16="http://schemas.microsoft.com/office/drawing/2014/main" id="{81BB7EDA-BBA0-4E79-AF55-FCEE5F9B50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4188" y="4648200"/>
                        <a:ext cx="3968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19" name="Object 43">
            <a:extLst>
              <a:ext uri="{FF2B5EF4-FFF2-40B4-BE49-F238E27FC236}">
                <a16:creationId xmlns:a16="http://schemas.microsoft.com/office/drawing/2014/main" id="{ED8F4752-C36A-43B4-B8F2-C2A089A5C3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85125" y="4648200"/>
          <a:ext cx="9890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61" name="公式" r:id="rId49" imgW="571320" imgH="177480" progId="Equation.3">
                  <p:embed/>
                </p:oleObj>
              </mc:Choice>
              <mc:Fallback>
                <p:oleObj name="公式" r:id="rId49" imgW="571320" imgH="177480" progId="Equation.3">
                  <p:embed/>
                  <p:pic>
                    <p:nvPicPr>
                      <p:cNvPr id="331819" name="Object 43">
                        <a:extLst>
                          <a:ext uri="{FF2B5EF4-FFF2-40B4-BE49-F238E27FC236}">
                            <a16:creationId xmlns:a16="http://schemas.microsoft.com/office/drawing/2014/main" id="{ED8F4752-C36A-43B4-B8F2-C2A089A5C3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5125" y="4648200"/>
                        <a:ext cx="9890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20" name="Object 44">
            <a:extLst>
              <a:ext uri="{FF2B5EF4-FFF2-40B4-BE49-F238E27FC236}">
                <a16:creationId xmlns:a16="http://schemas.microsoft.com/office/drawing/2014/main" id="{3A6D5BCB-9C49-4C0D-BB04-EEE66EC61C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15125" y="5029200"/>
          <a:ext cx="6365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62" name="公式" r:id="rId51" imgW="368280" imgH="177480" progId="Equation.3">
                  <p:embed/>
                </p:oleObj>
              </mc:Choice>
              <mc:Fallback>
                <p:oleObj name="公式" r:id="rId51" imgW="368280" imgH="177480" progId="Equation.3">
                  <p:embed/>
                  <p:pic>
                    <p:nvPicPr>
                      <p:cNvPr id="331820" name="Object 44">
                        <a:extLst>
                          <a:ext uri="{FF2B5EF4-FFF2-40B4-BE49-F238E27FC236}">
                            <a16:creationId xmlns:a16="http://schemas.microsoft.com/office/drawing/2014/main" id="{3A6D5BCB-9C49-4C0D-BB04-EEE66EC61C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25" y="5029200"/>
                        <a:ext cx="63658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21" name="Object 45">
            <a:extLst>
              <a:ext uri="{FF2B5EF4-FFF2-40B4-BE49-F238E27FC236}">
                <a16:creationId xmlns:a16="http://schemas.microsoft.com/office/drawing/2014/main" id="{1F0E363C-3E6D-4135-8007-AE27F7EB6B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0100" y="4997450"/>
          <a:ext cx="118745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63" name="公式" r:id="rId53" imgW="685800" imgH="215640" progId="Equation.3">
                  <p:embed/>
                </p:oleObj>
              </mc:Choice>
              <mc:Fallback>
                <p:oleObj name="公式" r:id="rId53" imgW="685800" imgH="215640" progId="Equation.3">
                  <p:embed/>
                  <p:pic>
                    <p:nvPicPr>
                      <p:cNvPr id="331821" name="Object 45">
                        <a:extLst>
                          <a:ext uri="{FF2B5EF4-FFF2-40B4-BE49-F238E27FC236}">
                            <a16:creationId xmlns:a16="http://schemas.microsoft.com/office/drawing/2014/main" id="{1F0E363C-3E6D-4135-8007-AE27F7EB6B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4997450"/>
                        <a:ext cx="1187450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22" name="Object 46">
            <a:extLst>
              <a:ext uri="{FF2B5EF4-FFF2-40B4-BE49-F238E27FC236}">
                <a16:creationId xmlns:a16="http://schemas.microsoft.com/office/drawing/2014/main" id="{E66D5999-8C7D-4B12-B4E6-29B1228495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6813" y="4997450"/>
          <a:ext cx="658812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64" name="Equation" r:id="rId55" imgW="380880" imgH="215640" progId="Equation.DSMT4">
                  <p:embed/>
                </p:oleObj>
              </mc:Choice>
              <mc:Fallback>
                <p:oleObj name="Equation" r:id="rId55" imgW="380880" imgH="215640" progId="Equation.DSMT4">
                  <p:embed/>
                  <p:pic>
                    <p:nvPicPr>
                      <p:cNvPr id="331822" name="Object 46">
                        <a:extLst>
                          <a:ext uri="{FF2B5EF4-FFF2-40B4-BE49-F238E27FC236}">
                            <a16:creationId xmlns:a16="http://schemas.microsoft.com/office/drawing/2014/main" id="{E66D5999-8C7D-4B12-B4E6-29B1228495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6813" y="4997450"/>
                        <a:ext cx="658812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23" name="Object 47">
            <a:extLst>
              <a:ext uri="{FF2B5EF4-FFF2-40B4-BE49-F238E27FC236}">
                <a16:creationId xmlns:a16="http://schemas.microsoft.com/office/drawing/2014/main" id="{52A6F21C-4EFE-4864-B8AC-A7E8487E5E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2838" y="4997450"/>
          <a:ext cx="814387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65" name="公式" r:id="rId57" imgW="469800" imgH="215640" progId="Equation.3">
                  <p:embed/>
                </p:oleObj>
              </mc:Choice>
              <mc:Fallback>
                <p:oleObj name="公式" r:id="rId57" imgW="469800" imgH="215640" progId="Equation.3">
                  <p:embed/>
                  <p:pic>
                    <p:nvPicPr>
                      <p:cNvPr id="331823" name="Object 47">
                        <a:extLst>
                          <a:ext uri="{FF2B5EF4-FFF2-40B4-BE49-F238E27FC236}">
                            <a16:creationId xmlns:a16="http://schemas.microsoft.com/office/drawing/2014/main" id="{52A6F21C-4EFE-4864-B8AC-A7E8487E5E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2838" y="4997450"/>
                        <a:ext cx="814387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24" name="Object 48">
            <a:extLst>
              <a:ext uri="{FF2B5EF4-FFF2-40B4-BE49-F238E27FC236}">
                <a16:creationId xmlns:a16="http://schemas.microsoft.com/office/drawing/2014/main" id="{1ED536EF-1A6A-4EAE-9178-E6C66A4BDB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9513" y="5029200"/>
          <a:ext cx="118903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66" name="公式" r:id="rId59" imgW="685800" imgH="177480" progId="Equation.3">
                  <p:embed/>
                </p:oleObj>
              </mc:Choice>
              <mc:Fallback>
                <p:oleObj name="公式" r:id="rId59" imgW="685800" imgH="177480" progId="Equation.3">
                  <p:embed/>
                  <p:pic>
                    <p:nvPicPr>
                      <p:cNvPr id="331824" name="Object 48">
                        <a:extLst>
                          <a:ext uri="{FF2B5EF4-FFF2-40B4-BE49-F238E27FC236}">
                            <a16:creationId xmlns:a16="http://schemas.microsoft.com/office/drawing/2014/main" id="{1ED536EF-1A6A-4EAE-9178-E6C66A4BDB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9513" y="5029200"/>
                        <a:ext cx="118903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25" name="Object 49">
            <a:extLst>
              <a:ext uri="{FF2B5EF4-FFF2-40B4-BE49-F238E27FC236}">
                <a16:creationId xmlns:a16="http://schemas.microsoft.com/office/drawing/2014/main" id="{502560F2-D96E-4FC5-A1A6-B0AC15A669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83550" y="5029200"/>
          <a:ext cx="7921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67" name="公式" r:id="rId61" imgW="457200" imgH="177480" progId="Equation.3">
                  <p:embed/>
                </p:oleObj>
              </mc:Choice>
              <mc:Fallback>
                <p:oleObj name="公式" r:id="rId61" imgW="457200" imgH="177480" progId="Equation.3">
                  <p:embed/>
                  <p:pic>
                    <p:nvPicPr>
                      <p:cNvPr id="331825" name="Object 49">
                        <a:extLst>
                          <a:ext uri="{FF2B5EF4-FFF2-40B4-BE49-F238E27FC236}">
                            <a16:creationId xmlns:a16="http://schemas.microsoft.com/office/drawing/2014/main" id="{502560F2-D96E-4FC5-A1A6-B0AC15A669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3550" y="5029200"/>
                        <a:ext cx="79216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26" name="Object 50">
            <a:extLst>
              <a:ext uri="{FF2B5EF4-FFF2-40B4-BE49-F238E27FC236}">
                <a16:creationId xmlns:a16="http://schemas.microsoft.com/office/drawing/2014/main" id="{4812D759-79D7-429A-80E5-B61D5CC0A5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5613" y="5378450"/>
          <a:ext cx="788987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68" name="公式" r:id="rId63" imgW="457200" imgH="215640" progId="Equation.3">
                  <p:embed/>
                </p:oleObj>
              </mc:Choice>
              <mc:Fallback>
                <p:oleObj name="公式" r:id="rId63" imgW="457200" imgH="215640" progId="Equation.3">
                  <p:embed/>
                  <p:pic>
                    <p:nvPicPr>
                      <p:cNvPr id="331826" name="Object 50">
                        <a:extLst>
                          <a:ext uri="{FF2B5EF4-FFF2-40B4-BE49-F238E27FC236}">
                            <a16:creationId xmlns:a16="http://schemas.microsoft.com/office/drawing/2014/main" id="{4812D759-79D7-429A-80E5-B61D5CC0A5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5613" y="5378450"/>
                        <a:ext cx="788987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27" name="Object 51">
            <a:extLst>
              <a:ext uri="{FF2B5EF4-FFF2-40B4-BE49-F238E27FC236}">
                <a16:creationId xmlns:a16="http://schemas.microsoft.com/office/drawing/2014/main" id="{F26C168D-0C8C-4443-8BE1-8BC458AD6E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96075" y="5378450"/>
          <a:ext cx="652463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69" name="公式" r:id="rId65" imgW="380880" imgH="215640" progId="Equation.3">
                  <p:embed/>
                </p:oleObj>
              </mc:Choice>
              <mc:Fallback>
                <p:oleObj name="公式" r:id="rId65" imgW="380880" imgH="215640" progId="Equation.3">
                  <p:embed/>
                  <p:pic>
                    <p:nvPicPr>
                      <p:cNvPr id="331827" name="Object 51">
                        <a:extLst>
                          <a:ext uri="{FF2B5EF4-FFF2-40B4-BE49-F238E27FC236}">
                            <a16:creationId xmlns:a16="http://schemas.microsoft.com/office/drawing/2014/main" id="{F26C168D-0C8C-4443-8BE1-8BC458AD6E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6075" y="5378450"/>
                        <a:ext cx="652463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28" name="Object 52">
            <a:extLst>
              <a:ext uri="{FF2B5EF4-FFF2-40B4-BE49-F238E27FC236}">
                <a16:creationId xmlns:a16="http://schemas.microsoft.com/office/drawing/2014/main" id="{09C20D66-FCA2-467B-ACD4-8285C96D71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3163" y="5378450"/>
          <a:ext cx="1182687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70" name="公式" r:id="rId67" imgW="685800" imgH="215640" progId="Equation.3">
                  <p:embed/>
                </p:oleObj>
              </mc:Choice>
              <mc:Fallback>
                <p:oleObj name="公式" r:id="rId67" imgW="685800" imgH="215640" progId="Equation.3">
                  <p:embed/>
                  <p:pic>
                    <p:nvPicPr>
                      <p:cNvPr id="331828" name="Object 52">
                        <a:extLst>
                          <a:ext uri="{FF2B5EF4-FFF2-40B4-BE49-F238E27FC236}">
                            <a16:creationId xmlns:a16="http://schemas.microsoft.com/office/drawing/2014/main" id="{09C20D66-FCA2-467B-ACD4-8285C96D71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163" y="5378450"/>
                        <a:ext cx="1182687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29" name="Object 53">
            <a:extLst>
              <a:ext uri="{FF2B5EF4-FFF2-40B4-BE49-F238E27FC236}">
                <a16:creationId xmlns:a16="http://schemas.microsoft.com/office/drawing/2014/main" id="{78C2050C-A3AF-4723-AF1E-C06D8C8836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6013" y="5410200"/>
          <a:ext cx="7889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71" name="公式" r:id="rId69" imgW="457200" imgH="177480" progId="Equation.3">
                  <p:embed/>
                </p:oleObj>
              </mc:Choice>
              <mc:Fallback>
                <p:oleObj name="公式" r:id="rId69" imgW="457200" imgH="177480" progId="Equation.3">
                  <p:embed/>
                  <p:pic>
                    <p:nvPicPr>
                      <p:cNvPr id="331829" name="Object 53">
                        <a:extLst>
                          <a:ext uri="{FF2B5EF4-FFF2-40B4-BE49-F238E27FC236}">
                            <a16:creationId xmlns:a16="http://schemas.microsoft.com/office/drawing/2014/main" id="{78C2050C-A3AF-4723-AF1E-C06D8C8836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6013" y="5410200"/>
                        <a:ext cx="7889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30" name="Object 54">
            <a:extLst>
              <a:ext uri="{FF2B5EF4-FFF2-40B4-BE49-F238E27FC236}">
                <a16:creationId xmlns:a16="http://schemas.microsoft.com/office/drawing/2014/main" id="{90E0CE49-79C8-4238-A0F0-5FF412A27B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410200"/>
          <a:ext cx="787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72" name="公式" r:id="rId71" imgW="457200" imgH="177480" progId="Equation.3">
                  <p:embed/>
                </p:oleObj>
              </mc:Choice>
              <mc:Fallback>
                <p:oleObj name="公式" r:id="rId71" imgW="457200" imgH="177480" progId="Equation.3">
                  <p:embed/>
                  <p:pic>
                    <p:nvPicPr>
                      <p:cNvPr id="331830" name="Object 54">
                        <a:extLst>
                          <a:ext uri="{FF2B5EF4-FFF2-40B4-BE49-F238E27FC236}">
                            <a16:creationId xmlns:a16="http://schemas.microsoft.com/office/drawing/2014/main" id="{90E0CE49-79C8-4238-A0F0-5FF412A27B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410200"/>
                        <a:ext cx="7874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31" name="Object 55">
            <a:extLst>
              <a:ext uri="{FF2B5EF4-FFF2-40B4-BE49-F238E27FC236}">
                <a16:creationId xmlns:a16="http://schemas.microsoft.com/office/drawing/2014/main" id="{23CF9F6E-9DF0-4570-B892-363C464961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4100" y="5410200"/>
          <a:ext cx="6572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73" name="公式" r:id="rId73" imgW="380880" imgH="177480" progId="Equation.3">
                  <p:embed/>
                </p:oleObj>
              </mc:Choice>
              <mc:Fallback>
                <p:oleObj name="公式" r:id="rId73" imgW="380880" imgH="177480" progId="Equation.3">
                  <p:embed/>
                  <p:pic>
                    <p:nvPicPr>
                      <p:cNvPr id="331831" name="Object 55">
                        <a:extLst>
                          <a:ext uri="{FF2B5EF4-FFF2-40B4-BE49-F238E27FC236}">
                            <a16:creationId xmlns:a16="http://schemas.microsoft.com/office/drawing/2014/main" id="{23CF9F6E-9DF0-4570-B892-363C464961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5410200"/>
                        <a:ext cx="6572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32" name="Object 56">
            <a:extLst>
              <a:ext uri="{FF2B5EF4-FFF2-40B4-BE49-F238E27FC236}">
                <a16:creationId xmlns:a16="http://schemas.microsoft.com/office/drawing/2014/main" id="{B711C17A-8A96-49B2-8CF1-2BC5DFDE94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5688" y="5791200"/>
          <a:ext cx="6572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74" name="公式" r:id="rId75" imgW="380880" imgH="177480" progId="Equation.3">
                  <p:embed/>
                </p:oleObj>
              </mc:Choice>
              <mc:Fallback>
                <p:oleObj name="公式" r:id="rId75" imgW="380880" imgH="177480" progId="Equation.3">
                  <p:embed/>
                  <p:pic>
                    <p:nvPicPr>
                      <p:cNvPr id="331832" name="Object 56">
                        <a:extLst>
                          <a:ext uri="{FF2B5EF4-FFF2-40B4-BE49-F238E27FC236}">
                            <a16:creationId xmlns:a16="http://schemas.microsoft.com/office/drawing/2014/main" id="{B711C17A-8A96-49B2-8CF1-2BC5DFDE94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5791200"/>
                        <a:ext cx="6572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33" name="Object 57">
            <a:extLst>
              <a:ext uri="{FF2B5EF4-FFF2-40B4-BE49-F238E27FC236}">
                <a16:creationId xmlns:a16="http://schemas.microsoft.com/office/drawing/2014/main" id="{A925B275-BD1C-4B7A-9C0D-5C6F842CAF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0613" y="5791200"/>
          <a:ext cx="7889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75" name="公式" r:id="rId77" imgW="457200" imgH="177480" progId="Equation.3">
                  <p:embed/>
                </p:oleObj>
              </mc:Choice>
              <mc:Fallback>
                <p:oleObj name="公式" r:id="rId77" imgW="457200" imgH="177480" progId="Equation.3">
                  <p:embed/>
                  <p:pic>
                    <p:nvPicPr>
                      <p:cNvPr id="331833" name="Object 57">
                        <a:extLst>
                          <a:ext uri="{FF2B5EF4-FFF2-40B4-BE49-F238E27FC236}">
                            <a16:creationId xmlns:a16="http://schemas.microsoft.com/office/drawing/2014/main" id="{A925B275-BD1C-4B7A-9C0D-5C6F842CAF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613" y="5791200"/>
                        <a:ext cx="7889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34" name="Object 58">
            <a:extLst>
              <a:ext uri="{FF2B5EF4-FFF2-40B4-BE49-F238E27FC236}">
                <a16:creationId xmlns:a16="http://schemas.microsoft.com/office/drawing/2014/main" id="{9DE93B7B-386C-4DF3-81EA-19A9EC6E87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6013" y="5791200"/>
          <a:ext cx="7889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76" name="公式" r:id="rId79" imgW="457200" imgH="177480" progId="Equation.3">
                  <p:embed/>
                </p:oleObj>
              </mc:Choice>
              <mc:Fallback>
                <p:oleObj name="公式" r:id="rId79" imgW="457200" imgH="177480" progId="Equation.3">
                  <p:embed/>
                  <p:pic>
                    <p:nvPicPr>
                      <p:cNvPr id="331834" name="Object 58">
                        <a:extLst>
                          <a:ext uri="{FF2B5EF4-FFF2-40B4-BE49-F238E27FC236}">
                            <a16:creationId xmlns:a16="http://schemas.microsoft.com/office/drawing/2014/main" id="{9DE93B7B-386C-4DF3-81EA-19A9EC6E87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6013" y="5791200"/>
                        <a:ext cx="7889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35" name="Object 59">
            <a:extLst>
              <a:ext uri="{FF2B5EF4-FFF2-40B4-BE49-F238E27FC236}">
                <a16:creationId xmlns:a16="http://schemas.microsoft.com/office/drawing/2014/main" id="{7865D50E-FDBD-4B26-84FC-DA74CA32D5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46688" y="5791200"/>
          <a:ext cx="6572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77" name="公式" r:id="rId81" imgW="380880" imgH="177480" progId="Equation.3">
                  <p:embed/>
                </p:oleObj>
              </mc:Choice>
              <mc:Fallback>
                <p:oleObj name="公式" r:id="rId81" imgW="380880" imgH="177480" progId="Equation.3">
                  <p:embed/>
                  <p:pic>
                    <p:nvPicPr>
                      <p:cNvPr id="331835" name="Object 59">
                        <a:extLst>
                          <a:ext uri="{FF2B5EF4-FFF2-40B4-BE49-F238E27FC236}">
                            <a16:creationId xmlns:a16="http://schemas.microsoft.com/office/drawing/2014/main" id="{7865D50E-FDBD-4B26-84FC-DA74CA32D5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6688" y="5791200"/>
                        <a:ext cx="6572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36" name="Object 60">
            <a:extLst>
              <a:ext uri="{FF2B5EF4-FFF2-40B4-BE49-F238E27FC236}">
                <a16:creationId xmlns:a16="http://schemas.microsoft.com/office/drawing/2014/main" id="{E676D8BE-F5CB-4344-85F4-059D005023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7813" y="5791200"/>
          <a:ext cx="7889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78" name="公式" r:id="rId83" imgW="457200" imgH="177480" progId="Equation.3">
                  <p:embed/>
                </p:oleObj>
              </mc:Choice>
              <mc:Fallback>
                <p:oleObj name="公式" r:id="rId83" imgW="457200" imgH="177480" progId="Equation.3">
                  <p:embed/>
                  <p:pic>
                    <p:nvPicPr>
                      <p:cNvPr id="331836" name="Object 60">
                        <a:extLst>
                          <a:ext uri="{FF2B5EF4-FFF2-40B4-BE49-F238E27FC236}">
                            <a16:creationId xmlns:a16="http://schemas.microsoft.com/office/drawing/2014/main" id="{E676D8BE-F5CB-4344-85F4-059D005023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7813" y="5791200"/>
                        <a:ext cx="7889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37" name="Object 61">
            <a:extLst>
              <a:ext uri="{FF2B5EF4-FFF2-40B4-BE49-F238E27FC236}">
                <a16:creationId xmlns:a16="http://schemas.microsoft.com/office/drawing/2014/main" id="{AA982666-1D28-4F20-949E-971114FA0A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5613" y="5791200"/>
          <a:ext cx="7889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79" name="公式" r:id="rId85" imgW="457200" imgH="177480" progId="Equation.3">
                  <p:embed/>
                </p:oleObj>
              </mc:Choice>
              <mc:Fallback>
                <p:oleObj name="公式" r:id="rId85" imgW="457200" imgH="177480" progId="Equation.3">
                  <p:embed/>
                  <p:pic>
                    <p:nvPicPr>
                      <p:cNvPr id="331837" name="Object 61">
                        <a:extLst>
                          <a:ext uri="{FF2B5EF4-FFF2-40B4-BE49-F238E27FC236}">
                            <a16:creationId xmlns:a16="http://schemas.microsoft.com/office/drawing/2014/main" id="{AA982666-1D28-4F20-949E-971114FA0A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5613" y="5791200"/>
                        <a:ext cx="7889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38" name="Object 62">
            <a:extLst>
              <a:ext uri="{FF2B5EF4-FFF2-40B4-BE49-F238E27FC236}">
                <a16:creationId xmlns:a16="http://schemas.microsoft.com/office/drawing/2014/main" id="{9084CD25-674A-42D0-9117-7A1FC591CD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16700" y="6172200"/>
          <a:ext cx="8112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80" name="公式" r:id="rId87" imgW="469800" imgH="177480" progId="Equation.3">
                  <p:embed/>
                </p:oleObj>
              </mc:Choice>
              <mc:Fallback>
                <p:oleObj name="公式" r:id="rId87" imgW="469800" imgH="177480" progId="Equation.3">
                  <p:embed/>
                  <p:pic>
                    <p:nvPicPr>
                      <p:cNvPr id="331838" name="Object 62">
                        <a:extLst>
                          <a:ext uri="{FF2B5EF4-FFF2-40B4-BE49-F238E27FC236}">
                            <a16:creationId xmlns:a16="http://schemas.microsoft.com/office/drawing/2014/main" id="{9084CD25-674A-42D0-9117-7A1FC591CD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6700" y="6172200"/>
                        <a:ext cx="8112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39" name="Object 63">
            <a:extLst>
              <a:ext uri="{FF2B5EF4-FFF2-40B4-BE49-F238E27FC236}">
                <a16:creationId xmlns:a16="http://schemas.microsoft.com/office/drawing/2014/main" id="{43101932-446D-4465-9A55-7EF89D4C1E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37163" y="6172200"/>
          <a:ext cx="6762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81" name="公式" r:id="rId89" imgW="393480" imgH="177480" progId="Equation.3">
                  <p:embed/>
                </p:oleObj>
              </mc:Choice>
              <mc:Fallback>
                <p:oleObj name="公式" r:id="rId89" imgW="393480" imgH="177480" progId="Equation.3">
                  <p:embed/>
                  <p:pic>
                    <p:nvPicPr>
                      <p:cNvPr id="331839" name="Object 63">
                        <a:extLst>
                          <a:ext uri="{FF2B5EF4-FFF2-40B4-BE49-F238E27FC236}">
                            <a16:creationId xmlns:a16="http://schemas.microsoft.com/office/drawing/2014/main" id="{43101932-446D-4465-9A55-7EF89D4C1E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7163" y="6172200"/>
                        <a:ext cx="6762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40" name="Object 64">
            <a:extLst>
              <a:ext uri="{FF2B5EF4-FFF2-40B4-BE49-F238E27FC236}">
                <a16:creationId xmlns:a16="http://schemas.microsoft.com/office/drawing/2014/main" id="{25265B8A-6916-4CF3-8E90-7D8C12C257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6013" y="6172200"/>
          <a:ext cx="7889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82" name="公式" r:id="rId91" imgW="457200" imgH="177480" progId="Equation.3">
                  <p:embed/>
                </p:oleObj>
              </mc:Choice>
              <mc:Fallback>
                <p:oleObj name="公式" r:id="rId91" imgW="457200" imgH="177480" progId="Equation.3">
                  <p:embed/>
                  <p:pic>
                    <p:nvPicPr>
                      <p:cNvPr id="331840" name="Object 64">
                        <a:extLst>
                          <a:ext uri="{FF2B5EF4-FFF2-40B4-BE49-F238E27FC236}">
                            <a16:creationId xmlns:a16="http://schemas.microsoft.com/office/drawing/2014/main" id="{25265B8A-6916-4CF3-8E90-7D8C12C257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6013" y="6172200"/>
                        <a:ext cx="7889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41" name="Object 65">
            <a:extLst>
              <a:ext uri="{FF2B5EF4-FFF2-40B4-BE49-F238E27FC236}">
                <a16:creationId xmlns:a16="http://schemas.microsoft.com/office/drawing/2014/main" id="{992C4A1C-FDAA-46C7-A46F-17E60B7254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1088" y="6172200"/>
          <a:ext cx="8096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83" name="公式" r:id="rId93" imgW="469800" imgH="177480" progId="Equation.3">
                  <p:embed/>
                </p:oleObj>
              </mc:Choice>
              <mc:Fallback>
                <p:oleObj name="公式" r:id="rId93" imgW="469800" imgH="177480" progId="Equation.3">
                  <p:embed/>
                  <p:pic>
                    <p:nvPicPr>
                      <p:cNvPr id="331841" name="Object 65">
                        <a:extLst>
                          <a:ext uri="{FF2B5EF4-FFF2-40B4-BE49-F238E27FC236}">
                            <a16:creationId xmlns:a16="http://schemas.microsoft.com/office/drawing/2014/main" id="{992C4A1C-FDAA-46C7-A46F-17E60B7254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6172200"/>
                        <a:ext cx="8096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42" name="Object 66">
            <a:extLst>
              <a:ext uri="{FF2B5EF4-FFF2-40B4-BE49-F238E27FC236}">
                <a16:creationId xmlns:a16="http://schemas.microsoft.com/office/drawing/2014/main" id="{2C8B556A-B2D1-439C-BBBD-E613ECDB5B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5688" y="6172200"/>
          <a:ext cx="6572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84" name="公式" r:id="rId95" imgW="380880" imgH="177480" progId="Equation.3">
                  <p:embed/>
                </p:oleObj>
              </mc:Choice>
              <mc:Fallback>
                <p:oleObj name="公式" r:id="rId95" imgW="380880" imgH="177480" progId="Equation.3">
                  <p:embed/>
                  <p:pic>
                    <p:nvPicPr>
                      <p:cNvPr id="331842" name="Object 66">
                        <a:extLst>
                          <a:ext uri="{FF2B5EF4-FFF2-40B4-BE49-F238E27FC236}">
                            <a16:creationId xmlns:a16="http://schemas.microsoft.com/office/drawing/2014/main" id="{2C8B556A-B2D1-439C-BBBD-E613ECDB5B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6172200"/>
                        <a:ext cx="6572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43" name="Object 67">
            <a:extLst>
              <a:ext uri="{FF2B5EF4-FFF2-40B4-BE49-F238E27FC236}">
                <a16:creationId xmlns:a16="http://schemas.microsoft.com/office/drawing/2014/main" id="{2FB86D12-0776-4364-90A6-41E974AD84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88313" y="6172200"/>
          <a:ext cx="7651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85" name="公式" r:id="rId97" imgW="444240" imgH="177480" progId="Equation.3">
                  <p:embed/>
                </p:oleObj>
              </mc:Choice>
              <mc:Fallback>
                <p:oleObj name="公式" r:id="rId97" imgW="444240" imgH="177480" progId="Equation.3">
                  <p:embed/>
                  <p:pic>
                    <p:nvPicPr>
                      <p:cNvPr id="331843" name="Object 67">
                        <a:extLst>
                          <a:ext uri="{FF2B5EF4-FFF2-40B4-BE49-F238E27FC236}">
                            <a16:creationId xmlns:a16="http://schemas.microsoft.com/office/drawing/2014/main" id="{2FB86D12-0776-4364-90A6-41E974AD84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8313" y="6172200"/>
                        <a:ext cx="7651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44" name="Object 68">
            <a:extLst>
              <a:ext uri="{FF2B5EF4-FFF2-40B4-BE49-F238E27FC236}">
                <a16:creationId xmlns:a16="http://schemas.microsoft.com/office/drawing/2014/main" id="{2807DB8D-194D-463F-A385-C141E2E92C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100" y="6172200"/>
          <a:ext cx="457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86" name="公式" r:id="rId99" imgW="266400" imgH="177480" progId="Equation.3">
                  <p:embed/>
                </p:oleObj>
              </mc:Choice>
              <mc:Fallback>
                <p:oleObj name="公式" r:id="rId99" imgW="266400" imgH="177480" progId="Equation.3">
                  <p:embed/>
                  <p:pic>
                    <p:nvPicPr>
                      <p:cNvPr id="331844" name="Object 68">
                        <a:extLst>
                          <a:ext uri="{FF2B5EF4-FFF2-40B4-BE49-F238E27FC236}">
                            <a16:creationId xmlns:a16="http://schemas.microsoft.com/office/drawing/2014/main" id="{2807DB8D-194D-463F-A385-C141E2E92C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" y="6172200"/>
                        <a:ext cx="4572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6983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>
            <a:extLst>
              <a:ext uri="{FF2B5EF4-FFF2-40B4-BE49-F238E27FC236}">
                <a16:creationId xmlns:a16="http://schemas.microsoft.com/office/drawing/2014/main" id="{61EFB456-CE7A-4C34-8576-713C3A2942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762000"/>
          </a:xfrm>
        </p:spPr>
        <p:txBody>
          <a:bodyPr/>
          <a:lstStyle/>
          <a:p>
            <a:r>
              <a:rPr lang="en-US" altLang="zh-CN" b="1"/>
              <a:t>§</a:t>
            </a:r>
            <a:r>
              <a:rPr lang="en-US" altLang="zh-CN" b="1">
                <a:latin typeface="Times New Roman" panose="02020603050405020304" pitchFamily="18" charset="0"/>
              </a:rPr>
              <a:t>7-6   </a:t>
            </a: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现代</a:t>
            </a:r>
            <a:r>
              <a:rPr lang="zh-CN" altLang="en-US" b="1">
                <a:ea typeface="楷体_GB2312" pitchFamily="49" charset="-122"/>
              </a:rPr>
              <a:t>新型动力循环</a:t>
            </a:r>
          </a:p>
        </p:txBody>
      </p:sp>
      <p:sp>
        <p:nvSpPr>
          <p:cNvPr id="307203" name="Rectangle 3">
            <a:extLst>
              <a:ext uri="{FF2B5EF4-FFF2-40B4-BE49-F238E27FC236}">
                <a16:creationId xmlns:a16="http://schemas.microsoft.com/office/drawing/2014/main" id="{D64C78A8-2EB5-4154-B3C0-CF033CD5F9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772400" cy="4572000"/>
          </a:xfrm>
        </p:spPr>
        <p:txBody>
          <a:bodyPr/>
          <a:lstStyle/>
          <a:p>
            <a:r>
              <a:rPr lang="zh-CN" altLang="en-US" b="1" dirty="0">
                <a:solidFill>
                  <a:schemeClr val="tx2"/>
                </a:solidFill>
              </a:rPr>
              <a:t>蒸汽电站提高电厂供电效率的措施：</a:t>
            </a:r>
          </a:p>
          <a:p>
            <a:pPr lvl="1"/>
            <a:r>
              <a:rPr lang="zh-CN" altLang="en-US" b="1" dirty="0"/>
              <a:t> 提高初参数，向亚临界和超临界发展；</a:t>
            </a:r>
          </a:p>
          <a:p>
            <a:pPr lvl="1"/>
            <a:r>
              <a:rPr lang="zh-CN" altLang="en-US" b="1" dirty="0"/>
              <a:t> 采用大功率机组，降低厂用电率；</a:t>
            </a:r>
          </a:p>
          <a:p>
            <a:pPr lvl="1"/>
            <a:r>
              <a:rPr lang="zh-CN" altLang="en-US" b="1" dirty="0"/>
              <a:t> 采用热电联供。</a:t>
            </a:r>
          </a:p>
          <a:p>
            <a:r>
              <a:rPr lang="zh-CN" altLang="en-US" b="1" dirty="0">
                <a:solidFill>
                  <a:schemeClr val="tx2"/>
                </a:solidFill>
              </a:rPr>
              <a:t>火电厂发展现状</a:t>
            </a:r>
          </a:p>
          <a:p>
            <a:pPr lvl="1"/>
            <a:r>
              <a:rPr lang="zh-CN" altLang="en-US" b="1" dirty="0"/>
              <a:t> 占总装机容量的</a:t>
            </a:r>
            <a:r>
              <a:rPr lang="en-US" altLang="zh-CN" b="1" dirty="0">
                <a:solidFill>
                  <a:srgbClr val="99FF66"/>
                </a:solidFill>
              </a:rPr>
              <a:t>80%</a:t>
            </a:r>
            <a:r>
              <a:rPr lang="zh-CN" altLang="en-US" b="1" dirty="0"/>
              <a:t>左右，效率</a:t>
            </a:r>
            <a:r>
              <a:rPr lang="en-US" altLang="zh-CN" b="1" dirty="0">
                <a:solidFill>
                  <a:srgbClr val="99FF66"/>
                </a:solidFill>
              </a:rPr>
              <a:t>37~40%</a:t>
            </a:r>
            <a:r>
              <a:rPr lang="zh-CN" altLang="en-US" b="1" dirty="0"/>
              <a:t>；</a:t>
            </a:r>
          </a:p>
          <a:p>
            <a:pPr lvl="1"/>
            <a:r>
              <a:rPr lang="zh-CN" altLang="en-US" b="1" dirty="0">
                <a:solidFill>
                  <a:srgbClr val="CCFFFF"/>
                </a:solidFill>
              </a:rPr>
              <a:t> </a:t>
            </a:r>
            <a:r>
              <a:rPr lang="zh-CN" altLang="en-US" b="1" dirty="0"/>
              <a:t>耗煤占总产量</a:t>
            </a:r>
            <a:r>
              <a:rPr lang="en-US" altLang="zh-CN" b="1" dirty="0">
                <a:solidFill>
                  <a:srgbClr val="99FF66"/>
                </a:solidFill>
              </a:rPr>
              <a:t>30%</a:t>
            </a:r>
            <a:r>
              <a:rPr lang="zh-CN" altLang="en-US" b="1" dirty="0"/>
              <a:t>，油占</a:t>
            </a:r>
            <a:r>
              <a:rPr lang="en-US" altLang="zh-CN" b="1" dirty="0">
                <a:solidFill>
                  <a:srgbClr val="99FF66"/>
                </a:solidFill>
              </a:rPr>
              <a:t>10%</a:t>
            </a:r>
            <a:r>
              <a:rPr lang="zh-CN" altLang="en-US" b="1" dirty="0"/>
              <a:t>左右；</a:t>
            </a:r>
          </a:p>
          <a:p>
            <a:pPr lvl="1"/>
            <a:r>
              <a:rPr lang="zh-CN" altLang="en-US" b="1" dirty="0">
                <a:solidFill>
                  <a:srgbClr val="CCFFFF"/>
                </a:solidFill>
              </a:rPr>
              <a:t> </a:t>
            </a:r>
            <a:r>
              <a:rPr lang="zh-CN" altLang="en-US" b="1" dirty="0"/>
              <a:t>提高供电效率和改善环境有重要意义。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7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7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03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>
            <a:extLst>
              <a:ext uri="{FF2B5EF4-FFF2-40B4-BE49-F238E27FC236}">
                <a16:creationId xmlns:a16="http://schemas.microsoft.com/office/drawing/2014/main" id="{CD4ABA1C-EB02-4FFE-AF7C-E7498A91D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76200"/>
            <a:ext cx="48006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zh-CN" altLang="en-US">
                <a:ea typeface="楷体_GB2312" pitchFamily="49" charset="-122"/>
              </a:rPr>
              <a:t>高效、绿色发电技术</a:t>
            </a:r>
          </a:p>
        </p:txBody>
      </p:sp>
      <p:grpSp>
        <p:nvGrpSpPr>
          <p:cNvPr id="425987" name="Group 3">
            <a:extLst>
              <a:ext uri="{FF2B5EF4-FFF2-40B4-BE49-F238E27FC236}">
                <a16:creationId xmlns:a16="http://schemas.microsoft.com/office/drawing/2014/main" id="{85134B6C-3930-4A5E-B666-F6AB57F64038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533400"/>
            <a:ext cx="8991600" cy="6019800"/>
            <a:chOff x="48" y="336"/>
            <a:chExt cx="5664" cy="3792"/>
          </a:xfrm>
        </p:grpSpPr>
        <p:sp>
          <p:nvSpPr>
            <p:cNvPr id="425988" name="Rectangle 4">
              <a:extLst>
                <a:ext uri="{FF2B5EF4-FFF2-40B4-BE49-F238E27FC236}">
                  <a16:creationId xmlns:a16="http://schemas.microsoft.com/office/drawing/2014/main" id="{94D264A8-2B73-4A72-99C8-244D41AAA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3120"/>
              <a:ext cx="288" cy="10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5989" name="Text Box 5">
              <a:extLst>
                <a:ext uri="{FF2B5EF4-FFF2-40B4-BE49-F238E27FC236}">
                  <a16:creationId xmlns:a16="http://schemas.microsoft.com/office/drawing/2014/main" id="{9F9F10BD-3261-43DF-A8BA-83205DA3FF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6" y="1982"/>
              <a:ext cx="270" cy="8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ea typeface="楷体_GB2312" pitchFamily="49" charset="-122"/>
                </a:rPr>
                <a:t>硫资源化脱硫</a:t>
              </a:r>
            </a:p>
          </p:txBody>
        </p:sp>
        <p:sp>
          <p:nvSpPr>
            <p:cNvPr id="425990" name="Rectangle 6">
              <a:extLst>
                <a:ext uri="{FF2B5EF4-FFF2-40B4-BE49-F238E27FC236}">
                  <a16:creationId xmlns:a16="http://schemas.microsoft.com/office/drawing/2014/main" id="{1416F07F-E699-4A96-99C2-34AF2D699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" y="576"/>
              <a:ext cx="288" cy="10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5991" name="Rectangle 7">
              <a:extLst>
                <a:ext uri="{FF2B5EF4-FFF2-40B4-BE49-F238E27FC236}">
                  <a16:creationId xmlns:a16="http://schemas.microsoft.com/office/drawing/2014/main" id="{21884464-9E72-45C3-A431-772B8CF20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2" y="576"/>
              <a:ext cx="288" cy="10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5992" name="Rectangle 8">
              <a:extLst>
                <a:ext uri="{FF2B5EF4-FFF2-40B4-BE49-F238E27FC236}">
                  <a16:creationId xmlns:a16="http://schemas.microsoft.com/office/drawing/2014/main" id="{65114C90-517F-4D0F-BB42-6A8A6E713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" y="576"/>
              <a:ext cx="288" cy="10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5993" name="Rectangle 9">
              <a:extLst>
                <a:ext uri="{FF2B5EF4-FFF2-40B4-BE49-F238E27FC236}">
                  <a16:creationId xmlns:a16="http://schemas.microsoft.com/office/drawing/2014/main" id="{1F87C2CE-FA6F-4F1B-97E2-64CB24338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576"/>
              <a:ext cx="288" cy="10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5994" name="Rectangle 10">
              <a:extLst>
                <a:ext uri="{FF2B5EF4-FFF2-40B4-BE49-F238E27FC236}">
                  <a16:creationId xmlns:a16="http://schemas.microsoft.com/office/drawing/2014/main" id="{1A3B56BD-A51E-4019-BD44-4C0FDE7CD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" y="2016"/>
              <a:ext cx="192" cy="9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5995" name="Rectangle 11">
              <a:extLst>
                <a:ext uri="{FF2B5EF4-FFF2-40B4-BE49-F238E27FC236}">
                  <a16:creationId xmlns:a16="http://schemas.microsoft.com/office/drawing/2014/main" id="{35404677-EA61-4121-94A8-270AB1951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3168"/>
              <a:ext cx="288" cy="9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 sz="1800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5996" name="Text Box 12">
              <a:extLst>
                <a:ext uri="{FF2B5EF4-FFF2-40B4-BE49-F238E27FC236}">
                  <a16:creationId xmlns:a16="http://schemas.microsoft.com/office/drawing/2014/main" id="{6FDC0E71-38F7-463E-991B-66DF94F2A4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" y="659"/>
              <a:ext cx="346" cy="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dirty="0">
                  <a:solidFill>
                    <a:schemeClr val="tx1"/>
                  </a:solidFill>
                  <a:ea typeface="楷体_GB2312" pitchFamily="49" charset="-122"/>
                </a:rPr>
                <a:t>高效发电</a:t>
              </a:r>
            </a:p>
          </p:txBody>
        </p:sp>
        <p:sp>
          <p:nvSpPr>
            <p:cNvPr id="425997" name="Text Box 13">
              <a:extLst>
                <a:ext uri="{FF2B5EF4-FFF2-40B4-BE49-F238E27FC236}">
                  <a16:creationId xmlns:a16="http://schemas.microsoft.com/office/drawing/2014/main" id="{13FD3801-8311-4149-893D-C7BB108DDB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2064"/>
              <a:ext cx="270" cy="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1600">
                  <a:solidFill>
                    <a:schemeClr val="tx1"/>
                  </a:solidFill>
                  <a:ea typeface="楷体_GB2312" pitchFamily="49" charset="-122"/>
                </a:rPr>
                <a:t>超</a:t>
              </a:r>
              <a:r>
                <a:rPr lang="en-US" altLang="zh-CN" sz="1600">
                  <a:solidFill>
                    <a:schemeClr val="tx1"/>
                  </a:solidFill>
                  <a:ea typeface="楷体_GB2312" pitchFamily="49" charset="-122"/>
                </a:rPr>
                <a:t>(</a:t>
              </a:r>
              <a:r>
                <a:rPr lang="zh-CN" altLang="en-US" sz="1600">
                  <a:solidFill>
                    <a:schemeClr val="tx1"/>
                  </a:solidFill>
                  <a:ea typeface="楷体_GB2312" pitchFamily="49" charset="-122"/>
                </a:rPr>
                <a:t>超</a:t>
              </a:r>
              <a:r>
                <a:rPr lang="en-US" altLang="zh-CN" sz="1600">
                  <a:solidFill>
                    <a:schemeClr val="tx1"/>
                  </a:solidFill>
                  <a:ea typeface="楷体_GB2312" pitchFamily="49" charset="-122"/>
                </a:rPr>
                <a:t>)</a:t>
              </a:r>
              <a:r>
                <a:rPr lang="zh-CN" altLang="en-US" sz="1600">
                  <a:solidFill>
                    <a:schemeClr val="tx1"/>
                  </a:solidFill>
                  <a:ea typeface="楷体_GB2312" pitchFamily="49" charset="-122"/>
                </a:rPr>
                <a:t>临界机组</a:t>
              </a:r>
            </a:p>
          </p:txBody>
        </p:sp>
        <p:sp>
          <p:nvSpPr>
            <p:cNvPr id="425998" name="Rectangle 14">
              <a:extLst>
                <a:ext uri="{FF2B5EF4-FFF2-40B4-BE49-F238E27FC236}">
                  <a16:creationId xmlns:a16="http://schemas.microsoft.com/office/drawing/2014/main" id="{6853A76C-6DD8-4DDB-80F6-0D4DBC54E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" y="2016"/>
              <a:ext cx="192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5999" name="Rectangle 15">
              <a:extLst>
                <a:ext uri="{FF2B5EF4-FFF2-40B4-BE49-F238E27FC236}">
                  <a16:creationId xmlns:a16="http://schemas.microsoft.com/office/drawing/2014/main" id="{D72F4200-3F60-4EBE-929E-026B1157E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8" y="1872"/>
              <a:ext cx="192" cy="19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6000" name="Rectangle 16">
              <a:extLst>
                <a:ext uri="{FF2B5EF4-FFF2-40B4-BE49-F238E27FC236}">
                  <a16:creationId xmlns:a16="http://schemas.microsoft.com/office/drawing/2014/main" id="{8482F50D-0785-490D-8701-CD3CAD058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" y="2016"/>
              <a:ext cx="192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6001" name="Rectangle 17">
              <a:extLst>
                <a:ext uri="{FF2B5EF4-FFF2-40B4-BE49-F238E27FC236}">
                  <a16:creationId xmlns:a16="http://schemas.microsoft.com/office/drawing/2014/main" id="{31FE3E0E-398C-487D-8211-11693BC4D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" y="1872"/>
              <a:ext cx="192" cy="10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6002" name="Rectangle 18">
              <a:extLst>
                <a:ext uri="{FF2B5EF4-FFF2-40B4-BE49-F238E27FC236}">
                  <a16:creationId xmlns:a16="http://schemas.microsoft.com/office/drawing/2014/main" id="{B6076434-3D02-4171-8DFA-58D884A5E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0" y="1872"/>
              <a:ext cx="192" cy="10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6003" name="Text Box 19">
              <a:extLst>
                <a:ext uri="{FF2B5EF4-FFF2-40B4-BE49-F238E27FC236}">
                  <a16:creationId xmlns:a16="http://schemas.microsoft.com/office/drawing/2014/main" id="{A9498794-F398-4203-A752-A797081A82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" y="2070"/>
              <a:ext cx="270" cy="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1600">
                  <a:solidFill>
                    <a:schemeClr val="tx1"/>
                  </a:solidFill>
                  <a:ea typeface="楷体_GB2312" pitchFamily="49" charset="-122"/>
                </a:rPr>
                <a:t>联合循环</a:t>
              </a:r>
              <a:endParaRPr lang="zh-CN" altLang="en-US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6004" name="Text Box 20">
              <a:extLst>
                <a:ext uri="{FF2B5EF4-FFF2-40B4-BE49-F238E27FC236}">
                  <a16:creationId xmlns:a16="http://schemas.microsoft.com/office/drawing/2014/main" id="{EF152A52-99C9-4DDB-8BB2-79FF181EF7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" y="2035"/>
              <a:ext cx="270" cy="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1600">
                  <a:solidFill>
                    <a:schemeClr val="tx1"/>
                  </a:solidFill>
                  <a:ea typeface="楷体_GB2312" pitchFamily="49" charset="-122"/>
                </a:rPr>
                <a:t>多联产</a:t>
              </a:r>
            </a:p>
          </p:txBody>
        </p:sp>
        <p:sp>
          <p:nvSpPr>
            <p:cNvPr id="426005" name="Text Box 21">
              <a:extLst>
                <a:ext uri="{FF2B5EF4-FFF2-40B4-BE49-F238E27FC236}">
                  <a16:creationId xmlns:a16="http://schemas.microsoft.com/office/drawing/2014/main" id="{CB9AF5C9-C4D3-4188-885E-051CE889AB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2" y="1939"/>
              <a:ext cx="270" cy="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1600">
                  <a:solidFill>
                    <a:schemeClr val="tx1"/>
                  </a:solidFill>
                  <a:ea typeface="楷体_GB2312" pitchFamily="49" charset="-122"/>
                </a:rPr>
                <a:t>煤炭加工与转化</a:t>
              </a:r>
            </a:p>
          </p:txBody>
        </p:sp>
        <p:sp>
          <p:nvSpPr>
            <p:cNvPr id="426006" name="Rectangle 22">
              <a:extLst>
                <a:ext uri="{FF2B5EF4-FFF2-40B4-BE49-F238E27FC236}">
                  <a16:creationId xmlns:a16="http://schemas.microsoft.com/office/drawing/2014/main" id="{EE90C196-6B2E-48F7-814E-DB21C6BCB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8" y="1872"/>
              <a:ext cx="192" cy="14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6007" name="Rectangle 23">
              <a:extLst>
                <a:ext uri="{FF2B5EF4-FFF2-40B4-BE49-F238E27FC236}">
                  <a16:creationId xmlns:a16="http://schemas.microsoft.com/office/drawing/2014/main" id="{9BE92871-1DD5-4AED-9EC5-ED1FF75D9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6" y="1872"/>
              <a:ext cx="192" cy="6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6008" name="Rectangle 24">
              <a:extLst>
                <a:ext uri="{FF2B5EF4-FFF2-40B4-BE49-F238E27FC236}">
                  <a16:creationId xmlns:a16="http://schemas.microsoft.com/office/drawing/2014/main" id="{0B1C16B7-9D7F-4F05-AF03-CD53EA95F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" y="1872"/>
              <a:ext cx="240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6009" name="Rectangle 25">
              <a:extLst>
                <a:ext uri="{FF2B5EF4-FFF2-40B4-BE49-F238E27FC236}">
                  <a16:creationId xmlns:a16="http://schemas.microsoft.com/office/drawing/2014/main" id="{2268724D-CBC1-4267-82D8-29EB8F08A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2" y="1872"/>
              <a:ext cx="192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6010" name="Text Box 26">
              <a:extLst>
                <a:ext uri="{FF2B5EF4-FFF2-40B4-BE49-F238E27FC236}">
                  <a16:creationId xmlns:a16="http://schemas.microsoft.com/office/drawing/2014/main" id="{AA1332B9-C981-4A0B-A646-CEDFD049C1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" y="1891"/>
              <a:ext cx="270" cy="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1600">
                  <a:solidFill>
                    <a:schemeClr val="tx1"/>
                  </a:solidFill>
                  <a:ea typeface="楷体_GB2312" pitchFamily="49" charset="-122"/>
                </a:rPr>
                <a:t>流化床</a:t>
              </a:r>
            </a:p>
          </p:txBody>
        </p:sp>
        <p:sp>
          <p:nvSpPr>
            <p:cNvPr id="426011" name="Text Box 27">
              <a:extLst>
                <a:ext uri="{FF2B5EF4-FFF2-40B4-BE49-F238E27FC236}">
                  <a16:creationId xmlns:a16="http://schemas.microsoft.com/office/drawing/2014/main" id="{87D922EB-6C52-441C-8581-368874CE73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0" y="2280"/>
              <a:ext cx="220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zh-CN" sz="1800">
                  <a:solidFill>
                    <a:schemeClr val="tx1"/>
                  </a:solidFill>
                  <a:ea typeface="楷体_GB2312" pitchFamily="49" charset="-122"/>
                </a:rPr>
                <a:t>F</a:t>
              </a:r>
            </a:p>
            <a:p>
              <a:pPr algn="l">
                <a:spcBef>
                  <a:spcPct val="0"/>
                </a:spcBef>
              </a:pPr>
              <a:r>
                <a:rPr lang="en-US" altLang="zh-CN" sz="1800">
                  <a:solidFill>
                    <a:schemeClr val="tx1"/>
                  </a:solidFill>
                  <a:ea typeface="楷体_GB2312" pitchFamily="49" charset="-122"/>
                </a:rPr>
                <a:t>B</a:t>
              </a:r>
            </a:p>
            <a:p>
              <a:pPr algn="l">
                <a:spcBef>
                  <a:spcPct val="0"/>
                </a:spcBef>
              </a:pPr>
              <a:r>
                <a:rPr lang="en-US" altLang="zh-CN" sz="1800">
                  <a:solidFill>
                    <a:schemeClr val="tx1"/>
                  </a:solidFill>
                  <a:ea typeface="楷体_GB2312" pitchFamily="49" charset="-122"/>
                </a:rPr>
                <a:t>C</a:t>
              </a:r>
            </a:p>
          </p:txBody>
        </p:sp>
        <p:sp>
          <p:nvSpPr>
            <p:cNvPr id="426012" name="Text Box 28">
              <a:extLst>
                <a:ext uri="{FF2B5EF4-FFF2-40B4-BE49-F238E27FC236}">
                  <a16:creationId xmlns:a16="http://schemas.microsoft.com/office/drawing/2014/main" id="{7BBE29E8-EB1E-4354-BB98-6B2D8159F6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" y="1891"/>
              <a:ext cx="270" cy="1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ea typeface="楷体_GB2312" pitchFamily="49" charset="-122"/>
                </a:rPr>
                <a:t>整体煤气化联合循环</a:t>
              </a:r>
            </a:p>
          </p:txBody>
        </p:sp>
        <p:sp>
          <p:nvSpPr>
            <p:cNvPr id="426013" name="Text Box 29">
              <a:extLst>
                <a:ext uri="{FF2B5EF4-FFF2-40B4-BE49-F238E27FC236}">
                  <a16:creationId xmlns:a16="http://schemas.microsoft.com/office/drawing/2014/main" id="{A6157B55-98BB-4918-B583-CDF73B67DE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8" y="3042"/>
              <a:ext cx="216" cy="6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zh-CN" sz="1800">
                  <a:solidFill>
                    <a:schemeClr val="tx1"/>
                  </a:solidFill>
                  <a:ea typeface="楷体_GB2312" pitchFamily="49" charset="-122"/>
                </a:rPr>
                <a:t>I</a:t>
              </a:r>
            </a:p>
            <a:p>
              <a:pPr algn="l">
                <a:spcBef>
                  <a:spcPct val="0"/>
                </a:spcBef>
              </a:pPr>
              <a:r>
                <a:rPr lang="en-US" altLang="zh-CN" sz="1600">
                  <a:solidFill>
                    <a:schemeClr val="tx1"/>
                  </a:solidFill>
                  <a:ea typeface="楷体_GB2312" pitchFamily="49" charset="-122"/>
                </a:rPr>
                <a:t>G</a:t>
              </a:r>
            </a:p>
            <a:p>
              <a:pPr algn="l">
                <a:spcBef>
                  <a:spcPct val="0"/>
                </a:spcBef>
              </a:pPr>
              <a:r>
                <a:rPr lang="en-US" altLang="zh-CN" sz="1600">
                  <a:solidFill>
                    <a:schemeClr val="tx1"/>
                  </a:solidFill>
                  <a:ea typeface="楷体_GB2312" pitchFamily="49" charset="-122"/>
                </a:rPr>
                <a:t>C</a:t>
              </a:r>
            </a:p>
            <a:p>
              <a:pPr algn="l">
                <a:spcBef>
                  <a:spcPct val="0"/>
                </a:spcBef>
              </a:pPr>
              <a:r>
                <a:rPr lang="en-US" altLang="zh-CN" sz="1600">
                  <a:solidFill>
                    <a:schemeClr val="tx1"/>
                  </a:solidFill>
                  <a:ea typeface="楷体_GB2312" pitchFamily="49" charset="-122"/>
                </a:rPr>
                <a:t>C</a:t>
              </a:r>
            </a:p>
          </p:txBody>
        </p:sp>
        <p:sp>
          <p:nvSpPr>
            <p:cNvPr id="426014" name="Text Box 30">
              <a:extLst>
                <a:ext uri="{FF2B5EF4-FFF2-40B4-BE49-F238E27FC236}">
                  <a16:creationId xmlns:a16="http://schemas.microsoft.com/office/drawing/2014/main" id="{8F1407C5-CA2B-4A49-A6CC-C641F52FD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8" y="1891"/>
              <a:ext cx="270" cy="1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1600">
                  <a:solidFill>
                    <a:schemeClr val="tx1"/>
                  </a:solidFill>
                  <a:ea typeface="楷体_GB2312" pitchFamily="49" charset="-122"/>
                </a:rPr>
                <a:t>可再生能源发电及核电</a:t>
              </a:r>
            </a:p>
          </p:txBody>
        </p:sp>
        <p:sp>
          <p:nvSpPr>
            <p:cNvPr id="426015" name="Text Box 31">
              <a:extLst>
                <a:ext uri="{FF2B5EF4-FFF2-40B4-BE49-F238E27FC236}">
                  <a16:creationId xmlns:a16="http://schemas.microsoft.com/office/drawing/2014/main" id="{00998961-FA64-4631-91F4-C8F633571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2" y="1891"/>
              <a:ext cx="270" cy="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1600">
                  <a:solidFill>
                    <a:schemeClr val="tx1"/>
                  </a:solidFill>
                  <a:ea typeface="楷体_GB2312" pitchFamily="49" charset="-122"/>
                </a:rPr>
                <a:t>烟气净化</a:t>
              </a:r>
            </a:p>
          </p:txBody>
        </p:sp>
        <p:sp>
          <p:nvSpPr>
            <p:cNvPr id="426016" name="Text Box 32">
              <a:extLst>
                <a:ext uri="{FF2B5EF4-FFF2-40B4-BE49-F238E27FC236}">
                  <a16:creationId xmlns:a16="http://schemas.microsoft.com/office/drawing/2014/main" id="{1A255860-6FE9-4532-A7A1-9DB04C652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6" y="1891"/>
              <a:ext cx="270" cy="10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1600">
                  <a:solidFill>
                    <a:schemeClr val="tx1"/>
                  </a:solidFill>
                  <a:ea typeface="楷体_GB2312" pitchFamily="49" charset="-122"/>
                </a:rPr>
                <a:t>灰渣及废水资源化</a:t>
              </a:r>
            </a:p>
          </p:txBody>
        </p:sp>
        <p:sp>
          <p:nvSpPr>
            <p:cNvPr id="426017" name="Rectangle 33">
              <a:extLst>
                <a:ext uri="{FF2B5EF4-FFF2-40B4-BE49-F238E27FC236}">
                  <a16:creationId xmlns:a16="http://schemas.microsoft.com/office/drawing/2014/main" id="{999ACABB-5DC7-4DAD-86AF-038534FDF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" y="1872"/>
              <a:ext cx="192" cy="10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6018" name="Rectangle 34">
              <a:extLst>
                <a:ext uri="{FF2B5EF4-FFF2-40B4-BE49-F238E27FC236}">
                  <a16:creationId xmlns:a16="http://schemas.microsoft.com/office/drawing/2014/main" id="{ED29F565-FE69-4F6D-B1BD-03E0AEBD6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4" y="1872"/>
              <a:ext cx="192" cy="10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6019" name="Rectangle 35">
              <a:extLst>
                <a:ext uri="{FF2B5EF4-FFF2-40B4-BE49-F238E27FC236}">
                  <a16:creationId xmlns:a16="http://schemas.microsoft.com/office/drawing/2014/main" id="{71E12DC7-1B0F-4733-89A9-DDB97FFD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" y="1872"/>
              <a:ext cx="192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6020" name="Rectangle 36">
              <a:extLst>
                <a:ext uri="{FF2B5EF4-FFF2-40B4-BE49-F238E27FC236}">
                  <a16:creationId xmlns:a16="http://schemas.microsoft.com/office/drawing/2014/main" id="{BFF56478-9806-42D2-AE37-52FFBB0E3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1872"/>
              <a:ext cx="192" cy="10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6021" name="Rectangle 37">
              <a:extLst>
                <a:ext uri="{FF2B5EF4-FFF2-40B4-BE49-F238E27FC236}">
                  <a16:creationId xmlns:a16="http://schemas.microsoft.com/office/drawing/2014/main" id="{8036954A-6D4D-4CA9-9F87-30E80A6EC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6" y="1872"/>
              <a:ext cx="192" cy="1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6022" name="Rectangle 38">
              <a:extLst>
                <a:ext uri="{FF2B5EF4-FFF2-40B4-BE49-F238E27FC236}">
                  <a16:creationId xmlns:a16="http://schemas.microsoft.com/office/drawing/2014/main" id="{D19BE8FB-7C6C-46B9-8C3D-EBCA383BC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6" y="1872"/>
              <a:ext cx="192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6023" name="Rectangle 39">
              <a:extLst>
                <a:ext uri="{FF2B5EF4-FFF2-40B4-BE49-F238E27FC236}">
                  <a16:creationId xmlns:a16="http://schemas.microsoft.com/office/drawing/2014/main" id="{7F2810BB-FFF3-43C4-A4C0-164AB4368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2" y="1872"/>
              <a:ext cx="192" cy="7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6024" name="Rectangle 40">
              <a:extLst>
                <a:ext uri="{FF2B5EF4-FFF2-40B4-BE49-F238E27FC236}">
                  <a16:creationId xmlns:a16="http://schemas.microsoft.com/office/drawing/2014/main" id="{FAAB378C-3B50-4746-9AEF-B4967A3B1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6" y="576"/>
              <a:ext cx="288" cy="10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426025" name="Text Box 41">
              <a:extLst>
                <a:ext uri="{FF2B5EF4-FFF2-40B4-BE49-F238E27FC236}">
                  <a16:creationId xmlns:a16="http://schemas.microsoft.com/office/drawing/2014/main" id="{F6FDEDD9-E2F9-4FDD-8075-3F43A64961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3" y="1909"/>
              <a:ext cx="270" cy="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ea typeface="楷体_GB2312" pitchFamily="49" charset="-122"/>
                </a:rPr>
                <a:t>空冷机组</a:t>
              </a:r>
            </a:p>
          </p:txBody>
        </p:sp>
        <p:sp>
          <p:nvSpPr>
            <p:cNvPr id="426026" name="Text Box 42">
              <a:extLst>
                <a:ext uri="{FF2B5EF4-FFF2-40B4-BE49-F238E27FC236}">
                  <a16:creationId xmlns:a16="http://schemas.microsoft.com/office/drawing/2014/main" id="{18AC9C8E-E3C5-417C-88AB-0428A001C0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4" y="1891"/>
              <a:ext cx="270" cy="1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1600">
                  <a:solidFill>
                    <a:schemeClr val="tx1"/>
                  </a:solidFill>
                  <a:ea typeface="楷体_GB2312" pitchFamily="49" charset="-122"/>
                </a:rPr>
                <a:t>烟气循环流化床脱硫</a:t>
              </a:r>
            </a:p>
          </p:txBody>
        </p:sp>
        <p:sp>
          <p:nvSpPr>
            <p:cNvPr id="426027" name="Text Box 43">
              <a:extLst>
                <a:ext uri="{FF2B5EF4-FFF2-40B4-BE49-F238E27FC236}">
                  <a16:creationId xmlns:a16="http://schemas.microsoft.com/office/drawing/2014/main" id="{33B84045-99DA-47B5-9D2E-EEBC55B60A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2" y="1939"/>
              <a:ext cx="270" cy="8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1600">
                  <a:solidFill>
                    <a:schemeClr val="tx1"/>
                  </a:solidFill>
                  <a:ea typeface="楷体_GB2312" pitchFamily="49" charset="-122"/>
                </a:rPr>
                <a:t>其它节水技术</a:t>
              </a:r>
            </a:p>
          </p:txBody>
        </p:sp>
        <p:sp>
          <p:nvSpPr>
            <p:cNvPr id="426028" name="Text Box 44">
              <a:extLst>
                <a:ext uri="{FF2B5EF4-FFF2-40B4-BE49-F238E27FC236}">
                  <a16:creationId xmlns:a16="http://schemas.microsoft.com/office/drawing/2014/main" id="{13D1146E-56EC-48DA-8B4A-35C047E6E8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4" y="1891"/>
              <a:ext cx="270" cy="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1600">
                  <a:solidFill>
                    <a:schemeClr val="tx1"/>
                  </a:solidFill>
                  <a:ea typeface="楷体_GB2312" pitchFamily="49" charset="-122"/>
                </a:rPr>
                <a:t>燃料电池</a:t>
              </a:r>
            </a:p>
          </p:txBody>
        </p:sp>
        <p:sp>
          <p:nvSpPr>
            <p:cNvPr id="426029" name="Text Box 45">
              <a:extLst>
                <a:ext uri="{FF2B5EF4-FFF2-40B4-BE49-F238E27FC236}">
                  <a16:creationId xmlns:a16="http://schemas.microsoft.com/office/drawing/2014/main" id="{DB9B708E-C8A3-41F2-8754-21F44CBAFC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2" y="1951"/>
              <a:ext cx="270" cy="8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ea typeface="楷体_GB2312" pitchFamily="49" charset="-122"/>
                </a:rPr>
                <a:t>微型燃气轮机</a:t>
              </a:r>
            </a:p>
          </p:txBody>
        </p:sp>
        <p:sp>
          <p:nvSpPr>
            <p:cNvPr id="426030" name="Text Box 46">
              <a:extLst>
                <a:ext uri="{FF2B5EF4-FFF2-40B4-BE49-F238E27FC236}">
                  <a16:creationId xmlns:a16="http://schemas.microsoft.com/office/drawing/2014/main" id="{C1887D52-6438-4E55-83DB-387CB773F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0" y="1891"/>
              <a:ext cx="270" cy="6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1600">
                  <a:solidFill>
                    <a:schemeClr val="tx1"/>
                  </a:solidFill>
                  <a:ea typeface="楷体_GB2312" pitchFamily="49" charset="-122"/>
                </a:rPr>
                <a:t>太阳光发电</a:t>
              </a:r>
            </a:p>
          </p:txBody>
        </p:sp>
        <p:sp>
          <p:nvSpPr>
            <p:cNvPr id="426031" name="Text Box 47">
              <a:extLst>
                <a:ext uri="{FF2B5EF4-FFF2-40B4-BE49-F238E27FC236}">
                  <a16:creationId xmlns:a16="http://schemas.microsoft.com/office/drawing/2014/main" id="{C3EA2AA2-7EB2-4C94-A1C3-AEC5B4AE36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2" y="1891"/>
              <a:ext cx="270" cy="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1600">
                  <a:solidFill>
                    <a:schemeClr val="tx1"/>
                  </a:solidFill>
                  <a:ea typeface="楷体_GB2312" pitchFamily="49" charset="-122"/>
                </a:rPr>
                <a:t>风力发电</a:t>
              </a:r>
            </a:p>
          </p:txBody>
        </p:sp>
        <p:sp>
          <p:nvSpPr>
            <p:cNvPr id="426032" name="Text Box 48">
              <a:extLst>
                <a:ext uri="{FF2B5EF4-FFF2-40B4-BE49-F238E27FC236}">
                  <a16:creationId xmlns:a16="http://schemas.microsoft.com/office/drawing/2014/main" id="{5C56915A-865F-463D-BD4D-4B79DBAE36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3" y="649"/>
              <a:ext cx="346" cy="8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dirty="0">
                  <a:solidFill>
                    <a:schemeClr val="tx1"/>
                  </a:solidFill>
                  <a:ea typeface="楷体_GB2312" pitchFamily="49" charset="-122"/>
                </a:rPr>
                <a:t>洁净发电</a:t>
              </a:r>
            </a:p>
          </p:txBody>
        </p:sp>
        <p:sp>
          <p:nvSpPr>
            <p:cNvPr id="426033" name="Text Box 49">
              <a:extLst>
                <a:ext uri="{FF2B5EF4-FFF2-40B4-BE49-F238E27FC236}">
                  <a16:creationId xmlns:a16="http://schemas.microsoft.com/office/drawing/2014/main" id="{793C6113-AA8D-4E16-B845-A0A99A7B35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9" y="647"/>
              <a:ext cx="346" cy="8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dirty="0">
                  <a:solidFill>
                    <a:schemeClr val="tx1"/>
                  </a:solidFill>
                  <a:ea typeface="楷体_GB2312" pitchFamily="49" charset="-122"/>
                </a:rPr>
                <a:t>节水发电</a:t>
              </a:r>
            </a:p>
          </p:txBody>
        </p:sp>
        <p:sp>
          <p:nvSpPr>
            <p:cNvPr id="426034" name="Text Box 50">
              <a:extLst>
                <a:ext uri="{FF2B5EF4-FFF2-40B4-BE49-F238E27FC236}">
                  <a16:creationId xmlns:a16="http://schemas.microsoft.com/office/drawing/2014/main" id="{13A9C00A-BBDA-454D-91F9-90765180A3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8" y="586"/>
              <a:ext cx="346" cy="10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dirty="0">
                  <a:solidFill>
                    <a:schemeClr val="tx1"/>
                  </a:solidFill>
                  <a:ea typeface="楷体_GB2312" pitchFamily="49" charset="-122"/>
                </a:rPr>
                <a:t>分布式电源</a:t>
              </a:r>
            </a:p>
          </p:txBody>
        </p:sp>
        <p:sp>
          <p:nvSpPr>
            <p:cNvPr id="426035" name="Text Box 51">
              <a:extLst>
                <a:ext uri="{FF2B5EF4-FFF2-40B4-BE49-F238E27FC236}">
                  <a16:creationId xmlns:a16="http://schemas.microsoft.com/office/drawing/2014/main" id="{94E64BFF-23AB-4E54-B2B9-5AF2A44B61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6" y="662"/>
              <a:ext cx="346" cy="8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dirty="0">
                  <a:solidFill>
                    <a:schemeClr val="tx1"/>
                  </a:solidFill>
                  <a:ea typeface="楷体_GB2312" pitchFamily="49" charset="-122"/>
                </a:rPr>
                <a:t>新型发电</a:t>
              </a:r>
            </a:p>
          </p:txBody>
        </p:sp>
        <p:sp>
          <p:nvSpPr>
            <p:cNvPr id="426036" name="Line 52">
              <a:extLst>
                <a:ext uri="{FF2B5EF4-FFF2-40B4-BE49-F238E27FC236}">
                  <a16:creationId xmlns:a16="http://schemas.microsoft.com/office/drawing/2014/main" id="{5B022218-F962-48B0-99C1-CDEAF8120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6" y="432"/>
              <a:ext cx="49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37" name="Line 53">
              <a:extLst>
                <a:ext uri="{FF2B5EF4-FFF2-40B4-BE49-F238E27FC236}">
                  <a16:creationId xmlns:a16="http://schemas.microsoft.com/office/drawing/2014/main" id="{79801C46-3487-4308-AF20-1BE47116F4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6" y="43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38" name="Line 54">
              <a:extLst>
                <a:ext uri="{FF2B5EF4-FFF2-40B4-BE49-F238E27FC236}">
                  <a16:creationId xmlns:a16="http://schemas.microsoft.com/office/drawing/2014/main" id="{DD14C2CA-4B99-4DB0-BC37-27E35D1F3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6" y="43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39" name="Line 55">
              <a:extLst>
                <a:ext uri="{FF2B5EF4-FFF2-40B4-BE49-F238E27FC236}">
                  <a16:creationId xmlns:a16="http://schemas.microsoft.com/office/drawing/2014/main" id="{048D773E-8497-45B6-A8D0-583E245AE6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0" y="43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40" name="Line 56">
              <a:extLst>
                <a:ext uri="{FF2B5EF4-FFF2-40B4-BE49-F238E27FC236}">
                  <a16:creationId xmlns:a16="http://schemas.microsoft.com/office/drawing/2014/main" id="{35210E24-3C2F-48DF-BCC4-FEA13079E6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8" y="43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41" name="Line 57">
              <a:extLst>
                <a:ext uri="{FF2B5EF4-FFF2-40B4-BE49-F238E27FC236}">
                  <a16:creationId xmlns:a16="http://schemas.microsoft.com/office/drawing/2014/main" id="{6268EA82-8F52-474D-B6C8-FE987FDFCC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8" y="43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42" name="Line 58">
              <a:extLst>
                <a:ext uri="{FF2B5EF4-FFF2-40B4-BE49-F238E27FC236}">
                  <a16:creationId xmlns:a16="http://schemas.microsoft.com/office/drawing/2014/main" id="{2AB4EDA3-AC59-4CDB-999E-B4660A765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0" y="33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43" name="Line 59">
              <a:extLst>
                <a:ext uri="{FF2B5EF4-FFF2-40B4-BE49-F238E27FC236}">
                  <a16:creationId xmlns:a16="http://schemas.microsoft.com/office/drawing/2014/main" id="{2B3DE07A-D2D7-4B28-A753-E78863FC16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" y="1824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44" name="Line 60">
              <a:extLst>
                <a:ext uri="{FF2B5EF4-FFF2-40B4-BE49-F238E27FC236}">
                  <a16:creationId xmlns:a16="http://schemas.microsoft.com/office/drawing/2014/main" id="{59D0D1E8-3417-4118-B1EA-80447C4612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6" y="18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45" name="Line 61">
              <a:extLst>
                <a:ext uri="{FF2B5EF4-FFF2-40B4-BE49-F238E27FC236}">
                  <a16:creationId xmlns:a16="http://schemas.microsoft.com/office/drawing/2014/main" id="{8F4BBE60-3CAD-442C-B7D3-2C565037A1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" y="18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46" name="Line 62">
              <a:extLst>
                <a:ext uri="{FF2B5EF4-FFF2-40B4-BE49-F238E27FC236}">
                  <a16:creationId xmlns:a16="http://schemas.microsoft.com/office/drawing/2014/main" id="{D5A7D0E4-CB61-4DDB-A652-EEA7513ECF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" y="18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47" name="Line 63">
              <a:extLst>
                <a:ext uri="{FF2B5EF4-FFF2-40B4-BE49-F238E27FC236}">
                  <a16:creationId xmlns:a16="http://schemas.microsoft.com/office/drawing/2014/main" id="{74411077-09F9-4494-B85E-EF1D6B760F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" y="163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48" name="Line 64">
              <a:extLst>
                <a:ext uri="{FF2B5EF4-FFF2-40B4-BE49-F238E27FC236}">
                  <a16:creationId xmlns:a16="http://schemas.microsoft.com/office/drawing/2014/main" id="{EBFD8BA8-F0A8-4947-AC7F-5AEF31F4E5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8" y="1776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49" name="Line 65">
              <a:extLst>
                <a:ext uri="{FF2B5EF4-FFF2-40B4-BE49-F238E27FC236}">
                  <a16:creationId xmlns:a16="http://schemas.microsoft.com/office/drawing/2014/main" id="{4A5F7024-80F8-4CD7-9EE1-B286F5CB0B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8" y="17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50" name="Line 66">
              <a:extLst>
                <a:ext uri="{FF2B5EF4-FFF2-40B4-BE49-F238E27FC236}">
                  <a16:creationId xmlns:a16="http://schemas.microsoft.com/office/drawing/2014/main" id="{F410189E-E6A8-4EF7-9918-FE7C4333F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4" y="17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51" name="Line 67">
              <a:extLst>
                <a:ext uri="{FF2B5EF4-FFF2-40B4-BE49-F238E27FC236}">
                  <a16:creationId xmlns:a16="http://schemas.microsoft.com/office/drawing/2014/main" id="{BA8DAE1B-D60A-4B93-BA31-A47A532054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4" y="17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52" name="Line 68">
              <a:extLst>
                <a:ext uri="{FF2B5EF4-FFF2-40B4-BE49-F238E27FC236}">
                  <a16:creationId xmlns:a16="http://schemas.microsoft.com/office/drawing/2014/main" id="{C7849EA5-FE68-4B94-820C-AC7C9F15B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54" y="17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53" name="Line 69">
              <a:extLst>
                <a:ext uri="{FF2B5EF4-FFF2-40B4-BE49-F238E27FC236}">
                  <a16:creationId xmlns:a16="http://schemas.microsoft.com/office/drawing/2014/main" id="{3D2F3DC1-BFA6-4C67-8E45-5A8A1BF7A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2" y="17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54" name="Line 70">
              <a:extLst>
                <a:ext uri="{FF2B5EF4-FFF2-40B4-BE49-F238E27FC236}">
                  <a16:creationId xmlns:a16="http://schemas.microsoft.com/office/drawing/2014/main" id="{6458E8EE-6E61-4E1C-B649-8C5CEE9066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0" y="17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55" name="Line 71">
              <a:extLst>
                <a:ext uri="{FF2B5EF4-FFF2-40B4-BE49-F238E27FC236}">
                  <a16:creationId xmlns:a16="http://schemas.microsoft.com/office/drawing/2014/main" id="{43ECF761-BD88-418F-94D8-265D689693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6" y="163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56" name="Line 72">
              <a:extLst>
                <a:ext uri="{FF2B5EF4-FFF2-40B4-BE49-F238E27FC236}">
                  <a16:creationId xmlns:a16="http://schemas.microsoft.com/office/drawing/2014/main" id="{7ADE43BD-8407-4E9A-ADA3-CAA37FCC39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8" y="1776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57" name="Line 73">
              <a:extLst>
                <a:ext uri="{FF2B5EF4-FFF2-40B4-BE49-F238E27FC236}">
                  <a16:creationId xmlns:a16="http://schemas.microsoft.com/office/drawing/2014/main" id="{0F713A63-4612-4409-B668-557F68F2F6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8" y="17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58" name="Line 74">
              <a:extLst>
                <a:ext uri="{FF2B5EF4-FFF2-40B4-BE49-F238E27FC236}">
                  <a16:creationId xmlns:a16="http://schemas.microsoft.com/office/drawing/2014/main" id="{2E4D67E8-3FAE-4FEB-84CD-435B7297A6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6" y="17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59" name="Line 75">
              <a:extLst>
                <a:ext uri="{FF2B5EF4-FFF2-40B4-BE49-F238E27FC236}">
                  <a16:creationId xmlns:a16="http://schemas.microsoft.com/office/drawing/2014/main" id="{C8B7FEC9-77F6-4D4F-9D4B-BE36CF1C4E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2" y="17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60" name="Line 76">
              <a:extLst>
                <a:ext uri="{FF2B5EF4-FFF2-40B4-BE49-F238E27FC236}">
                  <a16:creationId xmlns:a16="http://schemas.microsoft.com/office/drawing/2014/main" id="{04F71DD5-8A3A-404E-8A68-EFD743CA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0" y="17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61" name="Line 77">
              <a:extLst>
                <a:ext uri="{FF2B5EF4-FFF2-40B4-BE49-F238E27FC236}">
                  <a16:creationId xmlns:a16="http://schemas.microsoft.com/office/drawing/2014/main" id="{3A31886A-E552-4CE8-B511-4667B20DBB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0" y="163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62" name="Line 78">
              <a:extLst>
                <a:ext uri="{FF2B5EF4-FFF2-40B4-BE49-F238E27FC236}">
                  <a16:creationId xmlns:a16="http://schemas.microsoft.com/office/drawing/2014/main" id="{9BFD0721-394E-4957-8781-AF596F058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2" y="1728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63" name="Line 79">
              <a:extLst>
                <a:ext uri="{FF2B5EF4-FFF2-40B4-BE49-F238E27FC236}">
                  <a16:creationId xmlns:a16="http://schemas.microsoft.com/office/drawing/2014/main" id="{2847C591-C69A-48DD-9284-17D821A739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2" y="172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64" name="Line 80">
              <a:extLst>
                <a:ext uri="{FF2B5EF4-FFF2-40B4-BE49-F238E27FC236}">
                  <a16:creationId xmlns:a16="http://schemas.microsoft.com/office/drawing/2014/main" id="{325622A1-A08E-4A89-8DE3-D5C49D031A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0" y="172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65" name="Line 81">
              <a:extLst>
                <a:ext uri="{FF2B5EF4-FFF2-40B4-BE49-F238E27FC236}">
                  <a16:creationId xmlns:a16="http://schemas.microsoft.com/office/drawing/2014/main" id="{B4AC485F-FCBC-4D79-ABEF-32A498379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8" y="172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66" name="Line 82">
              <a:extLst>
                <a:ext uri="{FF2B5EF4-FFF2-40B4-BE49-F238E27FC236}">
                  <a16:creationId xmlns:a16="http://schemas.microsoft.com/office/drawing/2014/main" id="{7815E362-F11C-4FAC-8619-1AC53FD79B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8" y="172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67" name="Line 83">
              <a:extLst>
                <a:ext uri="{FF2B5EF4-FFF2-40B4-BE49-F238E27FC236}">
                  <a16:creationId xmlns:a16="http://schemas.microsoft.com/office/drawing/2014/main" id="{6221B320-5A0E-44FB-941F-510644294A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8" y="163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68" name="Line 84">
              <a:extLst>
                <a:ext uri="{FF2B5EF4-FFF2-40B4-BE49-F238E27FC236}">
                  <a16:creationId xmlns:a16="http://schemas.microsoft.com/office/drawing/2014/main" id="{3D2EC371-DE11-4DBB-B931-881E281420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4" y="292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69" name="Line 85">
              <a:extLst>
                <a:ext uri="{FF2B5EF4-FFF2-40B4-BE49-F238E27FC236}">
                  <a16:creationId xmlns:a16="http://schemas.microsoft.com/office/drawing/2014/main" id="{2AC9389E-FADD-4985-83A8-1E3DE2501F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" y="249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70" name="Line 86">
              <a:extLst>
                <a:ext uri="{FF2B5EF4-FFF2-40B4-BE49-F238E27FC236}">
                  <a16:creationId xmlns:a16="http://schemas.microsoft.com/office/drawing/2014/main" id="{EA46F653-C075-4CE5-AF9D-ABD161A377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4" y="292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71" name="Line 87">
              <a:extLst>
                <a:ext uri="{FF2B5EF4-FFF2-40B4-BE49-F238E27FC236}">
                  <a16:creationId xmlns:a16="http://schemas.microsoft.com/office/drawing/2014/main" id="{DD3FA806-50DD-45E9-9476-95169E5BB2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" y="29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26072" name="Text Box 88">
            <a:extLst>
              <a:ext uri="{FF2B5EF4-FFF2-40B4-BE49-F238E27FC236}">
                <a16:creationId xmlns:a16="http://schemas.microsoft.com/office/drawing/2014/main" id="{6B324A16-1223-4433-8396-405B9F45F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4966369"/>
            <a:ext cx="428625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1600">
                <a:solidFill>
                  <a:schemeClr val="tx1"/>
                </a:solidFill>
                <a:ea typeface="楷体_GB2312" pitchFamily="49" charset="-122"/>
              </a:rPr>
              <a:t> </a:t>
            </a:r>
            <a:r>
              <a:rPr lang="zh-CN" altLang="en-US" sz="1600">
                <a:solidFill>
                  <a:schemeClr val="tx1"/>
                </a:solidFill>
                <a:ea typeface="楷体_GB2312" pitchFamily="49" charset="-122"/>
              </a:rPr>
              <a:t>以煤气化为核心</a:t>
            </a:r>
          </a:p>
        </p:txBody>
      </p:sp>
      <p:sp>
        <p:nvSpPr>
          <p:cNvPr id="426073" name="Text Box 89">
            <a:extLst>
              <a:ext uri="{FF2B5EF4-FFF2-40B4-BE49-F238E27FC236}">
                <a16:creationId xmlns:a16="http://schemas.microsoft.com/office/drawing/2014/main" id="{0A118214-E444-4EF8-8DF6-8B0D41F79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097978"/>
            <a:ext cx="428625" cy="172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1600" dirty="0">
                <a:solidFill>
                  <a:schemeClr val="tx1"/>
                </a:solidFill>
                <a:ea typeface="楷体_GB2312" pitchFamily="49" charset="-122"/>
              </a:rPr>
              <a:t>以发电为核心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>
            <a:extLst>
              <a:ext uri="{FF2B5EF4-FFF2-40B4-BE49-F238E27FC236}">
                <a16:creationId xmlns:a16="http://schemas.microsoft.com/office/drawing/2014/main" id="{6E3F49CA-DE02-4E8B-B5EE-A75A981C4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20650"/>
            <a:ext cx="7772400" cy="1555750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超临界、超超临界机组</a:t>
            </a:r>
            <a:br>
              <a:rPr lang="zh-CN" altLang="en-US" sz="4800" b="1">
                <a:ea typeface="楷体_GB2312" pitchFamily="49" charset="-122"/>
              </a:rPr>
            </a:br>
            <a:r>
              <a:rPr lang="en-US" altLang="zh-CN" sz="4800" b="1">
                <a:ea typeface="楷体_GB2312" pitchFamily="49" charset="-122"/>
              </a:rPr>
              <a:t>--</a:t>
            </a:r>
            <a:r>
              <a:rPr lang="zh-CN" altLang="en-US" sz="3200" b="1">
                <a:ea typeface="楷体_GB2312" pitchFamily="49" charset="-122"/>
              </a:rPr>
              <a:t>现实而先进的发电技术</a:t>
            </a:r>
          </a:p>
        </p:txBody>
      </p:sp>
      <p:sp>
        <p:nvSpPr>
          <p:cNvPr id="427011" name="Rectangle 3">
            <a:extLst>
              <a:ext uri="{FF2B5EF4-FFF2-40B4-BE49-F238E27FC236}">
                <a16:creationId xmlns:a16="http://schemas.microsoft.com/office/drawing/2014/main" id="{54D9C255-5791-47A1-8D85-9C8E3AFB74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FFFF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超临界点：</a:t>
            </a:r>
            <a:r>
              <a:rPr lang="en-US" altLang="zh-CN" sz="2600" b="1" dirty="0">
                <a:solidFill>
                  <a:srgbClr val="FFFF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22.115MPa,374.15℃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CN" sz="2600" b="1" dirty="0">
              <a:solidFill>
                <a:srgbClr val="FFFF6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超临界机组（</a:t>
            </a:r>
            <a:r>
              <a:rPr lang="en-US" altLang="zh-CN" sz="2600" b="1" dirty="0">
                <a:solidFill>
                  <a:srgbClr val="00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</a:t>
            </a:r>
            <a:r>
              <a:rPr lang="zh-CN" altLang="en-US" sz="2600" b="1" dirty="0">
                <a:solidFill>
                  <a:srgbClr val="00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全世界已运行</a:t>
            </a: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600</a:t>
            </a: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多台，一般主汽压力</a:t>
            </a: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24MPa</a:t>
            </a: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及以上</a:t>
            </a: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主汽和再热汽温度</a:t>
            </a: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540-560℃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（效率比亚临界机组高约</a:t>
            </a: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2%</a:t>
            </a: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00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超超临界机组（</a:t>
            </a:r>
            <a:r>
              <a:rPr lang="en-US" altLang="zh-CN" sz="2600" b="1" dirty="0">
                <a:solidFill>
                  <a:srgbClr val="00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USC</a:t>
            </a:r>
            <a:r>
              <a:rPr lang="zh-CN" altLang="en-US" sz="2600" b="1" dirty="0">
                <a:solidFill>
                  <a:srgbClr val="00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：</a:t>
            </a: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全世界已运行</a:t>
            </a: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60</a:t>
            </a: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多台，一般主汽压力</a:t>
            </a: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25-28MPa</a:t>
            </a: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及以上或主汽和再热汽温度</a:t>
            </a: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580℃</a:t>
            </a: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以上（效率比超临界机组高约</a:t>
            </a: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4%</a:t>
            </a: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2003</a:t>
            </a: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-2010</a:t>
            </a: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年新建火电机组</a:t>
            </a: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％为</a:t>
            </a: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</a:t>
            </a: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机组；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2010</a:t>
            </a: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-2020</a:t>
            </a: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年：</a:t>
            </a: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600MW</a:t>
            </a: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及以上新建机组全部为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</a:t>
            </a: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机组；新建火电机组一半以上为</a:t>
            </a: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USC</a:t>
            </a: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27012" name="Rectangle 4">
            <a:extLst>
              <a:ext uri="{FF2B5EF4-FFF2-40B4-BE49-F238E27FC236}">
                <a16:creationId xmlns:a16="http://schemas.microsoft.com/office/drawing/2014/main" id="{5DEFC38A-5338-488D-80A7-2469755A6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5733256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0" lang="zh-CN" altLang="en-US" sz="3200" dirty="0">
                <a:ea typeface="宋体" panose="02010600030101010101" pitchFamily="2" charset="-122"/>
                <a:cs typeface="Times New Roman" panose="02020603050405020304" pitchFamily="18" charset="0"/>
              </a:rPr>
              <a:t>超超临界</a:t>
            </a:r>
            <a:r>
              <a:rPr kumimoji="0" lang="en-US" altLang="zh-CN" sz="32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(2006</a:t>
            </a:r>
            <a:r>
              <a:rPr kumimoji="0" lang="zh-CN" altLang="en-US" sz="32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kumimoji="0" lang="en-US" altLang="zh-CN" sz="32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kumimoji="0" lang="zh-CN" altLang="en-US" sz="32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月我国第一台试车</a:t>
            </a:r>
            <a:r>
              <a:rPr kumimoji="0" lang="en-US" altLang="zh-CN" sz="32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32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浙江玉环</a:t>
            </a:r>
            <a:r>
              <a:rPr kumimoji="0" lang="en-US" altLang="zh-CN" sz="32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,28MPa,580℃,46%)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>
            <a:extLst>
              <a:ext uri="{FF2B5EF4-FFF2-40B4-BE49-F238E27FC236}">
                <a16:creationId xmlns:a16="http://schemas.microsoft.com/office/drawing/2014/main" id="{0988B72D-A75A-46BE-9525-F3ADAF9074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762000"/>
          </a:xfrm>
        </p:spPr>
        <p:txBody>
          <a:bodyPr/>
          <a:lstStyle/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燃气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蒸汽联合循环</a:t>
            </a:r>
            <a:endParaRPr lang="zh-CN" altLang="en-US"/>
          </a:p>
        </p:txBody>
      </p:sp>
      <p:sp>
        <p:nvSpPr>
          <p:cNvPr id="308227" name="Rectangle 3">
            <a:extLst>
              <a:ext uri="{FF2B5EF4-FFF2-40B4-BE49-F238E27FC236}">
                <a16:creationId xmlns:a16="http://schemas.microsoft.com/office/drawing/2014/main" id="{4FE48F20-4F19-48F8-A6BE-921BFA079F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81534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燃气轮机的发展</a:t>
            </a:r>
          </a:p>
          <a:p>
            <a:pPr lvl="1">
              <a:lnSpc>
                <a:spcPct val="90000"/>
              </a:lnSpc>
            </a:pPr>
            <a:r>
              <a:rPr lang="zh-CN" altLang="en-US" b="1" dirty="0"/>
              <a:t>热力参数与单机容量逐步提高，达</a:t>
            </a:r>
            <a:r>
              <a:rPr lang="en-US" altLang="zh-CN" b="1" dirty="0">
                <a:solidFill>
                  <a:srgbClr val="99FF66"/>
                </a:solidFill>
              </a:rPr>
              <a:t>W&gt;200MW</a:t>
            </a:r>
            <a:r>
              <a:rPr lang="zh-CN" altLang="en-US" b="1" dirty="0"/>
              <a:t>，热效率</a:t>
            </a:r>
            <a:r>
              <a:rPr lang="en-US" altLang="zh-CN" b="1" dirty="0">
                <a:solidFill>
                  <a:srgbClr val="99FF66"/>
                </a:solidFill>
              </a:rPr>
              <a:t>35~41%</a:t>
            </a:r>
            <a:r>
              <a:rPr lang="zh-CN" altLang="en-US" b="1" dirty="0"/>
              <a:t>；</a:t>
            </a:r>
          </a:p>
          <a:p>
            <a:pPr lvl="1">
              <a:lnSpc>
                <a:spcPct val="90000"/>
              </a:lnSpc>
            </a:pPr>
            <a:r>
              <a:rPr lang="zh-CN" altLang="en-US" b="1" dirty="0"/>
              <a:t>可靠性</a:t>
            </a:r>
            <a:r>
              <a:rPr lang="en-US" altLang="zh-CN" b="1" dirty="0">
                <a:solidFill>
                  <a:srgbClr val="99FF66"/>
                </a:solidFill>
              </a:rPr>
              <a:t>95~98.5%</a:t>
            </a:r>
            <a:r>
              <a:rPr lang="zh-CN" altLang="en-US" b="1" dirty="0"/>
              <a:t>，可作为基本负荷电站；</a:t>
            </a:r>
          </a:p>
          <a:p>
            <a:pPr>
              <a:lnSpc>
                <a:spcPct val="9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联合循环的现实可行性</a:t>
            </a:r>
          </a:p>
          <a:p>
            <a:pPr lvl="1">
              <a:lnSpc>
                <a:spcPct val="90000"/>
              </a:lnSpc>
            </a:pPr>
            <a:r>
              <a:rPr lang="zh-CN" altLang="en-US" b="1" dirty="0"/>
              <a:t>燃气轮机排气温度</a:t>
            </a:r>
            <a:r>
              <a:rPr lang="en-US" altLang="zh-CN" b="1" dirty="0">
                <a:solidFill>
                  <a:srgbClr val="99FF66"/>
                </a:solidFill>
              </a:rPr>
              <a:t>t</a:t>
            </a:r>
            <a:r>
              <a:rPr lang="en-US" altLang="zh-CN" b="1" baseline="-25000" dirty="0">
                <a:solidFill>
                  <a:srgbClr val="99FF66"/>
                </a:solidFill>
              </a:rPr>
              <a:t>4</a:t>
            </a:r>
            <a:r>
              <a:rPr lang="en-US" altLang="zh-CN" b="1" dirty="0">
                <a:solidFill>
                  <a:srgbClr val="99FF66"/>
                </a:solidFill>
              </a:rPr>
              <a:t>=400~600 </a:t>
            </a:r>
            <a:r>
              <a:rPr lang="en-US" altLang="zh-CN" b="1" dirty="0">
                <a:solidFill>
                  <a:srgbClr val="99FF66"/>
                </a:solidFill>
                <a:latin typeface="宋体" panose="02010600030101010101" pitchFamily="2" charset="-122"/>
              </a:rPr>
              <a:t>℃</a:t>
            </a:r>
            <a:r>
              <a:rPr lang="zh-CN" altLang="en-US" b="1" dirty="0">
                <a:latin typeface="宋体" panose="02010600030101010101" pitchFamily="2" charset="-122"/>
              </a:rPr>
              <a:t>；</a:t>
            </a:r>
          </a:p>
          <a:p>
            <a:pPr lvl="1">
              <a:lnSpc>
                <a:spcPct val="90000"/>
              </a:lnSpc>
            </a:pPr>
            <a:r>
              <a:rPr lang="zh-CN" altLang="en-US" b="1" dirty="0">
                <a:latin typeface="宋体" panose="02010600030101010101" pitchFamily="2" charset="-122"/>
              </a:rPr>
              <a:t>大功率机组排气量</a:t>
            </a:r>
            <a:r>
              <a:rPr lang="en-US" altLang="zh-CN" b="1" dirty="0">
                <a:solidFill>
                  <a:srgbClr val="99FF66"/>
                </a:solidFill>
              </a:rPr>
              <a:t>300kg/s</a:t>
            </a:r>
            <a:r>
              <a:rPr lang="zh-CN" altLang="zh-CN" b="1" dirty="0">
                <a:latin typeface="宋体" panose="02010600030101010101" pitchFamily="2" charset="-122"/>
              </a:rPr>
              <a:t>以上；</a:t>
            </a:r>
          </a:p>
          <a:p>
            <a:pPr lvl="1">
              <a:lnSpc>
                <a:spcPct val="90000"/>
              </a:lnSpc>
            </a:pPr>
            <a:r>
              <a:rPr lang="zh-CN" altLang="zh-CN" b="1" dirty="0">
                <a:latin typeface="宋体" panose="02010600030101010101" pitchFamily="2" charset="-122"/>
              </a:rPr>
              <a:t>利用排气能量加热蒸汽轮机给水</a:t>
            </a:r>
            <a:r>
              <a:rPr lang="en-US" altLang="zh-CN" b="1" dirty="0">
                <a:latin typeface="宋体" panose="02010600030101010101" pitchFamily="2" charset="-122"/>
              </a:rPr>
              <a:t>(</a:t>
            </a:r>
            <a:r>
              <a:rPr lang="zh-CN" altLang="en-US" b="1" dirty="0">
                <a:latin typeface="宋体" panose="02010600030101010101" pitchFamily="2" charset="-122"/>
              </a:rPr>
              <a:t>取代锅炉</a:t>
            </a:r>
            <a:r>
              <a:rPr lang="en-US" altLang="zh-CN" b="1" dirty="0">
                <a:latin typeface="宋体" panose="02010600030101010101" pitchFamily="2" charset="-122"/>
              </a:rPr>
              <a:t>)</a:t>
            </a:r>
            <a:r>
              <a:rPr lang="zh-CN" altLang="en-US" b="1" dirty="0">
                <a:latin typeface="宋体" panose="02010600030101010101" pitchFamily="2" charset="-122"/>
              </a:rPr>
              <a:t>，大大提高供电效率。</a:t>
            </a:r>
            <a:endParaRPr lang="en-US" altLang="en-US" b="1" dirty="0"/>
          </a:p>
          <a:p>
            <a:pPr lvl="1">
              <a:lnSpc>
                <a:spcPct val="90000"/>
              </a:lnSpc>
            </a:pPr>
            <a:endParaRPr lang="en-US" altLang="zh-CN" dirty="0"/>
          </a:p>
        </p:txBody>
      </p:sp>
      <p:sp>
        <p:nvSpPr>
          <p:cNvPr id="308228" name="Text Box 4">
            <a:extLst>
              <a:ext uri="{FF2B5EF4-FFF2-40B4-BE49-F238E27FC236}">
                <a16:creationId xmlns:a16="http://schemas.microsoft.com/office/drawing/2014/main" id="{0B2FAE3A-78BC-4D87-9B4E-74753A77C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09600"/>
            <a:ext cx="80168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4000">
                <a:ea typeface="宋体" panose="02010600030101010101" pitchFamily="2" charset="-122"/>
              </a:rPr>
              <a:t>Combined Gas-Vapor Power Cycles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8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8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27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>
            <a:extLst>
              <a:ext uri="{FF2B5EF4-FFF2-40B4-BE49-F238E27FC236}">
                <a16:creationId xmlns:a16="http://schemas.microsoft.com/office/drawing/2014/main" id="{B5588411-09C2-42A0-AA81-4AD19F335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6781800" cy="6629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251" name="Rectangle 3">
            <a:extLst>
              <a:ext uri="{FF2B5EF4-FFF2-40B4-BE49-F238E27FC236}">
                <a16:creationId xmlns:a16="http://schemas.microsoft.com/office/drawing/2014/main" id="{3ECFF65F-F939-4700-9C98-291FBFD166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3800" y="873125"/>
            <a:ext cx="1219200" cy="5451475"/>
          </a:xfrm>
        </p:spPr>
        <p:txBody>
          <a:bodyPr/>
          <a:lstStyle/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燃气</a:t>
            </a:r>
            <a:br>
              <a:rPr lang="zh-CN" altLang="en-US" b="1">
                <a:latin typeface="楷体_GB2312" pitchFamily="49" charset="-122"/>
                <a:ea typeface="楷体_GB2312" pitchFamily="49" charset="-122"/>
              </a:rPr>
            </a:b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蒸汽联合循环</a:t>
            </a:r>
          </a:p>
        </p:txBody>
      </p:sp>
      <p:graphicFrame>
        <p:nvGraphicFramePr>
          <p:cNvPr id="309252" name="Object 4">
            <a:extLst>
              <a:ext uri="{FF2B5EF4-FFF2-40B4-BE49-F238E27FC236}">
                <a16:creationId xmlns:a16="http://schemas.microsoft.com/office/drawing/2014/main" id="{9D939415-24C7-4EBA-B9A8-4E55D97B55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6100" y="387350"/>
          <a:ext cx="5702300" cy="654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69" name="图片" r:id="rId4" imgW="2762280" imgH="3171960" progId="Word.Picture.8">
                  <p:embed/>
                </p:oleObj>
              </mc:Choice>
              <mc:Fallback>
                <p:oleObj name="图片" r:id="rId4" imgW="2762280" imgH="3171960" progId="Word.Picture.8">
                  <p:embed/>
                  <p:pic>
                    <p:nvPicPr>
                      <p:cNvPr id="309252" name="Object 4">
                        <a:extLst>
                          <a:ext uri="{FF2B5EF4-FFF2-40B4-BE49-F238E27FC236}">
                            <a16:creationId xmlns:a16="http://schemas.microsoft.com/office/drawing/2014/main" id="{9D939415-24C7-4EBA-B9A8-4E55D97B55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" y="387350"/>
                        <a:ext cx="5702300" cy="654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3" name="Rectangle 3">
            <a:extLst>
              <a:ext uri="{FF2B5EF4-FFF2-40B4-BE49-F238E27FC236}">
                <a16:creationId xmlns:a16="http://schemas.microsoft.com/office/drawing/2014/main" id="{04671503-988C-4745-840D-25CE344FB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762000"/>
          </a:xfrm>
        </p:spPr>
        <p:txBody>
          <a:bodyPr/>
          <a:lstStyle/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燃气蒸汽联合循环</a:t>
            </a:r>
          </a:p>
        </p:txBody>
      </p:sp>
      <p:sp>
        <p:nvSpPr>
          <p:cNvPr id="332805" name="Line 5">
            <a:extLst>
              <a:ext uri="{FF2B5EF4-FFF2-40B4-BE49-F238E27FC236}">
                <a16:creationId xmlns:a16="http://schemas.microsoft.com/office/drawing/2014/main" id="{9CA89125-37DD-4429-9E27-EF3F201C1E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6019800"/>
            <a:ext cx="61722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2806" name="Line 6">
            <a:extLst>
              <a:ext uri="{FF2B5EF4-FFF2-40B4-BE49-F238E27FC236}">
                <a16:creationId xmlns:a16="http://schemas.microsoft.com/office/drawing/2014/main" id="{6710F922-9723-4A87-A8FA-76F2DA6CAB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1524000"/>
            <a:ext cx="0" cy="44958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2807" name="Text Box 7">
            <a:extLst>
              <a:ext uri="{FF2B5EF4-FFF2-40B4-BE49-F238E27FC236}">
                <a16:creationId xmlns:a16="http://schemas.microsoft.com/office/drawing/2014/main" id="{8BB43CBE-FC9D-4271-A31F-9D78F9F362A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447800" y="1447800"/>
            <a:ext cx="3810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solidFill>
                  <a:srgbClr val="99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332808" name="Text Box 8">
            <a:extLst>
              <a:ext uri="{FF2B5EF4-FFF2-40B4-BE49-F238E27FC236}">
                <a16:creationId xmlns:a16="http://schemas.microsoft.com/office/drawing/2014/main" id="{1A96BE21-6AF4-4BCB-B534-FB3DC05E3AF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772400" y="6096000"/>
            <a:ext cx="3810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32809" name="Line 9">
            <a:extLst>
              <a:ext uri="{FF2B5EF4-FFF2-40B4-BE49-F238E27FC236}">
                <a16:creationId xmlns:a16="http://schemas.microsoft.com/office/drawing/2014/main" id="{A60FD373-8E05-48FB-85BA-8763277E68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3581400"/>
            <a:ext cx="0" cy="1143000"/>
          </a:xfrm>
          <a:prstGeom prst="line">
            <a:avLst/>
          </a:prstGeom>
          <a:noFill/>
          <a:ln w="317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2810" name="Freeform 10">
            <a:extLst>
              <a:ext uri="{FF2B5EF4-FFF2-40B4-BE49-F238E27FC236}">
                <a16:creationId xmlns:a16="http://schemas.microsoft.com/office/drawing/2014/main" id="{11F63E01-545E-4A27-8BFD-AE126E79D888}"/>
              </a:ext>
            </a:extLst>
          </p:cNvPr>
          <p:cNvSpPr>
            <a:spLocks/>
          </p:cNvSpPr>
          <p:nvPr/>
        </p:nvSpPr>
        <p:spPr bwMode="auto">
          <a:xfrm>
            <a:off x="3048000" y="2286000"/>
            <a:ext cx="2286000" cy="1295400"/>
          </a:xfrm>
          <a:custGeom>
            <a:avLst/>
            <a:gdLst>
              <a:gd name="T0" fmla="*/ 0 w 1440"/>
              <a:gd name="T1" fmla="*/ 816 h 816"/>
              <a:gd name="T2" fmla="*/ 528 w 1440"/>
              <a:gd name="T3" fmla="*/ 576 h 816"/>
              <a:gd name="T4" fmla="*/ 1440 w 1440"/>
              <a:gd name="T5" fmla="*/ 0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0" h="816">
                <a:moveTo>
                  <a:pt x="0" y="816"/>
                </a:moveTo>
                <a:cubicBezTo>
                  <a:pt x="144" y="764"/>
                  <a:pt x="288" y="712"/>
                  <a:pt x="528" y="576"/>
                </a:cubicBezTo>
                <a:cubicBezTo>
                  <a:pt x="768" y="440"/>
                  <a:pt x="1104" y="220"/>
                  <a:pt x="1440" y="0"/>
                </a:cubicBezTo>
              </a:path>
            </a:pathLst>
          </a:custGeom>
          <a:noFill/>
          <a:ln w="3175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2811" name="Line 11">
            <a:extLst>
              <a:ext uri="{FF2B5EF4-FFF2-40B4-BE49-F238E27FC236}">
                <a16:creationId xmlns:a16="http://schemas.microsoft.com/office/drawing/2014/main" id="{D702224E-2A5A-4F6C-8EDE-B50434428F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2286000"/>
            <a:ext cx="0" cy="1263650"/>
          </a:xfrm>
          <a:prstGeom prst="line">
            <a:avLst/>
          </a:prstGeom>
          <a:noFill/>
          <a:ln w="317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2812" name="Freeform 12">
            <a:extLst>
              <a:ext uri="{FF2B5EF4-FFF2-40B4-BE49-F238E27FC236}">
                <a16:creationId xmlns:a16="http://schemas.microsoft.com/office/drawing/2014/main" id="{9845DA61-EC85-4E23-B466-D8B87401E644}"/>
              </a:ext>
            </a:extLst>
          </p:cNvPr>
          <p:cNvSpPr>
            <a:spLocks/>
          </p:cNvSpPr>
          <p:nvPr/>
        </p:nvSpPr>
        <p:spPr bwMode="auto">
          <a:xfrm>
            <a:off x="3048000" y="3505200"/>
            <a:ext cx="2286000" cy="1219200"/>
          </a:xfrm>
          <a:custGeom>
            <a:avLst/>
            <a:gdLst>
              <a:gd name="T0" fmla="*/ 0 w 1440"/>
              <a:gd name="T1" fmla="*/ 768 h 768"/>
              <a:gd name="T2" fmla="*/ 816 w 1440"/>
              <a:gd name="T3" fmla="*/ 384 h 768"/>
              <a:gd name="T4" fmla="*/ 1440 w 1440"/>
              <a:gd name="T5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0" h="768">
                <a:moveTo>
                  <a:pt x="0" y="768"/>
                </a:moveTo>
                <a:cubicBezTo>
                  <a:pt x="288" y="640"/>
                  <a:pt x="576" y="512"/>
                  <a:pt x="816" y="384"/>
                </a:cubicBezTo>
                <a:cubicBezTo>
                  <a:pt x="1056" y="256"/>
                  <a:pt x="1248" y="128"/>
                  <a:pt x="1440" y="0"/>
                </a:cubicBezTo>
              </a:path>
            </a:pathLst>
          </a:custGeom>
          <a:noFill/>
          <a:ln w="3175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2813" name="Freeform 13">
            <a:extLst>
              <a:ext uri="{FF2B5EF4-FFF2-40B4-BE49-F238E27FC236}">
                <a16:creationId xmlns:a16="http://schemas.microsoft.com/office/drawing/2014/main" id="{99FADE98-BFDA-49B3-BC1F-983642E1ED97}"/>
              </a:ext>
            </a:extLst>
          </p:cNvPr>
          <p:cNvSpPr>
            <a:spLocks/>
          </p:cNvSpPr>
          <p:nvPr/>
        </p:nvSpPr>
        <p:spPr bwMode="auto">
          <a:xfrm>
            <a:off x="3810000" y="4267200"/>
            <a:ext cx="533400" cy="457200"/>
          </a:xfrm>
          <a:custGeom>
            <a:avLst/>
            <a:gdLst>
              <a:gd name="T0" fmla="*/ 0 w 336"/>
              <a:gd name="T1" fmla="*/ 288 h 288"/>
              <a:gd name="T2" fmla="*/ 192 w 336"/>
              <a:gd name="T3" fmla="*/ 144 h 288"/>
              <a:gd name="T4" fmla="*/ 336 w 336"/>
              <a:gd name="T5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6" h="288">
                <a:moveTo>
                  <a:pt x="0" y="288"/>
                </a:moveTo>
                <a:cubicBezTo>
                  <a:pt x="68" y="240"/>
                  <a:pt x="136" y="192"/>
                  <a:pt x="192" y="144"/>
                </a:cubicBezTo>
                <a:cubicBezTo>
                  <a:pt x="248" y="96"/>
                  <a:pt x="292" y="48"/>
                  <a:pt x="336" y="0"/>
                </a:cubicBezTo>
              </a:path>
            </a:pathLst>
          </a:custGeom>
          <a:noFill/>
          <a:ln w="3175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2814" name="Line 14">
            <a:extLst>
              <a:ext uri="{FF2B5EF4-FFF2-40B4-BE49-F238E27FC236}">
                <a16:creationId xmlns:a16="http://schemas.microsoft.com/office/drawing/2014/main" id="{FA7684F7-8EEF-46B6-B8E7-00F11ED37BE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4267200"/>
            <a:ext cx="1143000" cy="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2816" name="Freeform 16">
            <a:extLst>
              <a:ext uri="{FF2B5EF4-FFF2-40B4-BE49-F238E27FC236}">
                <a16:creationId xmlns:a16="http://schemas.microsoft.com/office/drawing/2014/main" id="{49AFFD7B-3565-4482-8953-551F155A3084}"/>
              </a:ext>
            </a:extLst>
          </p:cNvPr>
          <p:cNvSpPr>
            <a:spLocks/>
          </p:cNvSpPr>
          <p:nvPr/>
        </p:nvSpPr>
        <p:spPr bwMode="auto">
          <a:xfrm>
            <a:off x="5486400" y="3733800"/>
            <a:ext cx="381000" cy="533400"/>
          </a:xfrm>
          <a:custGeom>
            <a:avLst/>
            <a:gdLst>
              <a:gd name="T0" fmla="*/ 0 w 240"/>
              <a:gd name="T1" fmla="*/ 336 h 336"/>
              <a:gd name="T2" fmla="*/ 144 w 240"/>
              <a:gd name="T3" fmla="*/ 144 h 336"/>
              <a:gd name="T4" fmla="*/ 240 w 240"/>
              <a:gd name="T5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336"/>
                </a:moveTo>
                <a:cubicBezTo>
                  <a:pt x="52" y="268"/>
                  <a:pt x="104" y="200"/>
                  <a:pt x="144" y="144"/>
                </a:cubicBezTo>
                <a:cubicBezTo>
                  <a:pt x="184" y="88"/>
                  <a:pt x="212" y="44"/>
                  <a:pt x="240" y="0"/>
                </a:cubicBezTo>
              </a:path>
            </a:pathLst>
          </a:custGeom>
          <a:noFill/>
          <a:ln w="3175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2818" name="Line 18">
            <a:extLst>
              <a:ext uri="{FF2B5EF4-FFF2-40B4-BE49-F238E27FC236}">
                <a16:creationId xmlns:a16="http://schemas.microsoft.com/office/drawing/2014/main" id="{CE9605AF-3A92-4A16-94B9-FC2566911D0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3733800"/>
            <a:ext cx="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2819" name="Line 19">
            <a:extLst>
              <a:ext uri="{FF2B5EF4-FFF2-40B4-BE49-F238E27FC236}">
                <a16:creationId xmlns:a16="http://schemas.microsoft.com/office/drawing/2014/main" id="{BEE517A2-F0B7-4DD0-8B54-6A8E2DF1E6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3733800"/>
            <a:ext cx="0" cy="102870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2820" name="Line 20">
            <a:extLst>
              <a:ext uri="{FF2B5EF4-FFF2-40B4-BE49-F238E27FC236}">
                <a16:creationId xmlns:a16="http://schemas.microsoft.com/office/drawing/2014/main" id="{6C27C602-B824-48E4-A8D2-D7A34817E1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0000" y="4724400"/>
            <a:ext cx="2057400" cy="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2821" name="Line 21">
            <a:extLst>
              <a:ext uri="{FF2B5EF4-FFF2-40B4-BE49-F238E27FC236}">
                <a16:creationId xmlns:a16="http://schemas.microsoft.com/office/drawing/2014/main" id="{457BF392-F635-4DC9-B298-905DD893086C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876800" y="2667000"/>
            <a:ext cx="1022350" cy="388938"/>
          </a:xfrm>
          <a:prstGeom prst="line">
            <a:avLst/>
          </a:prstGeom>
          <a:noFill/>
          <a:ln w="50800" cap="sq">
            <a:solidFill>
              <a:schemeClr val="tx1"/>
            </a:solidFill>
            <a:round/>
            <a:headEnd type="triangle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2822" name="Text Box 22">
            <a:extLst>
              <a:ext uri="{FF2B5EF4-FFF2-40B4-BE49-F238E27FC236}">
                <a16:creationId xmlns:a16="http://schemas.microsoft.com/office/drawing/2014/main" id="{2E7A16D4-0B83-4AE7-A0A5-D13F37B1F1F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019800" y="2286000"/>
            <a:ext cx="25146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燃气轮机循环</a:t>
            </a:r>
          </a:p>
        </p:txBody>
      </p:sp>
      <p:sp>
        <p:nvSpPr>
          <p:cNvPr id="332823" name="Line 23">
            <a:extLst>
              <a:ext uri="{FF2B5EF4-FFF2-40B4-BE49-F238E27FC236}">
                <a16:creationId xmlns:a16="http://schemas.microsoft.com/office/drawing/2014/main" id="{C862AD40-D254-41F2-83AA-229518623678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5486400" y="4114800"/>
            <a:ext cx="1022350" cy="388938"/>
          </a:xfrm>
          <a:prstGeom prst="line">
            <a:avLst/>
          </a:prstGeom>
          <a:noFill/>
          <a:ln w="50800" cap="sq">
            <a:solidFill>
              <a:schemeClr val="tx2"/>
            </a:solidFill>
            <a:round/>
            <a:headEnd type="triangle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2824" name="Text Box 24">
            <a:extLst>
              <a:ext uri="{FF2B5EF4-FFF2-40B4-BE49-F238E27FC236}">
                <a16:creationId xmlns:a16="http://schemas.microsoft.com/office/drawing/2014/main" id="{94BB2C5E-D842-436B-92E1-BC6D7FF176B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324600" y="3505200"/>
            <a:ext cx="25146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zh-CN" altLang="en-US" sz="3200">
                <a:ea typeface="宋体" panose="02010600030101010101" pitchFamily="2" charset="-122"/>
              </a:rPr>
              <a:t>蒸汽轮机循环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>
            <a:extLst>
              <a:ext uri="{FF2B5EF4-FFF2-40B4-BE49-F238E27FC236}">
                <a16:creationId xmlns:a16="http://schemas.microsoft.com/office/drawing/2014/main" id="{217FCB0D-AE34-4E06-9959-61A255BD3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>
                <a:solidFill>
                  <a:schemeClr val="tx2"/>
                </a:solidFill>
                <a:ea typeface="楷体_GB2312" pitchFamily="49" charset="-122"/>
              </a:rPr>
              <a:t>当代先进燃气轮机及联合循环性能</a:t>
            </a:r>
          </a:p>
        </p:txBody>
      </p:sp>
      <p:graphicFrame>
        <p:nvGraphicFramePr>
          <p:cNvPr id="430083" name="Group 3">
            <a:extLst>
              <a:ext uri="{FF2B5EF4-FFF2-40B4-BE49-F238E27FC236}">
                <a16:creationId xmlns:a16="http://schemas.microsoft.com/office/drawing/2014/main" id="{11D612FB-802A-40C4-9A27-B31BC2E302DD}"/>
              </a:ext>
            </a:extLst>
          </p:cNvPr>
          <p:cNvGraphicFramePr>
            <a:graphicFrameLocks noGrp="1"/>
          </p:cNvGraphicFramePr>
          <p:nvPr/>
        </p:nvGraphicFramePr>
        <p:xfrm>
          <a:off x="762000" y="1828800"/>
          <a:ext cx="7696200" cy="4705033"/>
        </p:xfrm>
        <a:graphic>
          <a:graphicData uri="http://schemas.openxmlformats.org/drawingml/2006/table">
            <a:tbl>
              <a:tblPr/>
              <a:tblGrid>
                <a:gridCol w="2362200">
                  <a:extLst>
                    <a:ext uri="{9D8B030D-6E8A-4147-A177-3AD203B41FA5}">
                      <a16:colId xmlns:a16="http://schemas.microsoft.com/office/drawing/2014/main" val="364974265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0977379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8444621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5425046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68360608"/>
                    </a:ext>
                  </a:extLst>
                </a:gridCol>
              </a:tblGrid>
              <a:tr h="479425"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                 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机型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项目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西屋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501-ATS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GE-MS7001H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ABB GT26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西门子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KWU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125016"/>
                  </a:ext>
                </a:extLst>
              </a:tr>
              <a:tr h="554038"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燃气初温，℃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1510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1430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1260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1190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0759716"/>
                  </a:ext>
                </a:extLst>
              </a:tr>
              <a:tr h="581025"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压       比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16.6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932055"/>
                  </a:ext>
                </a:extLst>
              </a:tr>
              <a:tr h="581025"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简单循环净出力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,MW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290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265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240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061978"/>
                  </a:ext>
                </a:extLst>
              </a:tr>
              <a:tr h="581025"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简单循环效率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,%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38.5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965688"/>
                  </a:ext>
                </a:extLst>
              </a:tr>
              <a:tr h="579438"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联合循环净出力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,MW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426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400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396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359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552767"/>
                  </a:ext>
                </a:extLst>
              </a:tr>
              <a:tr h="581025"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联合循环效率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,%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58.5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SzPct val="8500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58.1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9778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>
            <a:extLst>
              <a:ext uri="{FF2B5EF4-FFF2-40B4-BE49-F238E27FC236}">
                <a16:creationId xmlns:a16="http://schemas.microsoft.com/office/drawing/2014/main" id="{10919996-98BF-400C-95BC-485675D16A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762000"/>
          </a:xfrm>
        </p:spPr>
        <p:txBody>
          <a:bodyPr/>
          <a:lstStyle/>
          <a:p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注蒸汽燃气循环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程式循环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  <p:sp>
        <p:nvSpPr>
          <p:cNvPr id="393220" name="Line 4">
            <a:extLst>
              <a:ext uri="{FF2B5EF4-FFF2-40B4-BE49-F238E27FC236}">
                <a16:creationId xmlns:a16="http://schemas.microsoft.com/office/drawing/2014/main" id="{D08B5906-A037-43E1-A7EC-4015C271251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3733800"/>
            <a:ext cx="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93221" name="Picture 5">
            <a:extLst>
              <a:ext uri="{FF2B5EF4-FFF2-40B4-BE49-F238E27FC236}">
                <a16:creationId xmlns:a16="http://schemas.microsoft.com/office/drawing/2014/main" id="{334E7B95-B650-41A0-BD40-568944566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24000"/>
            <a:ext cx="4221163" cy="494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3223" name="Text Box 7">
            <a:extLst>
              <a:ext uri="{FF2B5EF4-FFF2-40B4-BE49-F238E27FC236}">
                <a16:creationId xmlns:a16="http://schemas.microsoft.com/office/drawing/2014/main" id="{73D9E226-B11B-44AE-B3EF-0F06B7347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762000"/>
            <a:ext cx="8051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4000" dirty="0">
                <a:ea typeface="宋体" panose="02010600030101010101" pitchFamily="2" charset="-122"/>
              </a:rPr>
              <a:t>Steam Injection Gas-turbine (STIG)</a:t>
            </a:r>
          </a:p>
        </p:txBody>
      </p:sp>
      <p:sp>
        <p:nvSpPr>
          <p:cNvPr id="393224" name="Text Box 8">
            <a:extLst>
              <a:ext uri="{FF2B5EF4-FFF2-40B4-BE49-F238E27FC236}">
                <a16:creationId xmlns:a16="http://schemas.microsoft.com/office/drawing/2014/main" id="{641A5429-432C-46F2-8A78-CB055BF9B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2588" y="1666875"/>
            <a:ext cx="170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4000" dirty="0">
                <a:ea typeface="宋体" panose="02010600030101010101" pitchFamily="2" charset="-122"/>
              </a:rPr>
              <a:t>程大酉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BC8C5D4F-5C41-4340-AF38-110064412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143000"/>
            <a:ext cx="8534400" cy="5715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0275" name="Object 3">
            <a:extLst>
              <a:ext uri="{FF2B5EF4-FFF2-40B4-BE49-F238E27FC236}">
                <a16:creationId xmlns:a16="http://schemas.microsoft.com/office/drawing/2014/main" id="{341FD0DC-3109-4E3C-B3DF-F2F9CC2030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1447800"/>
          <a:ext cx="8147050" cy="502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93" name="Picture" r:id="rId4" imgW="6267600" imgH="3867120" progId="Word.Picture.8">
                  <p:embed/>
                </p:oleObj>
              </mc:Choice>
              <mc:Fallback>
                <p:oleObj name="Picture" r:id="rId4" imgW="6267600" imgH="3867120" progId="Word.Picture.8">
                  <p:embed/>
                  <p:pic>
                    <p:nvPicPr>
                      <p:cNvPr id="310275" name="Object 3">
                        <a:extLst>
                          <a:ext uri="{FF2B5EF4-FFF2-40B4-BE49-F238E27FC236}">
                            <a16:creationId xmlns:a16="http://schemas.microsoft.com/office/drawing/2014/main" id="{341FD0DC-3109-4E3C-B3DF-F2F9CC2030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447800"/>
                        <a:ext cx="8147050" cy="5027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276" name="Text Box 4">
            <a:extLst>
              <a:ext uri="{FF2B5EF4-FFF2-40B4-BE49-F238E27FC236}">
                <a16:creationId xmlns:a16="http://schemas.microsoft.com/office/drawing/2014/main" id="{9E25E826-D8EB-455E-A67F-043747FF0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-33338"/>
            <a:ext cx="8077200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4000">
                <a:ea typeface="楷体_GB2312" pitchFamily="49" charset="-122"/>
              </a:rPr>
              <a:t>整体煤气化联合循环</a:t>
            </a:r>
          </a:p>
          <a:p>
            <a:pPr algn="l">
              <a:spcBef>
                <a:spcPct val="0"/>
              </a:spcBef>
            </a:pPr>
            <a:r>
              <a:rPr lang="en-US" altLang="zh-CN" sz="2800">
                <a:ea typeface="楷体_GB2312" pitchFamily="49" charset="-122"/>
              </a:rPr>
              <a:t>(IGCC----Integrated Gasification Combined Cycle)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>
            <a:extLst>
              <a:ext uri="{FF2B5EF4-FFF2-40B4-BE49-F238E27FC236}">
                <a16:creationId xmlns:a16="http://schemas.microsoft.com/office/drawing/2014/main" id="{3516D262-DAFD-4C1D-87B6-546027DA18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457200"/>
            <a:ext cx="9144000" cy="914400"/>
          </a:xfrm>
        </p:spPr>
        <p:txBody>
          <a:bodyPr/>
          <a:lstStyle/>
          <a:p>
            <a:r>
              <a:rPr lang="zh-CN" altLang="en-US" sz="5400" b="1">
                <a:ea typeface="楷体_GB2312" pitchFamily="49" charset="-122"/>
              </a:rPr>
              <a:t>整体煤气化联合循环</a:t>
            </a:r>
            <a:r>
              <a:rPr lang="en-US" altLang="zh-CN" sz="5400" b="1">
                <a:latin typeface="Times New Roman" panose="02020603050405020304" pitchFamily="18" charset="0"/>
                <a:ea typeface="楷体_GB2312" pitchFamily="49" charset="-122"/>
              </a:rPr>
              <a:t>(IGCC)</a:t>
            </a:r>
          </a:p>
        </p:txBody>
      </p:sp>
      <p:sp>
        <p:nvSpPr>
          <p:cNvPr id="312323" name="Rectangle 3">
            <a:extLst>
              <a:ext uri="{FF2B5EF4-FFF2-40B4-BE49-F238E27FC236}">
                <a16:creationId xmlns:a16="http://schemas.microsoft.com/office/drawing/2014/main" id="{241A7A80-3D50-473C-9357-2362412CA0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5181600"/>
          </a:xfrm>
        </p:spPr>
        <p:txBody>
          <a:bodyPr/>
          <a:lstStyle/>
          <a:p>
            <a:r>
              <a:rPr lang="zh-CN" altLang="en-US" b="1" dirty="0">
                <a:solidFill>
                  <a:schemeClr val="tx2"/>
                </a:solidFill>
              </a:rPr>
              <a:t>优点</a:t>
            </a:r>
          </a:p>
          <a:p>
            <a:pPr lvl="1"/>
            <a:r>
              <a:rPr lang="zh-CN" altLang="en-US" b="1" dirty="0"/>
              <a:t>热效率高，目前</a:t>
            </a:r>
            <a:r>
              <a:rPr lang="en-US" altLang="zh-CN" b="1" dirty="0">
                <a:solidFill>
                  <a:srgbClr val="99FF66"/>
                </a:solidFill>
              </a:rPr>
              <a:t>40~46%</a:t>
            </a:r>
            <a:r>
              <a:rPr lang="zh-CN" altLang="en-US" b="1" dirty="0"/>
              <a:t>，预计可</a:t>
            </a:r>
            <a:r>
              <a:rPr lang="en-US" altLang="zh-CN" b="1" dirty="0">
                <a:solidFill>
                  <a:srgbClr val="99FF66"/>
                </a:solidFill>
              </a:rPr>
              <a:t>52%</a:t>
            </a:r>
            <a:r>
              <a:rPr lang="zh-CN" altLang="en-US" b="1" dirty="0"/>
              <a:t>；</a:t>
            </a:r>
          </a:p>
          <a:p>
            <a:pPr lvl="1"/>
            <a:r>
              <a:rPr lang="zh-CN" altLang="en-US" b="1" dirty="0"/>
              <a:t>环保性能好，</a:t>
            </a:r>
            <a:r>
              <a:rPr lang="en-US" altLang="zh-CN" b="1" dirty="0"/>
              <a:t>SO2, NOx, CO2, </a:t>
            </a:r>
            <a:r>
              <a:rPr lang="zh-CN" altLang="en-US" b="1" dirty="0"/>
              <a:t>粉尘排放低，可燃用高硫煤；</a:t>
            </a:r>
          </a:p>
          <a:p>
            <a:pPr lvl="1"/>
            <a:r>
              <a:rPr lang="zh-CN" altLang="en-US" b="1" dirty="0"/>
              <a:t>可实现煤化工综合利用，生产硫、硫酸、甲醇、尿素等；</a:t>
            </a:r>
          </a:p>
          <a:p>
            <a:pPr lvl="1"/>
            <a:r>
              <a:rPr lang="zh-CN" altLang="en-US" b="1" dirty="0"/>
              <a:t>单机功率可达</a:t>
            </a:r>
            <a:r>
              <a:rPr lang="en-US" altLang="zh-CN" b="1" dirty="0">
                <a:solidFill>
                  <a:srgbClr val="99FF66"/>
                </a:solidFill>
              </a:rPr>
              <a:t>300~400MW</a:t>
            </a:r>
          </a:p>
          <a:p>
            <a:r>
              <a:rPr lang="zh-CN" altLang="en-US" b="1" dirty="0">
                <a:solidFill>
                  <a:schemeClr val="tx2"/>
                </a:solidFill>
              </a:rPr>
              <a:t>缺点</a:t>
            </a:r>
          </a:p>
          <a:p>
            <a:pPr lvl="1"/>
            <a:r>
              <a:rPr lang="zh-CN" altLang="en-US" b="1" dirty="0"/>
              <a:t>目前煤气化和净化的热损失还偏大；</a:t>
            </a:r>
          </a:p>
          <a:p>
            <a:pPr lvl="1"/>
            <a:r>
              <a:rPr lang="zh-CN" altLang="en-US" b="1" dirty="0"/>
              <a:t>初期投资大。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2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2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2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2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2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2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2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2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2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2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2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2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2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2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323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>
            <a:extLst>
              <a:ext uri="{FF2B5EF4-FFF2-40B4-BE49-F238E27FC236}">
                <a16:creationId xmlns:a16="http://schemas.microsoft.com/office/drawing/2014/main" id="{5A7096C9-A073-427E-A55D-2AA3E0519A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5820" y="1364438"/>
            <a:ext cx="8458200" cy="646331"/>
          </a:xfrm>
          <a:noFill/>
          <a:ln/>
        </p:spPr>
        <p:txBody>
          <a:bodyPr/>
          <a:lstStyle/>
          <a:p>
            <a:r>
              <a:rPr kumimoji="1" lang="zh-CN" alt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焓 熵 图</a:t>
            </a:r>
            <a:r>
              <a:rPr kumimoji="1"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Enthalpy-entropy diagram</a:t>
            </a:r>
          </a:p>
        </p:txBody>
      </p:sp>
      <p:sp>
        <p:nvSpPr>
          <p:cNvPr id="394244" name="Line 4">
            <a:extLst>
              <a:ext uri="{FF2B5EF4-FFF2-40B4-BE49-F238E27FC236}">
                <a16:creationId xmlns:a16="http://schemas.microsoft.com/office/drawing/2014/main" id="{FF509972-D6D0-44E4-A7B8-6B082E72D6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1720" y="2564774"/>
            <a:ext cx="0" cy="358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45" name="Line 5">
            <a:extLst>
              <a:ext uri="{FF2B5EF4-FFF2-40B4-BE49-F238E27FC236}">
                <a16:creationId xmlns:a16="http://schemas.microsoft.com/office/drawing/2014/main" id="{A8A1C75B-337E-4D33-A34D-1F79DA4E5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1720" y="6146174"/>
            <a:ext cx="510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46" name="Text Box 6">
            <a:extLst>
              <a:ext uri="{FF2B5EF4-FFF2-40B4-BE49-F238E27FC236}">
                <a16:creationId xmlns:a16="http://schemas.microsoft.com/office/drawing/2014/main" id="{2621CCDC-3582-4881-BA1F-75CF66D49C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8320" y="2336174"/>
            <a:ext cx="38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h</a:t>
            </a:r>
          </a:p>
        </p:txBody>
      </p:sp>
      <p:sp>
        <p:nvSpPr>
          <p:cNvPr id="394247" name="Text Box 7">
            <a:extLst>
              <a:ext uri="{FF2B5EF4-FFF2-40B4-BE49-F238E27FC236}">
                <a16:creationId xmlns:a16="http://schemas.microsoft.com/office/drawing/2014/main" id="{C14E1A4B-2D69-4404-A1BD-98474EA65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2320" y="6146174"/>
            <a:ext cx="533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s</a:t>
            </a:r>
            <a:endParaRPr lang="en-US" altLang="zh-CN" b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394248" name="Line 8">
            <a:extLst>
              <a:ext uri="{FF2B5EF4-FFF2-40B4-BE49-F238E27FC236}">
                <a16:creationId xmlns:a16="http://schemas.microsoft.com/office/drawing/2014/main" id="{A567070C-0E4A-4950-87A9-4DA492701542}"/>
              </a:ext>
            </a:extLst>
          </p:cNvPr>
          <p:cNvSpPr>
            <a:spLocks noChangeShapeType="1"/>
          </p:cNvSpPr>
          <p:nvPr/>
        </p:nvSpPr>
        <p:spPr bwMode="auto">
          <a:xfrm rot="33626" flipV="1">
            <a:off x="2072358" y="4831724"/>
            <a:ext cx="838200" cy="1295400"/>
          </a:xfrm>
          <a:prstGeom prst="line">
            <a:avLst/>
          </a:prstGeom>
          <a:noFill/>
          <a:ln w="44450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49" name="Freeform 9">
            <a:extLst>
              <a:ext uri="{FF2B5EF4-FFF2-40B4-BE49-F238E27FC236}">
                <a16:creationId xmlns:a16="http://schemas.microsoft.com/office/drawing/2014/main" id="{CDE105DF-922A-4BAF-892A-A483B1985DE4}"/>
              </a:ext>
            </a:extLst>
          </p:cNvPr>
          <p:cNvSpPr>
            <a:spLocks/>
          </p:cNvSpPr>
          <p:nvPr/>
        </p:nvSpPr>
        <p:spPr bwMode="auto">
          <a:xfrm rot="33626">
            <a:off x="2915320" y="4396749"/>
            <a:ext cx="3657600" cy="1219200"/>
          </a:xfrm>
          <a:custGeom>
            <a:avLst/>
            <a:gdLst>
              <a:gd name="T0" fmla="*/ 0 w 2304"/>
              <a:gd name="T1" fmla="*/ 288 h 768"/>
              <a:gd name="T2" fmla="*/ 96 w 2304"/>
              <a:gd name="T3" fmla="*/ 144 h 768"/>
              <a:gd name="T4" fmla="*/ 192 w 2304"/>
              <a:gd name="T5" fmla="*/ 48 h 768"/>
              <a:gd name="T6" fmla="*/ 336 w 2304"/>
              <a:gd name="T7" fmla="*/ 0 h 768"/>
              <a:gd name="T8" fmla="*/ 480 w 2304"/>
              <a:gd name="T9" fmla="*/ 48 h 768"/>
              <a:gd name="T10" fmla="*/ 720 w 2304"/>
              <a:gd name="T11" fmla="*/ 240 h 768"/>
              <a:gd name="T12" fmla="*/ 1056 w 2304"/>
              <a:gd name="T13" fmla="*/ 432 h 768"/>
              <a:gd name="T14" fmla="*/ 1776 w 2304"/>
              <a:gd name="T15" fmla="*/ 672 h 768"/>
              <a:gd name="T16" fmla="*/ 2304 w 2304"/>
              <a:gd name="T17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4" h="768">
                <a:moveTo>
                  <a:pt x="0" y="288"/>
                </a:moveTo>
                <a:cubicBezTo>
                  <a:pt x="32" y="236"/>
                  <a:pt x="64" y="184"/>
                  <a:pt x="96" y="144"/>
                </a:cubicBezTo>
                <a:cubicBezTo>
                  <a:pt x="128" y="104"/>
                  <a:pt x="152" y="72"/>
                  <a:pt x="192" y="48"/>
                </a:cubicBezTo>
                <a:cubicBezTo>
                  <a:pt x="232" y="24"/>
                  <a:pt x="288" y="0"/>
                  <a:pt x="336" y="0"/>
                </a:cubicBezTo>
                <a:cubicBezTo>
                  <a:pt x="384" y="0"/>
                  <a:pt x="416" y="8"/>
                  <a:pt x="480" y="48"/>
                </a:cubicBezTo>
                <a:cubicBezTo>
                  <a:pt x="544" y="88"/>
                  <a:pt x="624" y="176"/>
                  <a:pt x="720" y="240"/>
                </a:cubicBezTo>
                <a:cubicBezTo>
                  <a:pt x="816" y="304"/>
                  <a:pt x="880" y="360"/>
                  <a:pt x="1056" y="432"/>
                </a:cubicBezTo>
                <a:cubicBezTo>
                  <a:pt x="1232" y="504"/>
                  <a:pt x="1568" y="616"/>
                  <a:pt x="1776" y="672"/>
                </a:cubicBezTo>
                <a:cubicBezTo>
                  <a:pt x="1984" y="728"/>
                  <a:pt x="2144" y="748"/>
                  <a:pt x="2304" y="768"/>
                </a:cubicBezTo>
              </a:path>
            </a:pathLst>
          </a:custGeom>
          <a:noFill/>
          <a:ln w="44450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50" name="Text Box 10">
            <a:extLst>
              <a:ext uri="{FF2B5EF4-FFF2-40B4-BE49-F238E27FC236}">
                <a16:creationId xmlns:a16="http://schemas.microsoft.com/office/drawing/2014/main" id="{E31C3BA4-98C1-46FC-B710-AF695029E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6520" y="4423737"/>
            <a:ext cx="457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394251" name="Oval 11">
            <a:extLst>
              <a:ext uri="{FF2B5EF4-FFF2-40B4-BE49-F238E27FC236}">
                <a16:creationId xmlns:a16="http://schemas.microsoft.com/office/drawing/2014/main" id="{12889B60-5349-4D1F-881D-F9C7AF378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720" y="4850774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52" name="Freeform 12">
            <a:extLst>
              <a:ext uri="{FF2B5EF4-FFF2-40B4-BE49-F238E27FC236}">
                <a16:creationId xmlns:a16="http://schemas.microsoft.com/office/drawing/2014/main" id="{1A212D4A-381E-48E4-A77F-BC5F7E9800B1}"/>
              </a:ext>
            </a:extLst>
          </p:cNvPr>
          <p:cNvSpPr>
            <a:spLocks/>
          </p:cNvSpPr>
          <p:nvPr/>
        </p:nvSpPr>
        <p:spPr bwMode="auto">
          <a:xfrm>
            <a:off x="3651920" y="3402974"/>
            <a:ext cx="457200" cy="1066800"/>
          </a:xfrm>
          <a:custGeom>
            <a:avLst/>
            <a:gdLst>
              <a:gd name="T0" fmla="*/ 0 w 384"/>
              <a:gd name="T1" fmla="*/ 864 h 864"/>
              <a:gd name="T2" fmla="*/ 240 w 384"/>
              <a:gd name="T3" fmla="*/ 384 h 864"/>
              <a:gd name="T4" fmla="*/ 384 w 384"/>
              <a:gd name="T5" fmla="*/ 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4" h="864">
                <a:moveTo>
                  <a:pt x="0" y="864"/>
                </a:moveTo>
                <a:cubicBezTo>
                  <a:pt x="88" y="696"/>
                  <a:pt x="176" y="528"/>
                  <a:pt x="240" y="384"/>
                </a:cubicBezTo>
                <a:cubicBezTo>
                  <a:pt x="304" y="240"/>
                  <a:pt x="344" y="120"/>
                  <a:pt x="384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53" name="Freeform 13">
            <a:extLst>
              <a:ext uri="{FF2B5EF4-FFF2-40B4-BE49-F238E27FC236}">
                <a16:creationId xmlns:a16="http://schemas.microsoft.com/office/drawing/2014/main" id="{69249DEE-B99C-4591-8823-B5BF95086BED}"/>
              </a:ext>
            </a:extLst>
          </p:cNvPr>
          <p:cNvSpPr>
            <a:spLocks/>
          </p:cNvSpPr>
          <p:nvPr/>
        </p:nvSpPr>
        <p:spPr bwMode="auto">
          <a:xfrm>
            <a:off x="3956720" y="3402974"/>
            <a:ext cx="762000" cy="1371600"/>
          </a:xfrm>
          <a:custGeom>
            <a:avLst/>
            <a:gdLst>
              <a:gd name="T0" fmla="*/ 0 w 480"/>
              <a:gd name="T1" fmla="*/ 864 h 864"/>
              <a:gd name="T2" fmla="*/ 240 w 480"/>
              <a:gd name="T3" fmla="*/ 576 h 864"/>
              <a:gd name="T4" fmla="*/ 480 w 480"/>
              <a:gd name="T5" fmla="*/ 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64">
                <a:moveTo>
                  <a:pt x="0" y="864"/>
                </a:moveTo>
                <a:cubicBezTo>
                  <a:pt x="80" y="792"/>
                  <a:pt x="160" y="720"/>
                  <a:pt x="240" y="576"/>
                </a:cubicBezTo>
                <a:cubicBezTo>
                  <a:pt x="320" y="432"/>
                  <a:pt x="432" y="144"/>
                  <a:pt x="480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54" name="Freeform 14">
            <a:extLst>
              <a:ext uri="{FF2B5EF4-FFF2-40B4-BE49-F238E27FC236}">
                <a16:creationId xmlns:a16="http://schemas.microsoft.com/office/drawing/2014/main" id="{8E2D40DC-DAEE-4293-B9EF-CCB08D75F71C}"/>
              </a:ext>
            </a:extLst>
          </p:cNvPr>
          <p:cNvSpPr>
            <a:spLocks/>
          </p:cNvSpPr>
          <p:nvPr/>
        </p:nvSpPr>
        <p:spPr bwMode="auto">
          <a:xfrm>
            <a:off x="4337720" y="3174374"/>
            <a:ext cx="1143000" cy="1752600"/>
          </a:xfrm>
          <a:custGeom>
            <a:avLst/>
            <a:gdLst>
              <a:gd name="T0" fmla="*/ 0 w 720"/>
              <a:gd name="T1" fmla="*/ 1104 h 1104"/>
              <a:gd name="T2" fmla="*/ 336 w 720"/>
              <a:gd name="T3" fmla="*/ 816 h 1104"/>
              <a:gd name="T4" fmla="*/ 720 w 720"/>
              <a:gd name="T5" fmla="*/ 0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0" h="1104">
                <a:moveTo>
                  <a:pt x="0" y="1104"/>
                </a:moveTo>
                <a:cubicBezTo>
                  <a:pt x="108" y="1052"/>
                  <a:pt x="216" y="1000"/>
                  <a:pt x="336" y="816"/>
                </a:cubicBezTo>
                <a:cubicBezTo>
                  <a:pt x="456" y="632"/>
                  <a:pt x="588" y="316"/>
                  <a:pt x="720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55" name="Freeform 15">
            <a:extLst>
              <a:ext uri="{FF2B5EF4-FFF2-40B4-BE49-F238E27FC236}">
                <a16:creationId xmlns:a16="http://schemas.microsoft.com/office/drawing/2014/main" id="{F8918987-3786-4B1D-85C2-5AA267069BA9}"/>
              </a:ext>
            </a:extLst>
          </p:cNvPr>
          <p:cNvSpPr>
            <a:spLocks/>
          </p:cNvSpPr>
          <p:nvPr/>
        </p:nvSpPr>
        <p:spPr bwMode="auto">
          <a:xfrm>
            <a:off x="5328320" y="4622174"/>
            <a:ext cx="609600" cy="762000"/>
          </a:xfrm>
          <a:custGeom>
            <a:avLst/>
            <a:gdLst>
              <a:gd name="T0" fmla="*/ 0 w 384"/>
              <a:gd name="T1" fmla="*/ 480 h 480"/>
              <a:gd name="T2" fmla="*/ 240 w 384"/>
              <a:gd name="T3" fmla="*/ 288 h 480"/>
              <a:gd name="T4" fmla="*/ 384 w 384"/>
              <a:gd name="T5" fmla="*/ 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4" h="480">
                <a:moveTo>
                  <a:pt x="0" y="480"/>
                </a:moveTo>
                <a:cubicBezTo>
                  <a:pt x="88" y="424"/>
                  <a:pt x="176" y="368"/>
                  <a:pt x="240" y="288"/>
                </a:cubicBezTo>
                <a:cubicBezTo>
                  <a:pt x="304" y="208"/>
                  <a:pt x="344" y="104"/>
                  <a:pt x="384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56" name="Line 16">
            <a:extLst>
              <a:ext uri="{FF2B5EF4-FFF2-40B4-BE49-F238E27FC236}">
                <a16:creationId xmlns:a16="http://schemas.microsoft.com/office/drawing/2014/main" id="{36DAB167-0E8F-46E1-BE04-BB70C8A346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1720" y="4469774"/>
            <a:ext cx="1600200" cy="1676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57" name="Line 17">
            <a:extLst>
              <a:ext uri="{FF2B5EF4-FFF2-40B4-BE49-F238E27FC236}">
                <a16:creationId xmlns:a16="http://schemas.microsoft.com/office/drawing/2014/main" id="{72E3BDF5-348C-4DFC-940E-69586D8D77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1720" y="4774574"/>
            <a:ext cx="190500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58" name="Line 18">
            <a:extLst>
              <a:ext uri="{FF2B5EF4-FFF2-40B4-BE49-F238E27FC236}">
                <a16:creationId xmlns:a16="http://schemas.microsoft.com/office/drawing/2014/main" id="{FEBCF3A2-DF04-4F64-949C-7C616CCAF2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1720" y="4926974"/>
            <a:ext cx="22860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59" name="Line 19">
            <a:extLst>
              <a:ext uri="{FF2B5EF4-FFF2-40B4-BE49-F238E27FC236}">
                <a16:creationId xmlns:a16="http://schemas.microsoft.com/office/drawing/2014/main" id="{C2BC5112-27E2-4059-B35D-0E5579AC52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1720" y="5384174"/>
            <a:ext cx="3276600" cy="76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60" name="Freeform 20">
            <a:extLst>
              <a:ext uri="{FF2B5EF4-FFF2-40B4-BE49-F238E27FC236}">
                <a16:creationId xmlns:a16="http://schemas.microsoft.com/office/drawing/2014/main" id="{F9506DDC-B0B1-48AE-80FF-C79A0487647B}"/>
              </a:ext>
            </a:extLst>
          </p:cNvPr>
          <p:cNvSpPr>
            <a:spLocks/>
          </p:cNvSpPr>
          <p:nvPr/>
        </p:nvSpPr>
        <p:spPr bwMode="auto">
          <a:xfrm>
            <a:off x="3651920" y="3860174"/>
            <a:ext cx="2438400" cy="609600"/>
          </a:xfrm>
          <a:custGeom>
            <a:avLst/>
            <a:gdLst>
              <a:gd name="T0" fmla="*/ 0 w 1536"/>
              <a:gd name="T1" fmla="*/ 384 h 384"/>
              <a:gd name="T2" fmla="*/ 576 w 1536"/>
              <a:gd name="T3" fmla="*/ 96 h 384"/>
              <a:gd name="T4" fmla="*/ 1536 w 1536"/>
              <a:gd name="T5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36" h="384">
                <a:moveTo>
                  <a:pt x="0" y="384"/>
                </a:moveTo>
                <a:cubicBezTo>
                  <a:pt x="160" y="272"/>
                  <a:pt x="320" y="160"/>
                  <a:pt x="576" y="96"/>
                </a:cubicBezTo>
                <a:cubicBezTo>
                  <a:pt x="832" y="32"/>
                  <a:pt x="1184" y="16"/>
                  <a:pt x="1536" y="0"/>
                </a:cubicBezTo>
              </a:path>
            </a:pathLst>
          </a:custGeom>
          <a:noFill/>
          <a:ln w="25400">
            <a:solidFill>
              <a:srgbClr val="66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61" name="Freeform 21">
            <a:extLst>
              <a:ext uri="{FF2B5EF4-FFF2-40B4-BE49-F238E27FC236}">
                <a16:creationId xmlns:a16="http://schemas.microsoft.com/office/drawing/2014/main" id="{6437F3D6-5EA0-4199-BB66-792DF70B2286}"/>
              </a:ext>
            </a:extLst>
          </p:cNvPr>
          <p:cNvSpPr>
            <a:spLocks/>
          </p:cNvSpPr>
          <p:nvPr/>
        </p:nvSpPr>
        <p:spPr bwMode="auto">
          <a:xfrm>
            <a:off x="3956720" y="4164974"/>
            <a:ext cx="2209800" cy="609600"/>
          </a:xfrm>
          <a:custGeom>
            <a:avLst/>
            <a:gdLst>
              <a:gd name="T0" fmla="*/ 0 w 1392"/>
              <a:gd name="T1" fmla="*/ 384 h 384"/>
              <a:gd name="T2" fmla="*/ 480 w 1392"/>
              <a:gd name="T3" fmla="*/ 144 h 384"/>
              <a:gd name="T4" fmla="*/ 1392 w 1392"/>
              <a:gd name="T5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92" h="384">
                <a:moveTo>
                  <a:pt x="0" y="384"/>
                </a:moveTo>
                <a:cubicBezTo>
                  <a:pt x="124" y="296"/>
                  <a:pt x="248" y="208"/>
                  <a:pt x="480" y="144"/>
                </a:cubicBezTo>
                <a:cubicBezTo>
                  <a:pt x="712" y="80"/>
                  <a:pt x="1052" y="40"/>
                  <a:pt x="1392" y="0"/>
                </a:cubicBezTo>
              </a:path>
            </a:pathLst>
          </a:custGeom>
          <a:noFill/>
          <a:ln w="25400">
            <a:solidFill>
              <a:srgbClr val="66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62" name="Freeform 22">
            <a:extLst>
              <a:ext uri="{FF2B5EF4-FFF2-40B4-BE49-F238E27FC236}">
                <a16:creationId xmlns:a16="http://schemas.microsoft.com/office/drawing/2014/main" id="{21EC3727-BC13-4EC7-9915-FF336D40B63E}"/>
              </a:ext>
            </a:extLst>
          </p:cNvPr>
          <p:cNvSpPr>
            <a:spLocks/>
          </p:cNvSpPr>
          <p:nvPr/>
        </p:nvSpPr>
        <p:spPr bwMode="auto">
          <a:xfrm>
            <a:off x="5328320" y="5079374"/>
            <a:ext cx="1066800" cy="304800"/>
          </a:xfrm>
          <a:custGeom>
            <a:avLst/>
            <a:gdLst>
              <a:gd name="T0" fmla="*/ 0 w 672"/>
              <a:gd name="T1" fmla="*/ 192 h 192"/>
              <a:gd name="T2" fmla="*/ 384 w 672"/>
              <a:gd name="T3" fmla="*/ 48 h 192"/>
              <a:gd name="T4" fmla="*/ 672 w 672"/>
              <a:gd name="T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2" h="192">
                <a:moveTo>
                  <a:pt x="0" y="192"/>
                </a:moveTo>
                <a:cubicBezTo>
                  <a:pt x="136" y="136"/>
                  <a:pt x="272" y="80"/>
                  <a:pt x="384" y="48"/>
                </a:cubicBezTo>
                <a:cubicBezTo>
                  <a:pt x="496" y="16"/>
                  <a:pt x="584" y="8"/>
                  <a:pt x="672" y="0"/>
                </a:cubicBezTo>
              </a:path>
            </a:pathLst>
          </a:custGeom>
          <a:noFill/>
          <a:ln w="25400">
            <a:solidFill>
              <a:srgbClr val="66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63" name="Freeform 23">
            <a:extLst>
              <a:ext uri="{FF2B5EF4-FFF2-40B4-BE49-F238E27FC236}">
                <a16:creationId xmlns:a16="http://schemas.microsoft.com/office/drawing/2014/main" id="{92CDD6E8-5B33-4B53-93E9-4DEA633DF44D}"/>
              </a:ext>
            </a:extLst>
          </p:cNvPr>
          <p:cNvSpPr>
            <a:spLocks/>
          </p:cNvSpPr>
          <p:nvPr/>
        </p:nvSpPr>
        <p:spPr bwMode="auto">
          <a:xfrm rot="33626">
            <a:off x="2893095" y="4684087"/>
            <a:ext cx="2590800" cy="1079500"/>
          </a:xfrm>
          <a:custGeom>
            <a:avLst/>
            <a:gdLst>
              <a:gd name="T0" fmla="*/ 0 w 1632"/>
              <a:gd name="T1" fmla="*/ 104 h 680"/>
              <a:gd name="T2" fmla="*/ 192 w 1632"/>
              <a:gd name="T3" fmla="*/ 8 h 680"/>
              <a:gd name="T4" fmla="*/ 432 w 1632"/>
              <a:gd name="T5" fmla="*/ 56 h 680"/>
              <a:gd name="T6" fmla="*/ 768 w 1632"/>
              <a:gd name="T7" fmla="*/ 344 h 680"/>
              <a:gd name="T8" fmla="*/ 1152 w 1632"/>
              <a:gd name="T9" fmla="*/ 536 h 680"/>
              <a:gd name="T10" fmla="*/ 1632 w 1632"/>
              <a:gd name="T11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2" h="680">
                <a:moveTo>
                  <a:pt x="0" y="104"/>
                </a:moveTo>
                <a:cubicBezTo>
                  <a:pt x="60" y="60"/>
                  <a:pt x="120" y="16"/>
                  <a:pt x="192" y="8"/>
                </a:cubicBezTo>
                <a:cubicBezTo>
                  <a:pt x="264" y="0"/>
                  <a:pt x="336" y="0"/>
                  <a:pt x="432" y="56"/>
                </a:cubicBezTo>
                <a:cubicBezTo>
                  <a:pt x="528" y="112"/>
                  <a:pt x="648" y="264"/>
                  <a:pt x="768" y="344"/>
                </a:cubicBezTo>
                <a:cubicBezTo>
                  <a:pt x="888" y="424"/>
                  <a:pt x="1008" y="480"/>
                  <a:pt x="1152" y="536"/>
                </a:cubicBezTo>
                <a:cubicBezTo>
                  <a:pt x="1296" y="592"/>
                  <a:pt x="1464" y="636"/>
                  <a:pt x="1632" y="680"/>
                </a:cubicBezTo>
              </a:path>
            </a:pathLst>
          </a:custGeom>
          <a:noFill/>
          <a:ln w="25400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64" name="Freeform 24">
            <a:extLst>
              <a:ext uri="{FF2B5EF4-FFF2-40B4-BE49-F238E27FC236}">
                <a16:creationId xmlns:a16="http://schemas.microsoft.com/office/drawing/2014/main" id="{176476E0-D7E3-4E1B-AC44-C89413A8A9CB}"/>
              </a:ext>
            </a:extLst>
          </p:cNvPr>
          <p:cNvSpPr>
            <a:spLocks/>
          </p:cNvSpPr>
          <p:nvPr/>
        </p:nvSpPr>
        <p:spPr bwMode="auto">
          <a:xfrm rot="33626">
            <a:off x="2891508" y="4831724"/>
            <a:ext cx="1752600" cy="1003300"/>
          </a:xfrm>
          <a:custGeom>
            <a:avLst/>
            <a:gdLst>
              <a:gd name="T0" fmla="*/ 0 w 1104"/>
              <a:gd name="T1" fmla="*/ 56 h 632"/>
              <a:gd name="T2" fmla="*/ 144 w 1104"/>
              <a:gd name="T3" fmla="*/ 8 h 632"/>
              <a:gd name="T4" fmla="*/ 336 w 1104"/>
              <a:gd name="T5" fmla="*/ 104 h 632"/>
              <a:gd name="T6" fmla="*/ 576 w 1104"/>
              <a:gd name="T7" fmla="*/ 344 h 632"/>
              <a:gd name="T8" fmla="*/ 864 w 1104"/>
              <a:gd name="T9" fmla="*/ 536 h 632"/>
              <a:gd name="T10" fmla="*/ 1104 w 1104"/>
              <a:gd name="T11" fmla="*/ 632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04" h="632">
                <a:moveTo>
                  <a:pt x="0" y="56"/>
                </a:moveTo>
                <a:cubicBezTo>
                  <a:pt x="44" y="28"/>
                  <a:pt x="88" y="0"/>
                  <a:pt x="144" y="8"/>
                </a:cubicBezTo>
                <a:cubicBezTo>
                  <a:pt x="200" y="16"/>
                  <a:pt x="264" y="48"/>
                  <a:pt x="336" y="104"/>
                </a:cubicBezTo>
                <a:cubicBezTo>
                  <a:pt x="408" y="160"/>
                  <a:pt x="488" y="272"/>
                  <a:pt x="576" y="344"/>
                </a:cubicBezTo>
                <a:cubicBezTo>
                  <a:pt x="664" y="416"/>
                  <a:pt x="776" y="488"/>
                  <a:pt x="864" y="536"/>
                </a:cubicBezTo>
                <a:cubicBezTo>
                  <a:pt x="952" y="584"/>
                  <a:pt x="1028" y="608"/>
                  <a:pt x="1104" y="632"/>
                </a:cubicBezTo>
              </a:path>
            </a:pathLst>
          </a:custGeom>
          <a:noFill/>
          <a:ln w="25400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65" name="Text Box 25">
            <a:extLst>
              <a:ext uri="{FF2B5EF4-FFF2-40B4-BE49-F238E27FC236}">
                <a16:creationId xmlns:a16="http://schemas.microsoft.com/office/drawing/2014/main" id="{3B25077A-0F5D-4638-B15C-75A890CE4CED}"/>
              </a:ext>
            </a:extLst>
          </p:cNvPr>
          <p:cNvSpPr txBox="1">
            <a:spLocks noChangeArrowheads="1"/>
          </p:cNvSpPr>
          <p:nvPr/>
        </p:nvSpPr>
        <p:spPr bwMode="auto">
          <a:xfrm rot="762460">
            <a:off x="5931570" y="5155574"/>
            <a:ext cx="1066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x</a:t>
            </a:r>
            <a:r>
              <a:rPr lang="en-US" altLang="zh-CN" sz="320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=1</a:t>
            </a:r>
          </a:p>
        </p:txBody>
      </p:sp>
      <p:sp>
        <p:nvSpPr>
          <p:cNvPr id="394266" name="Text Box 26">
            <a:extLst>
              <a:ext uri="{FF2B5EF4-FFF2-40B4-BE49-F238E27FC236}">
                <a16:creationId xmlns:a16="http://schemas.microsoft.com/office/drawing/2014/main" id="{9AC89892-6140-440A-BE94-AF9F6F6B7917}"/>
              </a:ext>
            </a:extLst>
          </p:cNvPr>
          <p:cNvSpPr txBox="1">
            <a:spLocks noChangeArrowheads="1"/>
          </p:cNvSpPr>
          <p:nvPr/>
        </p:nvSpPr>
        <p:spPr bwMode="auto">
          <a:xfrm rot="18215173">
            <a:off x="1688977" y="5132555"/>
            <a:ext cx="914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x</a:t>
            </a:r>
            <a:r>
              <a:rPr lang="en-US" altLang="zh-CN" sz="320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=0</a:t>
            </a:r>
          </a:p>
        </p:txBody>
      </p:sp>
      <p:grpSp>
        <p:nvGrpSpPr>
          <p:cNvPr id="394270" name="Group 30">
            <a:extLst>
              <a:ext uri="{FF2B5EF4-FFF2-40B4-BE49-F238E27FC236}">
                <a16:creationId xmlns:a16="http://schemas.microsoft.com/office/drawing/2014/main" id="{26D556BA-BA18-448C-8AA1-B6C5EE5932B9}"/>
              </a:ext>
            </a:extLst>
          </p:cNvPr>
          <p:cNvGrpSpPr>
            <a:grpSpLocks/>
          </p:cNvGrpSpPr>
          <p:nvPr/>
        </p:nvGrpSpPr>
        <p:grpSpPr bwMode="auto">
          <a:xfrm>
            <a:off x="4185320" y="2594937"/>
            <a:ext cx="609600" cy="655637"/>
            <a:chOff x="2640" y="1123"/>
            <a:chExt cx="384" cy="413"/>
          </a:xfrm>
        </p:grpSpPr>
        <p:sp>
          <p:nvSpPr>
            <p:cNvPr id="394271" name="Oval 31">
              <a:extLst>
                <a:ext uri="{FF2B5EF4-FFF2-40B4-BE49-F238E27FC236}">
                  <a16:creationId xmlns:a16="http://schemas.microsoft.com/office/drawing/2014/main" id="{8431E49D-A06A-458B-9BA6-9E2AD1CAE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152"/>
              <a:ext cx="384" cy="384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4272" name="Text Box 32">
              <a:extLst>
                <a:ext uri="{FF2B5EF4-FFF2-40B4-BE49-F238E27FC236}">
                  <a16:creationId xmlns:a16="http://schemas.microsoft.com/office/drawing/2014/main" id="{A95C6E66-14F8-4C0A-871C-B71113F9EC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35088">
              <a:off x="2688" y="1123"/>
              <a:ext cx="24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p</a:t>
              </a:r>
            </a:p>
          </p:txBody>
        </p:sp>
      </p:grpSp>
      <p:grpSp>
        <p:nvGrpSpPr>
          <p:cNvPr id="394276" name="Group 36">
            <a:extLst>
              <a:ext uri="{FF2B5EF4-FFF2-40B4-BE49-F238E27FC236}">
                <a16:creationId xmlns:a16="http://schemas.microsoft.com/office/drawing/2014/main" id="{83475B81-377C-4768-83AB-AE7D1E9462FE}"/>
              </a:ext>
            </a:extLst>
          </p:cNvPr>
          <p:cNvGrpSpPr>
            <a:grpSpLocks/>
          </p:cNvGrpSpPr>
          <p:nvPr/>
        </p:nvGrpSpPr>
        <p:grpSpPr bwMode="auto">
          <a:xfrm>
            <a:off x="6471320" y="4012574"/>
            <a:ext cx="609600" cy="609600"/>
            <a:chOff x="4080" y="2016"/>
            <a:chExt cx="384" cy="384"/>
          </a:xfrm>
        </p:grpSpPr>
        <p:sp>
          <p:nvSpPr>
            <p:cNvPr id="394277" name="Text Box 37">
              <a:extLst>
                <a:ext uri="{FF2B5EF4-FFF2-40B4-BE49-F238E27FC236}">
                  <a16:creationId xmlns:a16="http://schemas.microsoft.com/office/drawing/2014/main" id="{E5720A6D-7BA8-4FC7-837E-2613F5D545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016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66FF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394278" name="Oval 38">
              <a:extLst>
                <a:ext uri="{FF2B5EF4-FFF2-40B4-BE49-F238E27FC236}">
                  <a16:creationId xmlns:a16="http://schemas.microsoft.com/office/drawing/2014/main" id="{33D6F600-3E90-4F63-9811-976A4DD7B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016"/>
              <a:ext cx="384" cy="384"/>
            </a:xfrm>
            <a:prstGeom prst="ellipse">
              <a:avLst/>
            </a:prstGeom>
            <a:noFill/>
            <a:ln w="25400" cap="sq">
              <a:solidFill>
                <a:srgbClr val="66FF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94279" name="Group 39">
            <a:extLst>
              <a:ext uri="{FF2B5EF4-FFF2-40B4-BE49-F238E27FC236}">
                <a16:creationId xmlns:a16="http://schemas.microsoft.com/office/drawing/2014/main" id="{BF5D03B1-DEA3-4887-A386-C8150A26AE14}"/>
              </a:ext>
            </a:extLst>
          </p:cNvPr>
          <p:cNvGrpSpPr>
            <a:grpSpLocks/>
          </p:cNvGrpSpPr>
          <p:nvPr/>
        </p:nvGrpSpPr>
        <p:grpSpPr bwMode="auto">
          <a:xfrm>
            <a:off x="4566320" y="5612774"/>
            <a:ext cx="609600" cy="609600"/>
            <a:chOff x="2880" y="3024"/>
            <a:chExt cx="384" cy="384"/>
          </a:xfrm>
        </p:grpSpPr>
        <p:sp>
          <p:nvSpPr>
            <p:cNvPr id="394280" name="Text Box 40">
              <a:extLst>
                <a:ext uri="{FF2B5EF4-FFF2-40B4-BE49-F238E27FC236}">
                  <a16:creationId xmlns:a16="http://schemas.microsoft.com/office/drawing/2014/main" id="{76CA11FD-990A-4494-A08B-C1EA4F2CA9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024"/>
              <a:ext cx="19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FFFF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394281" name="Oval 41">
              <a:extLst>
                <a:ext uri="{FF2B5EF4-FFF2-40B4-BE49-F238E27FC236}">
                  <a16:creationId xmlns:a16="http://schemas.microsoft.com/office/drawing/2014/main" id="{C01D4984-D88C-42FC-8273-365C1CE4E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024"/>
              <a:ext cx="384" cy="384"/>
            </a:xfrm>
            <a:prstGeom prst="ellipse">
              <a:avLst/>
            </a:prstGeom>
            <a:noFill/>
            <a:ln w="25400" cap="sq">
              <a:solidFill>
                <a:srgbClr val="FFFF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4282" name="Freeform 42">
            <a:extLst>
              <a:ext uri="{FF2B5EF4-FFF2-40B4-BE49-F238E27FC236}">
                <a16:creationId xmlns:a16="http://schemas.microsoft.com/office/drawing/2014/main" id="{C82401C2-9C32-4458-A3C6-FCB9A2B5D7B0}"/>
              </a:ext>
            </a:extLst>
          </p:cNvPr>
          <p:cNvSpPr>
            <a:spLocks/>
          </p:cNvSpPr>
          <p:nvPr/>
        </p:nvSpPr>
        <p:spPr bwMode="auto">
          <a:xfrm>
            <a:off x="4337720" y="4469774"/>
            <a:ext cx="1828800" cy="457200"/>
          </a:xfrm>
          <a:custGeom>
            <a:avLst/>
            <a:gdLst>
              <a:gd name="T0" fmla="*/ 0 w 1152"/>
              <a:gd name="T1" fmla="*/ 288 h 288"/>
              <a:gd name="T2" fmla="*/ 432 w 1152"/>
              <a:gd name="T3" fmla="*/ 144 h 288"/>
              <a:gd name="T4" fmla="*/ 768 w 1152"/>
              <a:gd name="T5" fmla="*/ 48 h 288"/>
              <a:gd name="T6" fmla="*/ 1152 w 1152"/>
              <a:gd name="T7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52" h="288">
                <a:moveTo>
                  <a:pt x="0" y="288"/>
                </a:moveTo>
                <a:cubicBezTo>
                  <a:pt x="152" y="236"/>
                  <a:pt x="304" y="184"/>
                  <a:pt x="432" y="144"/>
                </a:cubicBezTo>
                <a:cubicBezTo>
                  <a:pt x="560" y="104"/>
                  <a:pt x="648" y="72"/>
                  <a:pt x="768" y="48"/>
                </a:cubicBezTo>
                <a:cubicBezTo>
                  <a:pt x="888" y="24"/>
                  <a:pt x="1020" y="12"/>
                  <a:pt x="1152" y="0"/>
                </a:cubicBezTo>
              </a:path>
            </a:pathLst>
          </a:custGeom>
          <a:noFill/>
          <a:ln w="254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" name="Rectangle 2">
            <a:extLst>
              <a:ext uri="{FF2B5EF4-FFF2-40B4-BE49-F238E27FC236}">
                <a16:creationId xmlns:a16="http://schemas.microsoft.com/office/drawing/2014/main" id="{D934ECAA-AC6D-459D-AFAF-2999F320B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6688"/>
            <a:ext cx="8458200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4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内容复习</a:t>
            </a:r>
            <a:endParaRPr kumimoji="1" lang="en-US" altLang="zh-CN" sz="4000" b="1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9151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>
            <a:extLst>
              <a:ext uri="{FF2B5EF4-FFF2-40B4-BE49-F238E27FC236}">
                <a16:creationId xmlns:a16="http://schemas.microsoft.com/office/drawing/2014/main" id="{0494C611-8AB1-47A2-82D3-613BBF6BD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457200"/>
            <a:ext cx="9144000" cy="914400"/>
          </a:xfrm>
        </p:spPr>
        <p:txBody>
          <a:bodyPr/>
          <a:lstStyle/>
          <a:p>
            <a:r>
              <a:rPr lang="zh-CN" altLang="en-US" sz="5400" b="1">
                <a:ea typeface="楷体_GB2312" pitchFamily="49" charset="-122"/>
              </a:rPr>
              <a:t>整体煤气化联合循环</a:t>
            </a:r>
            <a:r>
              <a:rPr lang="en-US" altLang="zh-CN" sz="5400" b="1">
                <a:latin typeface="Times New Roman" panose="02020603050405020304" pitchFamily="18" charset="0"/>
                <a:ea typeface="楷体_GB2312" pitchFamily="49" charset="-122"/>
              </a:rPr>
              <a:t>(IGCC)</a:t>
            </a:r>
          </a:p>
        </p:txBody>
      </p:sp>
      <p:sp>
        <p:nvSpPr>
          <p:cNvPr id="334851" name="Rectangle 3">
            <a:extLst>
              <a:ext uri="{FF2B5EF4-FFF2-40B4-BE49-F238E27FC236}">
                <a16:creationId xmlns:a16="http://schemas.microsoft.com/office/drawing/2014/main" id="{696F4EFE-D4D1-4E55-8CA5-FBA43B599A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052664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3600" b="1" dirty="0">
                <a:solidFill>
                  <a:schemeClr val="tx2"/>
                </a:solidFill>
              </a:rPr>
              <a:t>应用</a:t>
            </a:r>
          </a:p>
          <a:p>
            <a:pPr lvl="1">
              <a:lnSpc>
                <a:spcPct val="90000"/>
              </a:lnSpc>
            </a:pPr>
            <a:r>
              <a:rPr lang="zh-CN" altLang="en-US" sz="3200" b="1" dirty="0"/>
              <a:t>天津</a:t>
            </a:r>
            <a:r>
              <a:rPr lang="en-US" altLang="zh-CN" sz="3200" b="1" dirty="0"/>
              <a:t>IGCC</a:t>
            </a:r>
            <a:r>
              <a:rPr lang="zh-CN" altLang="en-US" sz="3200" b="1" dirty="0"/>
              <a:t>是我国第一座、世界第六座大型煤基</a:t>
            </a:r>
            <a:r>
              <a:rPr lang="en-US" altLang="zh-CN" sz="3200" b="1" dirty="0"/>
              <a:t>IGCC</a:t>
            </a:r>
            <a:r>
              <a:rPr lang="zh-CN" altLang="en-US" sz="3200" b="1" dirty="0"/>
              <a:t>电站，电站装机容量</a:t>
            </a:r>
            <a:r>
              <a:rPr lang="en-US" altLang="zh-CN" sz="3200" b="1" dirty="0"/>
              <a:t>26.5</a:t>
            </a:r>
            <a:r>
              <a:rPr lang="zh-CN" altLang="en-US" sz="3200" b="1" dirty="0"/>
              <a:t>万千瓦，于</a:t>
            </a:r>
            <a:r>
              <a:rPr lang="en-US" altLang="zh-CN" sz="3200" b="1" dirty="0"/>
              <a:t>2012</a:t>
            </a:r>
            <a:r>
              <a:rPr lang="zh-CN" altLang="en-US" sz="3200" b="1" dirty="0"/>
              <a:t>年</a:t>
            </a:r>
            <a:r>
              <a:rPr lang="en-US" altLang="zh-CN" sz="3200" b="1" dirty="0"/>
              <a:t>11</a:t>
            </a:r>
            <a:r>
              <a:rPr lang="zh-CN" altLang="en-US" sz="3200" b="1" dirty="0"/>
              <a:t>月投产发电。</a:t>
            </a:r>
            <a:endParaRPr lang="en-US" altLang="zh-CN" sz="3200" b="1" dirty="0"/>
          </a:p>
          <a:p>
            <a:pPr lvl="1">
              <a:lnSpc>
                <a:spcPct val="90000"/>
              </a:lnSpc>
            </a:pPr>
            <a:r>
              <a:rPr lang="zh-CN" altLang="en-US" sz="3200" b="1" dirty="0"/>
              <a:t>“世界上最洁净的燃煤火电站”，脱硫</a:t>
            </a:r>
            <a:r>
              <a:rPr lang="en-US" altLang="zh-CN" sz="3200" b="1" dirty="0">
                <a:solidFill>
                  <a:srgbClr val="99FF66"/>
                </a:solidFill>
              </a:rPr>
              <a:t>98-99%</a:t>
            </a:r>
            <a:r>
              <a:rPr lang="zh-CN" altLang="en-US" sz="3200" b="1" dirty="0"/>
              <a:t>，产生元素硫，排渣中主要是</a:t>
            </a:r>
            <a:r>
              <a:rPr lang="en-US" altLang="zh-CN" sz="3200" b="1" dirty="0"/>
              <a:t>Al</a:t>
            </a:r>
            <a:r>
              <a:rPr lang="zh-CN" altLang="en-US" sz="3200" b="1" dirty="0"/>
              <a:t>、</a:t>
            </a:r>
            <a:r>
              <a:rPr lang="en-US" altLang="zh-CN" sz="3200" b="1" dirty="0"/>
              <a:t>Si</a:t>
            </a:r>
            <a:r>
              <a:rPr lang="zh-CN" altLang="en-US" sz="3200" b="1" dirty="0"/>
              <a:t>、</a:t>
            </a:r>
            <a:r>
              <a:rPr lang="en-US" altLang="zh-CN" sz="3200" b="1" dirty="0"/>
              <a:t>Fe</a:t>
            </a:r>
            <a:r>
              <a:rPr lang="zh-CN" altLang="en-US" sz="3200" b="1" dirty="0"/>
              <a:t>、</a:t>
            </a:r>
            <a:r>
              <a:rPr lang="en-US" altLang="zh-CN" sz="3200" b="1" dirty="0"/>
              <a:t>Ca</a:t>
            </a:r>
            <a:r>
              <a:rPr lang="zh-CN" altLang="en-US" sz="3200" b="1" dirty="0"/>
              <a:t>等无害元素，用于绝缘材料和筑路材料。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>
            <a:extLst>
              <a:ext uri="{FF2B5EF4-FFF2-40B4-BE49-F238E27FC236}">
                <a16:creationId xmlns:a16="http://schemas.microsoft.com/office/drawing/2014/main" id="{B6429214-29B4-4B1C-9BE7-F4CA22168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8600"/>
            <a:ext cx="7467600" cy="6477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3347" name="Object 3">
            <a:extLst>
              <a:ext uri="{FF2B5EF4-FFF2-40B4-BE49-F238E27FC236}">
                <a16:creationId xmlns:a16="http://schemas.microsoft.com/office/drawing/2014/main" id="{0FBA3216-7F50-4305-B568-23FE78B6CE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863600"/>
          <a:ext cx="7583488" cy="56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17" name="图片" r:id="rId4" imgW="3990960" imgH="2971800" progId="Word.Picture.8">
                  <p:embed/>
                </p:oleObj>
              </mc:Choice>
              <mc:Fallback>
                <p:oleObj name="图片" r:id="rId4" imgW="3990960" imgH="2971800" progId="Word.Picture.8">
                  <p:embed/>
                  <p:pic>
                    <p:nvPicPr>
                      <p:cNvPr id="313347" name="Object 3">
                        <a:extLst>
                          <a:ext uri="{FF2B5EF4-FFF2-40B4-BE49-F238E27FC236}">
                            <a16:creationId xmlns:a16="http://schemas.microsoft.com/office/drawing/2014/main" id="{0FBA3216-7F50-4305-B568-23FE78B6CE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863600"/>
                        <a:ext cx="7583488" cy="564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48" name="Text Box 4">
            <a:extLst>
              <a:ext uri="{FF2B5EF4-FFF2-40B4-BE49-F238E27FC236}">
                <a16:creationId xmlns:a16="http://schemas.microsoft.com/office/drawing/2014/main" id="{56EC01CD-1E89-4958-BEE1-9132E9B5C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584200"/>
            <a:ext cx="692150" cy="581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zh-CN" altLang="en-US" sz="4000" b="0">
                <a:ea typeface="楷体_GB2312" pitchFamily="49" charset="-122"/>
              </a:rPr>
              <a:t>磁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zh-CN" altLang="en-US" sz="4000" b="0">
                <a:ea typeface="楷体_GB2312" pitchFamily="49" charset="-122"/>
              </a:rPr>
              <a:t>流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zh-CN" altLang="en-US" sz="4000" b="0">
                <a:ea typeface="楷体_GB2312" pitchFamily="49" charset="-122"/>
              </a:rPr>
              <a:t>体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zh-CN" altLang="en-US" sz="4000" b="0">
                <a:ea typeface="楷体_GB2312" pitchFamily="49" charset="-122"/>
              </a:rPr>
              <a:t>发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zh-CN" altLang="en-US" sz="4000" b="0">
                <a:ea typeface="楷体_GB2312" pitchFamily="49" charset="-122"/>
              </a:rPr>
              <a:t>电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zh-CN" altLang="en-US" sz="4000" b="0">
                <a:ea typeface="楷体_GB2312" pitchFamily="49" charset="-122"/>
              </a:rPr>
              <a:t>联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zh-CN" altLang="en-US" sz="4000" b="0">
                <a:ea typeface="楷体_GB2312" pitchFamily="49" charset="-122"/>
              </a:rPr>
              <a:t>合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zh-CN" altLang="en-US" sz="4000" b="0">
                <a:ea typeface="楷体_GB2312" pitchFamily="49" charset="-122"/>
              </a:rPr>
              <a:t>循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zh-CN" altLang="en-US" sz="4000" b="0">
                <a:ea typeface="楷体_GB2312" pitchFamily="49" charset="-122"/>
              </a:rPr>
              <a:t>环</a:t>
            </a:r>
            <a:endParaRPr lang="zh-CN" alt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>
            <a:extLst>
              <a:ext uri="{FF2B5EF4-FFF2-40B4-BE49-F238E27FC236}">
                <a16:creationId xmlns:a16="http://schemas.microsoft.com/office/drawing/2014/main" id="{2088EB7B-7374-435D-B7CB-A46DB2DD19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0663"/>
            <a:ext cx="7772400" cy="1920875"/>
          </a:xfrm>
        </p:spPr>
        <p:txBody>
          <a:bodyPr/>
          <a:lstStyle/>
          <a:p>
            <a:r>
              <a:rPr lang="zh-CN" altLang="en-US" sz="4000" b="1">
                <a:ea typeface="楷体_GB2312" pitchFamily="49" charset="-122"/>
              </a:rPr>
              <a:t>磁流体发电联合循环</a:t>
            </a:r>
            <a:r>
              <a:rPr lang="en-US" altLang="zh-CN" sz="4000"/>
              <a:t>(MHD-CC)</a:t>
            </a:r>
            <a:br>
              <a:rPr lang="en-US" altLang="zh-CN" sz="4000"/>
            </a:br>
            <a:r>
              <a:rPr lang="en-US" altLang="zh-CN" sz="4000"/>
              <a:t>(Magnetohydrodynamics Combined Cycle)</a:t>
            </a:r>
          </a:p>
        </p:txBody>
      </p:sp>
      <p:sp>
        <p:nvSpPr>
          <p:cNvPr id="339971" name="Rectangle 3">
            <a:extLst>
              <a:ext uri="{FF2B5EF4-FFF2-40B4-BE49-F238E27FC236}">
                <a16:creationId xmlns:a16="http://schemas.microsoft.com/office/drawing/2014/main" id="{D5AF305B-3156-4FD9-AC4C-A15E12C345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4958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3600" b="1" dirty="0">
                <a:solidFill>
                  <a:srgbClr val="FFFF66"/>
                </a:solidFill>
              </a:rPr>
              <a:t>特点：</a:t>
            </a:r>
          </a:p>
          <a:p>
            <a:pPr>
              <a:buFontTx/>
              <a:buNone/>
            </a:pPr>
            <a:r>
              <a:rPr lang="en-US" altLang="zh-CN" b="1" dirty="0">
                <a:solidFill>
                  <a:srgbClr val="99FF66"/>
                </a:solidFill>
              </a:rPr>
              <a:t>1</a:t>
            </a:r>
            <a:r>
              <a:rPr lang="zh-CN" altLang="en-US" b="1" dirty="0">
                <a:solidFill>
                  <a:srgbClr val="99FF66"/>
                </a:solidFill>
              </a:rPr>
              <a:t>、</a:t>
            </a:r>
            <a:r>
              <a:rPr lang="zh-CN" altLang="en-US" b="1" dirty="0"/>
              <a:t>无运动机械，热转变为电不经机械能</a:t>
            </a:r>
          </a:p>
          <a:p>
            <a:pPr>
              <a:buFontTx/>
              <a:buNone/>
            </a:pPr>
            <a:r>
              <a:rPr lang="en-US" altLang="zh-CN" b="1" dirty="0">
                <a:solidFill>
                  <a:srgbClr val="99FF66"/>
                </a:solidFill>
              </a:rPr>
              <a:t>2</a:t>
            </a:r>
            <a:r>
              <a:rPr lang="zh-CN" altLang="en-US" b="1" dirty="0">
                <a:solidFill>
                  <a:srgbClr val="99FF66"/>
                </a:solidFill>
              </a:rPr>
              <a:t>、</a:t>
            </a:r>
            <a:r>
              <a:rPr lang="zh-CN" altLang="en-US" b="1" dirty="0"/>
              <a:t>温度</a:t>
            </a:r>
            <a:r>
              <a:rPr lang="en-US" altLang="zh-CN" b="1" dirty="0">
                <a:solidFill>
                  <a:srgbClr val="99FF66"/>
                </a:solidFill>
              </a:rPr>
              <a:t>3000K</a:t>
            </a:r>
            <a:r>
              <a:rPr lang="zh-CN" altLang="en-US" b="1" dirty="0"/>
              <a:t>，热效率可达</a:t>
            </a:r>
            <a:r>
              <a:rPr lang="en-US" altLang="zh-CN" b="1" dirty="0">
                <a:solidFill>
                  <a:srgbClr val="99FF66"/>
                </a:solidFill>
              </a:rPr>
              <a:t>60%</a:t>
            </a:r>
          </a:p>
          <a:p>
            <a:pPr>
              <a:buFontTx/>
              <a:buNone/>
            </a:pPr>
            <a:r>
              <a:rPr lang="en-US" altLang="zh-CN" b="1" dirty="0">
                <a:solidFill>
                  <a:srgbClr val="99FF66"/>
                </a:solidFill>
              </a:rPr>
              <a:t>3</a:t>
            </a:r>
            <a:r>
              <a:rPr lang="zh-CN" altLang="en-US" b="1" dirty="0">
                <a:solidFill>
                  <a:srgbClr val="99FF66"/>
                </a:solidFill>
              </a:rPr>
              <a:t>、</a:t>
            </a:r>
            <a:r>
              <a:rPr lang="zh-CN" altLang="en-US" b="1" dirty="0"/>
              <a:t>污染小、种子（钾、铯化合物）有脱硫作用</a:t>
            </a:r>
          </a:p>
          <a:p>
            <a:pPr>
              <a:buFontTx/>
              <a:buNone/>
            </a:pPr>
            <a:r>
              <a:rPr lang="en-US" altLang="zh-CN" b="1" dirty="0">
                <a:solidFill>
                  <a:srgbClr val="99FF66"/>
                </a:solidFill>
              </a:rPr>
              <a:t>4</a:t>
            </a:r>
            <a:r>
              <a:rPr lang="zh-CN" altLang="en-US" b="1" dirty="0">
                <a:solidFill>
                  <a:srgbClr val="99FF66"/>
                </a:solidFill>
              </a:rPr>
              <a:t>、</a:t>
            </a:r>
            <a:r>
              <a:rPr lang="zh-CN" altLang="en-US" b="1" dirty="0"/>
              <a:t>目前实验室阶段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>
            <a:extLst>
              <a:ext uri="{FF2B5EF4-FFF2-40B4-BE49-F238E27FC236}">
                <a16:creationId xmlns:a16="http://schemas.microsoft.com/office/drawing/2014/main" id="{E1F505CB-C80A-424B-8B29-7D8A86452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001000" cy="6858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4371" name="Object 3">
            <a:extLst>
              <a:ext uri="{FF2B5EF4-FFF2-40B4-BE49-F238E27FC236}">
                <a16:creationId xmlns:a16="http://schemas.microsoft.com/office/drawing/2014/main" id="{A6A8D95F-07A1-4390-956A-C1C66FF44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52400" y="228600"/>
          <a:ext cx="8396288" cy="631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741" name="图片" r:id="rId4" imgW="4943520" imgH="3714840" progId="Word.Picture.8">
                  <p:embed/>
                </p:oleObj>
              </mc:Choice>
              <mc:Fallback>
                <p:oleObj name="图片" r:id="rId4" imgW="4943520" imgH="3714840" progId="Word.Picture.8">
                  <p:embed/>
                  <p:pic>
                    <p:nvPicPr>
                      <p:cNvPr id="314371" name="Object 3">
                        <a:extLst>
                          <a:ext uri="{FF2B5EF4-FFF2-40B4-BE49-F238E27FC236}">
                            <a16:creationId xmlns:a16="http://schemas.microsoft.com/office/drawing/2014/main" id="{A6A8D95F-07A1-4390-956A-C1C66FF44B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2400" y="228600"/>
                        <a:ext cx="8396288" cy="6310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72" name="Text Box 4">
            <a:extLst>
              <a:ext uri="{FF2B5EF4-FFF2-40B4-BE49-F238E27FC236}">
                <a16:creationId xmlns:a16="http://schemas.microsoft.com/office/drawing/2014/main" id="{A948AC85-5AE8-42E1-BB7B-651943E61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9041" y="502045"/>
            <a:ext cx="692150" cy="585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zh-CN" altLang="en-US" sz="3600" b="0" dirty="0">
                <a:latin typeface="宋体" panose="02010600030101010101" pitchFamily="2" charset="-122"/>
                <a:ea typeface="宋体" panose="02010600030101010101" pitchFamily="2" charset="-122"/>
              </a:rPr>
              <a:t>整体煤气化燃料电池联合循环</a:t>
            </a:r>
            <a:endParaRPr lang="zh-CN" altLang="en-US" sz="32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>
            <a:extLst>
              <a:ext uri="{FF2B5EF4-FFF2-40B4-BE49-F238E27FC236}">
                <a16:creationId xmlns:a16="http://schemas.microsoft.com/office/drawing/2014/main" id="{5011C781-629D-4A79-A9BF-BAE5957E41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0650"/>
            <a:ext cx="8382000" cy="1860550"/>
          </a:xfrm>
        </p:spPr>
        <p:txBody>
          <a:bodyPr/>
          <a:lstStyle/>
          <a:p>
            <a:r>
              <a:rPr lang="zh-CN" altLang="en-US" sz="3600" b="1">
                <a:ea typeface="楷体_GB2312" pitchFamily="49" charset="-122"/>
              </a:rPr>
              <a:t>整体煤气化燃料电池联合循环</a:t>
            </a:r>
            <a:r>
              <a:rPr lang="zh-CN" altLang="en-US" sz="3600"/>
              <a:t> </a:t>
            </a:r>
            <a:r>
              <a:rPr lang="en-US" altLang="zh-CN" sz="2800"/>
              <a:t>(IGFC-CC)</a:t>
            </a:r>
            <a:br>
              <a:rPr lang="en-US" altLang="zh-CN" sz="2400"/>
            </a:br>
            <a:r>
              <a:rPr lang="en-US" altLang="zh-CN" sz="4000"/>
              <a:t>Integrated Gasfication Fuel Cell Combined Cycle</a:t>
            </a:r>
          </a:p>
        </p:txBody>
      </p:sp>
      <p:sp>
        <p:nvSpPr>
          <p:cNvPr id="340995" name="Rectangle 3">
            <a:extLst>
              <a:ext uri="{FF2B5EF4-FFF2-40B4-BE49-F238E27FC236}">
                <a16:creationId xmlns:a16="http://schemas.microsoft.com/office/drawing/2014/main" id="{9C0EE6A6-C801-40AA-A129-4561F0DDB2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495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b="1" dirty="0">
                <a:solidFill>
                  <a:schemeClr val="tx2"/>
                </a:solidFill>
              </a:rPr>
              <a:t>燃料电池：</a:t>
            </a:r>
            <a:r>
              <a:rPr lang="zh-CN" altLang="en-US" b="1" dirty="0"/>
              <a:t>              燃料</a:t>
            </a:r>
            <a:r>
              <a:rPr lang="en-US" altLang="zh-CN" b="1" dirty="0"/>
              <a:t>+</a:t>
            </a:r>
            <a:r>
              <a:rPr lang="zh-CN" altLang="en-US" b="1" dirty="0"/>
              <a:t>氧化剂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b="1" dirty="0"/>
              <a:t>                    化学能                         电能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b="1" dirty="0"/>
              <a:t>                                  电化学反应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b="1" dirty="0">
                <a:solidFill>
                  <a:schemeClr val="tx2"/>
                </a:solidFill>
              </a:rPr>
              <a:t>分类： </a:t>
            </a:r>
            <a:r>
              <a:rPr lang="zh-CN" altLang="en-US" b="1" dirty="0"/>
              <a:t>熔融碳酸盐型</a:t>
            </a:r>
            <a:r>
              <a:rPr lang="en-US" altLang="zh-CN" b="1" dirty="0"/>
              <a:t>(MCFC)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/>
              <a:t>            </a:t>
            </a:r>
            <a:r>
              <a:rPr lang="zh-CN" altLang="en-US" b="1" dirty="0"/>
              <a:t>磷酸盐型  </a:t>
            </a:r>
            <a:r>
              <a:rPr lang="en-US" altLang="zh-CN" b="1" dirty="0"/>
              <a:t>(PAFC)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/>
              <a:t>            </a:t>
            </a:r>
            <a:r>
              <a:rPr lang="zh-CN" altLang="en-US" b="1" dirty="0"/>
              <a:t>固体氧化剂型</a:t>
            </a:r>
            <a:r>
              <a:rPr lang="en-US" altLang="zh-CN" b="1" dirty="0"/>
              <a:t>(SOFC)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b="1" dirty="0">
                <a:solidFill>
                  <a:schemeClr val="tx2"/>
                </a:solidFill>
              </a:rPr>
              <a:t>特点：</a:t>
            </a:r>
            <a:r>
              <a:rPr lang="zh-CN" altLang="en-US" b="1" dirty="0"/>
              <a:t>高效</a:t>
            </a:r>
            <a:r>
              <a:rPr lang="en-US" altLang="zh-CN" b="1" dirty="0">
                <a:solidFill>
                  <a:srgbClr val="99FF66"/>
                </a:solidFill>
              </a:rPr>
              <a:t>60%</a:t>
            </a:r>
            <a:r>
              <a:rPr lang="zh-CN" altLang="en-US" b="1" dirty="0"/>
              <a:t>、洁净、排放接近</a:t>
            </a:r>
            <a:r>
              <a:rPr lang="en-US" altLang="zh-CN" b="1" dirty="0"/>
              <a:t>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/>
              <a:t>             </a:t>
            </a:r>
            <a:r>
              <a:rPr lang="zh-CN" altLang="en-US" b="1" dirty="0"/>
              <a:t>目前试验室阶段</a:t>
            </a:r>
          </a:p>
        </p:txBody>
      </p:sp>
      <p:sp>
        <p:nvSpPr>
          <p:cNvPr id="340996" name="AutoShape 4">
            <a:extLst>
              <a:ext uri="{FF2B5EF4-FFF2-40B4-BE49-F238E27FC236}">
                <a16:creationId xmlns:a16="http://schemas.microsoft.com/office/drawing/2014/main" id="{985C6B95-321C-4358-B6B2-5F8399CB7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2743200"/>
            <a:ext cx="1843087" cy="219075"/>
          </a:xfrm>
          <a:prstGeom prst="rightArrow">
            <a:avLst>
              <a:gd name="adj1" fmla="val 50000"/>
              <a:gd name="adj2" fmla="val 21032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>
            <a:extLst>
              <a:ext uri="{FF2B5EF4-FFF2-40B4-BE49-F238E27FC236}">
                <a16:creationId xmlns:a16="http://schemas.microsoft.com/office/drawing/2014/main" id="{A0081589-767F-4697-AE71-414384D150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27125"/>
          </a:xfrm>
          <a:noFill/>
          <a:ln/>
        </p:spPr>
        <p:txBody>
          <a:bodyPr lIns="92075" tIns="46038" rIns="92075" bIns="46038"/>
          <a:lstStyle/>
          <a:p>
            <a:r>
              <a:rPr lang="en-US" altLang="zh-CN" dirty="0"/>
              <a:t>FutureGen</a:t>
            </a:r>
            <a:r>
              <a:rPr lang="zh-CN" altLang="en-US" b="1" dirty="0">
                <a:ea typeface="楷体_GB2312" pitchFamily="49" charset="-122"/>
              </a:rPr>
              <a:t>系统</a:t>
            </a:r>
          </a:p>
        </p:txBody>
      </p:sp>
      <p:pic>
        <p:nvPicPr>
          <p:cNvPr id="460803" name="Picture 3">
            <a:extLst>
              <a:ext uri="{FF2B5EF4-FFF2-40B4-BE49-F238E27FC236}">
                <a16:creationId xmlns:a16="http://schemas.microsoft.com/office/drawing/2014/main" id="{6B59A38E-89F9-4530-8995-46ABAABEF42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539163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>
            <a:extLst>
              <a:ext uri="{FF2B5EF4-FFF2-40B4-BE49-F238E27FC236}">
                <a16:creationId xmlns:a16="http://schemas.microsoft.com/office/drawing/2014/main" id="{836CF7F6-A85B-494D-8DC5-F826EA00B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914400"/>
            <a:ext cx="8001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3600" dirty="0">
                <a:ea typeface="楷体_GB2312" pitchFamily="49" charset="-122"/>
              </a:rPr>
              <a:t>以煤气化为核心的发电、煤化工</a:t>
            </a:r>
            <a:br>
              <a:rPr kumimoji="0" lang="zh-CN" altLang="en-US" sz="3600" dirty="0">
                <a:ea typeface="楷体_GB2312" pitchFamily="49" charset="-122"/>
              </a:rPr>
            </a:br>
            <a:r>
              <a:rPr kumimoji="0" lang="zh-CN" altLang="en-US" sz="3600" dirty="0">
                <a:ea typeface="楷体_GB2312" pitchFamily="49" charset="-122"/>
              </a:rPr>
              <a:t>综合能源利用系统</a:t>
            </a:r>
            <a:br>
              <a:rPr kumimoji="0" lang="zh-CN" altLang="en-US" sz="3600" dirty="0">
                <a:solidFill>
                  <a:srgbClr val="FF0000"/>
                </a:solidFill>
                <a:ea typeface="楷体_GB2312" pitchFamily="49" charset="-122"/>
              </a:rPr>
            </a:br>
            <a:endParaRPr kumimoji="0" lang="zh-CN" altLang="en-US" sz="3600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432131" name="Rectangle 3">
            <a:extLst>
              <a:ext uri="{FF2B5EF4-FFF2-40B4-BE49-F238E27FC236}">
                <a16:creationId xmlns:a16="http://schemas.microsoft.com/office/drawing/2014/main" id="{A11ACAB4-14E1-45DF-901C-577AD9C8A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828800"/>
            <a:ext cx="80010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kumimoji="0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世纪能源工厂的预计指标：</a:t>
            </a:r>
          </a:p>
          <a:p>
            <a:pPr lvl="1">
              <a:lnSpc>
                <a:spcPct val="110000"/>
              </a:lnSpc>
              <a:spcBef>
                <a:spcPct val="30000"/>
              </a:spcBef>
            </a:pPr>
            <a:r>
              <a:rPr kumimoji="0"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发电效率</a:t>
            </a:r>
            <a:r>
              <a:rPr kumimoji="0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：燃煤     </a:t>
            </a:r>
            <a:r>
              <a:rPr kumimoji="0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60%  </a:t>
            </a:r>
            <a:r>
              <a:rPr kumimoji="0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0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HHV</a:t>
            </a:r>
            <a:r>
              <a:rPr kumimoji="0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</a:p>
          <a:p>
            <a:pPr lvl="1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kumimoji="0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天然气 </a:t>
            </a:r>
            <a:r>
              <a:rPr kumimoji="0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75%    (LHV)</a:t>
            </a:r>
          </a:p>
          <a:p>
            <a:pPr lvl="1">
              <a:lnSpc>
                <a:spcPct val="110000"/>
              </a:lnSpc>
              <a:spcBef>
                <a:spcPct val="30000"/>
              </a:spcBef>
            </a:pPr>
            <a:r>
              <a:rPr kumimoji="0"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热电联产</a:t>
            </a:r>
            <a:r>
              <a:rPr kumimoji="0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：热效率 </a:t>
            </a:r>
            <a:r>
              <a:rPr kumimoji="0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85-90%</a:t>
            </a:r>
          </a:p>
          <a:p>
            <a:pPr lvl="1">
              <a:lnSpc>
                <a:spcPct val="110000"/>
              </a:lnSpc>
              <a:spcBef>
                <a:spcPct val="30000"/>
              </a:spcBef>
            </a:pPr>
            <a:r>
              <a:rPr kumimoji="0"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污染排放</a:t>
            </a:r>
            <a:r>
              <a:rPr kumimoji="0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：粉 尘和</a:t>
            </a:r>
            <a:r>
              <a:rPr kumimoji="0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kumimoji="0"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0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kumimoji="0"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0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接近零排放</a:t>
            </a:r>
          </a:p>
          <a:p>
            <a:pPr lvl="1">
              <a:lnSpc>
                <a:spcPct val="110000"/>
              </a:lnSpc>
              <a:spcBef>
                <a:spcPct val="30000"/>
              </a:spcBef>
            </a:pPr>
            <a:r>
              <a:rPr kumimoji="0"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温室气体</a:t>
            </a:r>
            <a:r>
              <a:rPr kumimoji="0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：排放减少</a:t>
            </a:r>
            <a:r>
              <a:rPr kumimoji="0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</a:t>
            </a:r>
            <a:r>
              <a:rPr kumimoji="0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</a:t>
            </a:r>
            <a:r>
              <a:rPr kumimoji="0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kumimoji="0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分离</a:t>
            </a:r>
          </a:p>
          <a:p>
            <a:pPr lvl="1">
              <a:lnSpc>
                <a:spcPct val="110000"/>
              </a:lnSpc>
              <a:spcBef>
                <a:spcPct val="30000"/>
              </a:spcBef>
            </a:pPr>
            <a:r>
              <a:rPr kumimoji="0"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联产产品</a:t>
            </a:r>
            <a:r>
              <a:rPr kumimoji="0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：合成气、</a:t>
            </a:r>
            <a:r>
              <a:rPr kumimoji="0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0"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、煤化工产品等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346" name="Picture 2050">
            <a:extLst>
              <a:ext uri="{FF2B5EF4-FFF2-40B4-BE49-F238E27FC236}">
                <a16:creationId xmlns:a16="http://schemas.microsoft.com/office/drawing/2014/main" id="{98F3A403-C201-4DD4-8D8F-DA365DD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9144000" cy="684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1347" name="Text Box 2051">
            <a:extLst>
              <a:ext uri="{FF2B5EF4-FFF2-40B4-BE49-F238E27FC236}">
                <a16:creationId xmlns:a16="http://schemas.microsoft.com/office/drawing/2014/main" id="{0E5DBCAD-9E0A-403F-ADD5-CDF3F4610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1000"/>
            <a:ext cx="4038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未来的电厂什么样？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>
            <a:extLst>
              <a:ext uri="{FF2B5EF4-FFF2-40B4-BE49-F238E27FC236}">
                <a16:creationId xmlns:a16="http://schemas.microsoft.com/office/drawing/2014/main" id="{1D123667-146F-4562-BDB4-8EC002997A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772400" cy="762000"/>
          </a:xfrm>
        </p:spPr>
        <p:txBody>
          <a:bodyPr/>
          <a:lstStyle/>
          <a:p>
            <a:r>
              <a:rPr lang="zh-CN" altLang="en-US" b="1">
                <a:ea typeface="楷体_GB2312" pitchFamily="49" charset="-122"/>
              </a:rPr>
              <a:t>分布式能源方式</a:t>
            </a:r>
          </a:p>
        </p:txBody>
      </p:sp>
      <p:sp>
        <p:nvSpPr>
          <p:cNvPr id="436227" name="Rectangle 3">
            <a:extLst>
              <a:ext uri="{FF2B5EF4-FFF2-40B4-BE49-F238E27FC236}">
                <a16:creationId xmlns:a16="http://schemas.microsoft.com/office/drawing/2014/main" id="{5B262AF5-7090-4CD8-9FBD-60FAB1FBECE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3814763" cy="4114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altLang="zh-CN" sz="3600"/>
          </a:p>
          <a:p>
            <a:pPr>
              <a:lnSpc>
                <a:spcPct val="90000"/>
              </a:lnSpc>
              <a:buFontTx/>
              <a:buNone/>
            </a:pPr>
            <a:endParaRPr lang="en-US" altLang="zh-CN" sz="3600"/>
          </a:p>
          <a:p>
            <a:pPr>
              <a:lnSpc>
                <a:spcPct val="90000"/>
              </a:lnSpc>
              <a:buFontTx/>
              <a:buNone/>
            </a:pPr>
            <a:endParaRPr lang="en-US" altLang="zh-CN" sz="3600"/>
          </a:p>
          <a:p>
            <a:pPr>
              <a:lnSpc>
                <a:spcPct val="90000"/>
              </a:lnSpc>
              <a:buFontTx/>
              <a:buNone/>
            </a:pPr>
            <a:endParaRPr lang="en-US" altLang="zh-CN" sz="3600"/>
          </a:p>
          <a:p>
            <a:pPr>
              <a:lnSpc>
                <a:spcPct val="90000"/>
              </a:lnSpc>
              <a:buFontTx/>
              <a:buNone/>
            </a:pPr>
            <a:endParaRPr lang="en-US" altLang="zh-CN" sz="3600"/>
          </a:p>
          <a:p>
            <a:pPr>
              <a:lnSpc>
                <a:spcPct val="90000"/>
              </a:lnSpc>
              <a:buFontTx/>
              <a:buNone/>
            </a:pPr>
            <a:endParaRPr lang="en-US" altLang="zh-CN" sz="280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/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280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36228" name="Picture 4">
            <a:extLst>
              <a:ext uri="{FF2B5EF4-FFF2-40B4-BE49-F238E27FC236}">
                <a16:creationId xmlns:a16="http://schemas.microsoft.com/office/drawing/2014/main" id="{51608353-5923-470E-85BC-659AF970695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219200"/>
            <a:ext cx="6734175" cy="4751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658" name="Picture 2">
            <a:extLst>
              <a:ext uri="{FF2B5EF4-FFF2-40B4-BE49-F238E27FC236}">
                <a16:creationId xmlns:a16="http://schemas.microsoft.com/office/drawing/2014/main" id="{9CCCD45B-0789-488F-9B71-EECD23953F9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2588" y="886948"/>
            <a:ext cx="4765476" cy="59710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54659" name="Rectangle 3">
            <a:extLst>
              <a:ext uri="{FF2B5EF4-FFF2-40B4-BE49-F238E27FC236}">
                <a16:creationId xmlns:a16="http://schemas.microsoft.com/office/drawing/2014/main" id="{46F08955-CD04-42A9-BD6A-61949A2095A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5292725" y="2348880"/>
            <a:ext cx="3851275" cy="3540125"/>
          </a:xfrm>
        </p:spPr>
        <p:txBody>
          <a:bodyPr/>
          <a:lstStyle/>
          <a:p>
            <a:pPr lvl="1">
              <a:buClr>
                <a:srgbClr val="000066"/>
              </a:buClr>
            </a:pPr>
            <a:r>
              <a:rPr lang="en-US" altLang="zh-CN" sz="3600" b="1" dirty="0">
                <a:solidFill>
                  <a:schemeClr val="accent1"/>
                </a:solidFill>
              </a:rPr>
              <a:t>18</a:t>
            </a:r>
            <a:r>
              <a:rPr lang="zh-CN" altLang="en-US" sz="3600" b="1" dirty="0">
                <a:solidFill>
                  <a:schemeClr val="accent1"/>
                </a:solidFill>
              </a:rPr>
              <a:t>平方公里</a:t>
            </a:r>
          </a:p>
          <a:p>
            <a:pPr lvl="1">
              <a:buClr>
                <a:srgbClr val="000066"/>
              </a:buClr>
            </a:pPr>
            <a:r>
              <a:rPr lang="en-US" altLang="zh-CN" sz="3600" b="1" dirty="0">
                <a:solidFill>
                  <a:schemeClr val="accent1"/>
                </a:solidFill>
              </a:rPr>
              <a:t>20</a:t>
            </a:r>
            <a:r>
              <a:rPr lang="zh-CN" altLang="en-US" sz="3600" b="1" dirty="0">
                <a:solidFill>
                  <a:schemeClr val="accent1"/>
                </a:solidFill>
              </a:rPr>
              <a:t>万大学生</a:t>
            </a:r>
            <a:endParaRPr lang="zh-CN" altLang="en-US" sz="3600" dirty="0">
              <a:solidFill>
                <a:schemeClr val="accent1"/>
              </a:solidFill>
            </a:endParaRPr>
          </a:p>
          <a:p>
            <a:pPr lvl="1">
              <a:buClr>
                <a:srgbClr val="000066"/>
              </a:buClr>
            </a:pPr>
            <a:r>
              <a:rPr lang="en-US" altLang="zh-CN" sz="3600" b="1" dirty="0">
                <a:solidFill>
                  <a:schemeClr val="accent1"/>
                </a:solidFill>
              </a:rPr>
              <a:t>30</a:t>
            </a:r>
            <a:r>
              <a:rPr lang="zh-CN" altLang="en-US" sz="3600" b="1" dirty="0">
                <a:solidFill>
                  <a:schemeClr val="accent1"/>
                </a:solidFill>
              </a:rPr>
              <a:t>多万人口</a:t>
            </a:r>
            <a:endParaRPr lang="zh-CN" altLang="en-US" sz="3600" dirty="0">
              <a:solidFill>
                <a:schemeClr val="accent1"/>
              </a:solidFill>
            </a:endParaRPr>
          </a:p>
        </p:txBody>
      </p:sp>
      <p:sp>
        <p:nvSpPr>
          <p:cNvPr id="454660" name="Rectangle 4">
            <a:extLst>
              <a:ext uri="{FF2B5EF4-FFF2-40B4-BE49-F238E27FC236}">
                <a16:creationId xmlns:a16="http://schemas.microsoft.com/office/drawing/2014/main" id="{9F316E2E-A03B-4BF4-8EF4-38C55622D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1844675"/>
            <a:ext cx="1233488" cy="366713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kumimoji="0" lang="zh-CN" altLang="en-US" sz="18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广州大学城</a:t>
            </a:r>
          </a:p>
        </p:txBody>
      </p:sp>
      <p:sp>
        <p:nvSpPr>
          <p:cNvPr id="454661" name="Line 5">
            <a:extLst>
              <a:ext uri="{FF2B5EF4-FFF2-40B4-BE49-F238E27FC236}">
                <a16:creationId xmlns:a16="http://schemas.microsoft.com/office/drawing/2014/main" id="{B2D09EF0-1C4A-4462-A7BA-149040746F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27313" y="2205038"/>
            <a:ext cx="1008062" cy="1584325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4662" name="Rectangle 6">
            <a:extLst>
              <a:ext uri="{FF2B5EF4-FFF2-40B4-BE49-F238E27FC236}">
                <a16:creationId xmlns:a16="http://schemas.microsoft.com/office/drawing/2014/main" id="{413F1F64-94DB-41E6-840D-2C39C869F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06363"/>
            <a:ext cx="4672013" cy="579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6350">
                <a:solidFill>
                  <a:srgbClr val="00008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0" lang="zh-CN" altLang="en-US" sz="3200" dirty="0">
                <a:ea typeface="楷体_GB2312" pitchFamily="49" charset="-122"/>
              </a:rPr>
              <a:t>广州</a:t>
            </a:r>
            <a:r>
              <a:rPr kumimoji="0" lang="zh-CN" altLang="en-US" sz="3200" dirty="0">
                <a:latin typeface="Arial" panose="020B0604020202020204" pitchFamily="34" charset="0"/>
                <a:ea typeface="楷体_GB2312" pitchFamily="49" charset="-122"/>
              </a:rPr>
              <a:t>大学城分布式能源站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1026">
            <a:extLst>
              <a:ext uri="{FF2B5EF4-FFF2-40B4-BE49-F238E27FC236}">
                <a16:creationId xmlns:a16="http://schemas.microsoft.com/office/drawing/2014/main" id="{2E5F5D2F-A1AE-49F5-8B53-B7D1F3151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kumimoji="1"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内容复习</a:t>
            </a:r>
            <a:endParaRPr lang="zh-CN" altLang="en-US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96291" name="Rectangle 1027">
            <a:extLst>
              <a:ext uri="{FF2B5EF4-FFF2-40B4-BE49-F238E27FC236}">
                <a16:creationId xmlns:a16="http://schemas.microsoft.com/office/drawing/2014/main" id="{1E205D51-A8B9-45F1-AAE8-231EABF7E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578" y="3062288"/>
            <a:ext cx="609600" cy="9906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292" name="Line 1028">
            <a:extLst>
              <a:ext uri="{FF2B5EF4-FFF2-40B4-BE49-F238E27FC236}">
                <a16:creationId xmlns:a16="http://schemas.microsoft.com/office/drawing/2014/main" id="{0D73BB51-E9A8-4877-B49A-CD716BF05A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7378" y="2833688"/>
            <a:ext cx="0" cy="2286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293" name="Line 1029">
            <a:extLst>
              <a:ext uri="{FF2B5EF4-FFF2-40B4-BE49-F238E27FC236}">
                <a16:creationId xmlns:a16="http://schemas.microsoft.com/office/drawing/2014/main" id="{BFF0669D-BFDB-43D3-AE75-9E906CF4A9A2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978" y="2681288"/>
            <a:ext cx="152400" cy="1524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294" name="Line 1030">
            <a:extLst>
              <a:ext uri="{FF2B5EF4-FFF2-40B4-BE49-F238E27FC236}">
                <a16:creationId xmlns:a16="http://schemas.microsoft.com/office/drawing/2014/main" id="{BD34B2F9-4290-4232-8829-ED785787EA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4978" y="2605088"/>
            <a:ext cx="228600" cy="762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295" name="Line 1031">
            <a:extLst>
              <a:ext uri="{FF2B5EF4-FFF2-40B4-BE49-F238E27FC236}">
                <a16:creationId xmlns:a16="http://schemas.microsoft.com/office/drawing/2014/main" id="{A5468169-11CA-453C-A2A4-AA69D9D3860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91178" y="2452688"/>
            <a:ext cx="152400" cy="1524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296" name="Line 1032">
            <a:extLst>
              <a:ext uri="{FF2B5EF4-FFF2-40B4-BE49-F238E27FC236}">
                <a16:creationId xmlns:a16="http://schemas.microsoft.com/office/drawing/2014/main" id="{AB327738-561D-445E-8A27-8D3C65E1EE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1178" y="2147888"/>
            <a:ext cx="0" cy="3048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297" name="Line 1033">
            <a:extLst>
              <a:ext uri="{FF2B5EF4-FFF2-40B4-BE49-F238E27FC236}">
                <a16:creationId xmlns:a16="http://schemas.microsoft.com/office/drawing/2014/main" id="{41CB2D48-A801-4BBB-8C71-2CBE7BBE3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178" y="2147888"/>
            <a:ext cx="19812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298" name="Line 1034">
            <a:extLst>
              <a:ext uri="{FF2B5EF4-FFF2-40B4-BE49-F238E27FC236}">
                <a16:creationId xmlns:a16="http://schemas.microsoft.com/office/drawing/2014/main" id="{C813549F-41D8-4380-A442-C0D9579C6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2378" y="2147888"/>
            <a:ext cx="0" cy="10541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299" name="AutoShape 1035">
            <a:extLst>
              <a:ext uri="{FF2B5EF4-FFF2-40B4-BE49-F238E27FC236}">
                <a16:creationId xmlns:a16="http://schemas.microsoft.com/office/drawing/2014/main" id="{2D8B6627-0B75-426C-9A48-14F40EBCDD6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91378" y="3214688"/>
            <a:ext cx="1371600" cy="6096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66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00" name="Line 1036">
            <a:extLst>
              <a:ext uri="{FF2B5EF4-FFF2-40B4-BE49-F238E27FC236}">
                <a16:creationId xmlns:a16="http://schemas.microsoft.com/office/drawing/2014/main" id="{1D1CEF10-0289-4F61-963B-09B0CA9189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1378" y="3519488"/>
            <a:ext cx="381000" cy="0"/>
          </a:xfrm>
          <a:prstGeom prst="line">
            <a:avLst/>
          </a:prstGeom>
          <a:noFill/>
          <a:ln w="508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01" name="Line 1037">
            <a:extLst>
              <a:ext uri="{FF2B5EF4-FFF2-40B4-BE49-F238E27FC236}">
                <a16:creationId xmlns:a16="http://schemas.microsoft.com/office/drawing/2014/main" id="{BAFD9D33-86C1-4B25-858D-2CD251B42C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1978" y="4205288"/>
            <a:ext cx="0" cy="6096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02" name="Oval 1038">
            <a:extLst>
              <a:ext uri="{FF2B5EF4-FFF2-40B4-BE49-F238E27FC236}">
                <a16:creationId xmlns:a16="http://schemas.microsoft.com/office/drawing/2014/main" id="{C1AA9801-2EC4-425F-BE66-17309B20F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0978" y="4814888"/>
            <a:ext cx="762000" cy="762000"/>
          </a:xfrm>
          <a:prstGeom prst="ellipse">
            <a:avLst/>
          </a:prstGeom>
          <a:solidFill>
            <a:srgbClr val="FF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03" name="Line 1039">
            <a:extLst>
              <a:ext uri="{FF2B5EF4-FFF2-40B4-BE49-F238E27FC236}">
                <a16:creationId xmlns:a16="http://schemas.microsoft.com/office/drawing/2014/main" id="{D21B1493-7D0F-4FD4-8BAE-7031912406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05778" y="4738688"/>
            <a:ext cx="762000" cy="381000"/>
          </a:xfrm>
          <a:prstGeom prst="line">
            <a:avLst/>
          </a:prstGeom>
          <a:noFill/>
          <a:ln w="254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04" name="Line 1040">
            <a:extLst>
              <a:ext uri="{FF2B5EF4-FFF2-40B4-BE49-F238E27FC236}">
                <a16:creationId xmlns:a16="http://schemas.microsoft.com/office/drawing/2014/main" id="{38A5895F-110E-42D6-BF6C-09D8413E2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5778" y="5119688"/>
            <a:ext cx="304800" cy="76200"/>
          </a:xfrm>
          <a:prstGeom prst="line">
            <a:avLst/>
          </a:prstGeom>
          <a:noFill/>
          <a:ln w="254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05" name="Line 1041">
            <a:extLst>
              <a:ext uri="{FF2B5EF4-FFF2-40B4-BE49-F238E27FC236}">
                <a16:creationId xmlns:a16="http://schemas.microsoft.com/office/drawing/2014/main" id="{6A71FA3A-9065-44C3-83AB-12E814B542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05778" y="5195888"/>
            <a:ext cx="304800" cy="152400"/>
          </a:xfrm>
          <a:prstGeom prst="line">
            <a:avLst/>
          </a:prstGeom>
          <a:noFill/>
          <a:ln w="254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06" name="Line 1042">
            <a:extLst>
              <a:ext uri="{FF2B5EF4-FFF2-40B4-BE49-F238E27FC236}">
                <a16:creationId xmlns:a16="http://schemas.microsoft.com/office/drawing/2014/main" id="{0F933CB4-EA0C-4785-BBEB-589382B8AC1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5778" y="5348288"/>
            <a:ext cx="762000" cy="228600"/>
          </a:xfrm>
          <a:prstGeom prst="line">
            <a:avLst/>
          </a:prstGeom>
          <a:noFill/>
          <a:ln w="254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07" name="Line 1043">
            <a:extLst>
              <a:ext uri="{FF2B5EF4-FFF2-40B4-BE49-F238E27FC236}">
                <a16:creationId xmlns:a16="http://schemas.microsoft.com/office/drawing/2014/main" id="{14F06EC1-0D5E-4625-8A36-5B3F7851735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1978" y="5576888"/>
            <a:ext cx="0" cy="3810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08" name="Line 1044">
            <a:extLst>
              <a:ext uri="{FF2B5EF4-FFF2-40B4-BE49-F238E27FC236}">
                <a16:creationId xmlns:a16="http://schemas.microsoft.com/office/drawing/2014/main" id="{EA5AFE82-375A-4871-B6B0-367C18239C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62778" y="5957888"/>
            <a:ext cx="1227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09" name="Oval 1045">
            <a:extLst>
              <a:ext uri="{FF2B5EF4-FFF2-40B4-BE49-F238E27FC236}">
                <a16:creationId xmlns:a16="http://schemas.microsoft.com/office/drawing/2014/main" id="{A3B46074-5B03-4DA5-9584-C4F730D9A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378" y="5653088"/>
            <a:ext cx="533400" cy="533400"/>
          </a:xfrm>
          <a:prstGeom prst="ellipse">
            <a:avLst/>
          </a:prstGeom>
          <a:solidFill>
            <a:srgbClr val="CC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10" name="Line 1046">
            <a:extLst>
              <a:ext uri="{FF2B5EF4-FFF2-40B4-BE49-F238E27FC236}">
                <a16:creationId xmlns:a16="http://schemas.microsoft.com/office/drawing/2014/main" id="{404BEE75-34DA-457C-844D-7F1B1354E5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7378" y="5957888"/>
            <a:ext cx="7620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11" name="Line 1047">
            <a:extLst>
              <a:ext uri="{FF2B5EF4-FFF2-40B4-BE49-F238E27FC236}">
                <a16:creationId xmlns:a16="http://schemas.microsoft.com/office/drawing/2014/main" id="{01A8295F-087F-4FD1-9BC7-A9F5567EDE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7378" y="4052888"/>
            <a:ext cx="0" cy="19050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12" name="Rectangle 1048">
            <a:extLst>
              <a:ext uri="{FF2B5EF4-FFF2-40B4-BE49-F238E27FC236}">
                <a16:creationId xmlns:a16="http://schemas.microsoft.com/office/drawing/2014/main" id="{8BE369A0-84E7-4FA6-B9D2-B1955A3E7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8" y="2986088"/>
            <a:ext cx="59213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锅</a:t>
            </a:r>
          </a:p>
          <a:p>
            <a:pPr>
              <a:spcBef>
                <a:spcPct val="0"/>
              </a:spcBef>
            </a:pPr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炉</a:t>
            </a:r>
          </a:p>
        </p:txBody>
      </p:sp>
      <p:sp>
        <p:nvSpPr>
          <p:cNvPr id="396313" name="Rectangle 1049">
            <a:extLst>
              <a:ext uri="{FF2B5EF4-FFF2-40B4-BE49-F238E27FC236}">
                <a16:creationId xmlns:a16="http://schemas.microsoft.com/office/drawing/2014/main" id="{B9B1A6FB-F0A9-4CDA-B940-B5AA31F57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0978" y="2224088"/>
            <a:ext cx="1408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66FF66"/>
                </a:solidFill>
                <a:ea typeface="宋体" panose="02010600030101010101" pitchFamily="2" charset="-122"/>
              </a:rPr>
              <a:t>汽轮机</a:t>
            </a:r>
          </a:p>
        </p:txBody>
      </p:sp>
      <p:sp>
        <p:nvSpPr>
          <p:cNvPr id="396314" name="Line 1050">
            <a:extLst>
              <a:ext uri="{FF2B5EF4-FFF2-40B4-BE49-F238E27FC236}">
                <a16:creationId xmlns:a16="http://schemas.microsoft.com/office/drawing/2014/main" id="{C1F23233-C84C-4AD0-B424-3A78E3586C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1978" y="3519488"/>
            <a:ext cx="381000" cy="0"/>
          </a:xfrm>
          <a:prstGeom prst="line">
            <a:avLst/>
          </a:prstGeom>
          <a:noFill/>
          <a:ln w="508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15" name="Oval 1051">
            <a:extLst>
              <a:ext uri="{FF2B5EF4-FFF2-40B4-BE49-F238E27FC236}">
                <a16:creationId xmlns:a16="http://schemas.microsoft.com/office/drawing/2014/main" id="{99A71003-ACAD-4421-A551-4AE044C9D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778" y="3290888"/>
            <a:ext cx="457200" cy="4572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16" name="Freeform 1052">
            <a:extLst>
              <a:ext uri="{FF2B5EF4-FFF2-40B4-BE49-F238E27FC236}">
                <a16:creationId xmlns:a16="http://schemas.microsoft.com/office/drawing/2014/main" id="{F6E9D9DC-BB34-4C2A-B383-F480B28C19F9}"/>
              </a:ext>
            </a:extLst>
          </p:cNvPr>
          <p:cNvSpPr>
            <a:spLocks/>
          </p:cNvSpPr>
          <p:nvPr/>
        </p:nvSpPr>
        <p:spPr bwMode="auto">
          <a:xfrm>
            <a:off x="3862978" y="3354388"/>
            <a:ext cx="304800" cy="317500"/>
          </a:xfrm>
          <a:custGeom>
            <a:avLst/>
            <a:gdLst>
              <a:gd name="T0" fmla="*/ 0 w 192"/>
              <a:gd name="T1" fmla="*/ 152 h 200"/>
              <a:gd name="T2" fmla="*/ 48 w 192"/>
              <a:gd name="T3" fmla="*/ 8 h 200"/>
              <a:gd name="T4" fmla="*/ 96 w 192"/>
              <a:gd name="T5" fmla="*/ 104 h 200"/>
              <a:gd name="T6" fmla="*/ 144 w 192"/>
              <a:gd name="T7" fmla="*/ 200 h 200"/>
              <a:gd name="T8" fmla="*/ 192 w 192"/>
              <a:gd name="T9" fmla="*/ 10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2" h="200">
                <a:moveTo>
                  <a:pt x="0" y="152"/>
                </a:moveTo>
                <a:cubicBezTo>
                  <a:pt x="16" y="84"/>
                  <a:pt x="32" y="16"/>
                  <a:pt x="48" y="8"/>
                </a:cubicBezTo>
                <a:cubicBezTo>
                  <a:pt x="64" y="0"/>
                  <a:pt x="80" y="72"/>
                  <a:pt x="96" y="104"/>
                </a:cubicBezTo>
                <a:cubicBezTo>
                  <a:pt x="112" y="136"/>
                  <a:pt x="128" y="200"/>
                  <a:pt x="144" y="200"/>
                </a:cubicBezTo>
                <a:cubicBezTo>
                  <a:pt x="160" y="200"/>
                  <a:pt x="176" y="152"/>
                  <a:pt x="192" y="104"/>
                </a:cubicBezTo>
              </a:path>
            </a:pathLst>
          </a:custGeom>
          <a:noFill/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17" name="Rectangle 1053">
            <a:extLst>
              <a:ext uri="{FF2B5EF4-FFF2-40B4-BE49-F238E27FC236}">
                <a16:creationId xmlns:a16="http://schemas.microsoft.com/office/drawing/2014/main" id="{462459BC-E62A-40B6-9EE6-D5173E4BC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1978" y="3748088"/>
            <a:ext cx="1408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FFCC99"/>
                </a:solidFill>
                <a:ea typeface="宋体" panose="02010600030101010101" pitchFamily="2" charset="-122"/>
              </a:rPr>
              <a:t>发电机</a:t>
            </a:r>
          </a:p>
        </p:txBody>
      </p:sp>
      <p:sp>
        <p:nvSpPr>
          <p:cNvPr id="396318" name="Rectangle 1054">
            <a:extLst>
              <a:ext uri="{FF2B5EF4-FFF2-40B4-BE49-F238E27FC236}">
                <a16:creationId xmlns:a16="http://schemas.microsoft.com/office/drawing/2014/main" id="{2E3E97E5-A664-4ED4-96D4-C656394CA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791" y="6134101"/>
            <a:ext cx="14081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CCFFFF"/>
                </a:solidFill>
                <a:ea typeface="宋体" panose="02010600030101010101" pitchFamily="2" charset="-122"/>
              </a:rPr>
              <a:t>给水泵</a:t>
            </a:r>
            <a:endParaRPr lang="zh-CN" altLang="en-US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96319" name="Rectangle 1055">
            <a:extLst>
              <a:ext uri="{FF2B5EF4-FFF2-40B4-BE49-F238E27FC236}">
                <a16:creationId xmlns:a16="http://schemas.microsoft.com/office/drawing/2014/main" id="{F8C4AB86-AA7B-4097-8148-20925BA8A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762" y="4921251"/>
            <a:ext cx="14081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凝汽器</a:t>
            </a:r>
          </a:p>
        </p:txBody>
      </p:sp>
      <p:sp>
        <p:nvSpPr>
          <p:cNvPr id="396323" name="Text Box 1059">
            <a:extLst>
              <a:ext uri="{FF2B5EF4-FFF2-40B4-BE49-F238E27FC236}">
                <a16:creationId xmlns:a16="http://schemas.microsoft.com/office/drawing/2014/main" id="{86EACD49-3E93-4254-9C45-C05FE1F1E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978" y="2452688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96324" name="Text Box 1060">
            <a:extLst>
              <a:ext uri="{FF2B5EF4-FFF2-40B4-BE49-F238E27FC236}">
                <a16:creationId xmlns:a16="http://schemas.microsoft.com/office/drawing/2014/main" id="{8774EAF9-C42E-42E5-B4AD-E71F53924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8578" y="4205288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96325" name="Text Box 1061">
            <a:extLst>
              <a:ext uri="{FF2B5EF4-FFF2-40B4-BE49-F238E27FC236}">
                <a16:creationId xmlns:a16="http://schemas.microsoft.com/office/drawing/2014/main" id="{36C68752-CB31-4B5C-B1EF-7081384C3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8178" y="5729288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96326" name="Text Box 1062">
            <a:extLst>
              <a:ext uri="{FF2B5EF4-FFF2-40B4-BE49-F238E27FC236}">
                <a16:creationId xmlns:a16="http://schemas.microsoft.com/office/drawing/2014/main" id="{ACC937C9-938F-4656-B9E2-7FCAB772F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578" y="4205288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96327" name="Line 1063">
            <a:extLst>
              <a:ext uri="{FF2B5EF4-FFF2-40B4-BE49-F238E27FC236}">
                <a16:creationId xmlns:a16="http://schemas.microsoft.com/office/drawing/2014/main" id="{30B43E30-D08C-47E9-8BCE-525EFBAA3F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05578" y="5957888"/>
            <a:ext cx="457200" cy="0"/>
          </a:xfrm>
          <a:prstGeom prst="line">
            <a:avLst/>
          </a:prstGeom>
          <a:noFill/>
          <a:ln w="50800" cap="sq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96328" name="Rectangle 1064">
            <a:extLst>
              <a:ext uri="{FF2B5EF4-FFF2-40B4-BE49-F238E27FC236}">
                <a16:creationId xmlns:a16="http://schemas.microsoft.com/office/drawing/2014/main" id="{466D1BFB-8897-4484-8DCC-411E91292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7476" y="1804009"/>
            <a:ext cx="34480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ea typeface="宋体" panose="02010600030101010101" pitchFamily="2" charset="-122"/>
              </a:rPr>
              <a:t>简化（理想化）：</a:t>
            </a:r>
          </a:p>
        </p:txBody>
      </p:sp>
      <p:grpSp>
        <p:nvGrpSpPr>
          <p:cNvPr id="396329" name="Group 1065">
            <a:extLst>
              <a:ext uri="{FF2B5EF4-FFF2-40B4-BE49-F238E27FC236}">
                <a16:creationId xmlns:a16="http://schemas.microsoft.com/office/drawing/2014/main" id="{6216C214-4A24-4455-B869-F3FFE4DA4799}"/>
              </a:ext>
            </a:extLst>
          </p:cNvPr>
          <p:cNvGrpSpPr>
            <a:grpSpLocks/>
          </p:cNvGrpSpPr>
          <p:nvPr/>
        </p:nvGrpSpPr>
        <p:grpSpPr bwMode="auto">
          <a:xfrm>
            <a:off x="5097126" y="2672372"/>
            <a:ext cx="4003675" cy="579437"/>
            <a:chOff x="3196" y="1411"/>
            <a:chExt cx="2522" cy="365"/>
          </a:xfrm>
        </p:grpSpPr>
        <p:sp>
          <p:nvSpPr>
            <p:cNvPr id="396330" name="Oval 1066">
              <a:extLst>
                <a:ext uri="{FF2B5EF4-FFF2-40B4-BE49-F238E27FC236}">
                  <a16:creationId xmlns:a16="http://schemas.microsoft.com/office/drawing/2014/main" id="{C75E3A1D-CC3E-49B9-86B2-8ECACEF59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488"/>
              <a:ext cx="288" cy="288"/>
            </a:xfrm>
            <a:prstGeom prst="ellips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6331" name="Rectangle 1067">
              <a:extLst>
                <a:ext uri="{FF2B5EF4-FFF2-40B4-BE49-F238E27FC236}">
                  <a16:creationId xmlns:a16="http://schemas.microsoft.com/office/drawing/2014/main" id="{126353D2-91CD-4C7D-946B-F870A6F1D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6" y="1411"/>
              <a:ext cx="252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1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</a:t>
              </a:r>
              <a:r>
                <a:rPr lang="en-US" altLang="zh-CN" sz="3200">
                  <a:ea typeface="宋体" panose="02010600030101010101" pitchFamily="2" charset="-122"/>
                </a:rPr>
                <a:t>2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汽轮机   </a:t>
              </a:r>
              <a:r>
                <a:rPr lang="en-US" altLang="zh-CN" sz="3200" i="1">
                  <a:ea typeface="宋体" panose="02010600030101010101" pitchFamily="2" charset="-122"/>
                </a:rPr>
                <a:t>s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 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膨胀</a:t>
              </a:r>
            </a:p>
          </p:txBody>
        </p:sp>
      </p:grpSp>
      <p:grpSp>
        <p:nvGrpSpPr>
          <p:cNvPr id="396332" name="Group 1068">
            <a:extLst>
              <a:ext uri="{FF2B5EF4-FFF2-40B4-BE49-F238E27FC236}">
                <a16:creationId xmlns:a16="http://schemas.microsoft.com/office/drawing/2014/main" id="{91507C8A-0B98-4A03-9F6D-C1E148E6217E}"/>
              </a:ext>
            </a:extLst>
          </p:cNvPr>
          <p:cNvGrpSpPr>
            <a:grpSpLocks/>
          </p:cNvGrpSpPr>
          <p:nvPr/>
        </p:nvGrpSpPr>
        <p:grpSpPr bwMode="auto">
          <a:xfrm>
            <a:off x="5133639" y="3424847"/>
            <a:ext cx="3946525" cy="588962"/>
            <a:chOff x="3219" y="1885"/>
            <a:chExt cx="2486" cy="371"/>
          </a:xfrm>
        </p:grpSpPr>
        <p:sp>
          <p:nvSpPr>
            <p:cNvPr id="396333" name="Oval 1069">
              <a:extLst>
                <a:ext uri="{FF2B5EF4-FFF2-40B4-BE49-F238E27FC236}">
                  <a16:creationId xmlns:a16="http://schemas.microsoft.com/office/drawing/2014/main" id="{C32683F8-7890-41AB-8B1E-C8F5A000B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968"/>
              <a:ext cx="288" cy="288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6334" name="Rectangle 1070">
              <a:extLst>
                <a:ext uri="{FF2B5EF4-FFF2-40B4-BE49-F238E27FC236}">
                  <a16:creationId xmlns:a16="http://schemas.microsoft.com/office/drawing/2014/main" id="{46EB5AA9-1CB4-4DA5-BFCB-782874F4D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1885"/>
              <a:ext cx="248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2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</a:t>
              </a:r>
              <a:r>
                <a:rPr lang="en-US" altLang="zh-CN" sz="3200">
                  <a:ea typeface="宋体" panose="02010600030101010101" pitchFamily="2" charset="-122"/>
                </a:rPr>
                <a:t>3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凝汽器   </a:t>
              </a:r>
              <a:r>
                <a:rPr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放热</a:t>
              </a:r>
            </a:p>
          </p:txBody>
        </p:sp>
      </p:grpSp>
      <p:grpSp>
        <p:nvGrpSpPr>
          <p:cNvPr id="396335" name="Group 1071">
            <a:extLst>
              <a:ext uri="{FF2B5EF4-FFF2-40B4-BE49-F238E27FC236}">
                <a16:creationId xmlns:a16="http://schemas.microsoft.com/office/drawing/2014/main" id="{3F07FF86-1A10-4C71-B857-F7FADA5C63C0}"/>
              </a:ext>
            </a:extLst>
          </p:cNvPr>
          <p:cNvGrpSpPr>
            <a:grpSpLocks/>
          </p:cNvGrpSpPr>
          <p:nvPr/>
        </p:nvGrpSpPr>
        <p:grpSpPr bwMode="auto">
          <a:xfrm>
            <a:off x="5128876" y="4186847"/>
            <a:ext cx="3902075" cy="588962"/>
            <a:chOff x="3216" y="2365"/>
            <a:chExt cx="2458" cy="371"/>
          </a:xfrm>
        </p:grpSpPr>
        <p:sp>
          <p:nvSpPr>
            <p:cNvPr id="396336" name="Oval 1072">
              <a:extLst>
                <a:ext uri="{FF2B5EF4-FFF2-40B4-BE49-F238E27FC236}">
                  <a16:creationId xmlns:a16="http://schemas.microsoft.com/office/drawing/2014/main" id="{8C456DEE-52B1-4C46-B2B5-AC32FDF09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448"/>
              <a:ext cx="288" cy="288"/>
            </a:xfrm>
            <a:prstGeom prst="ellips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6337" name="Rectangle 1073">
              <a:extLst>
                <a:ext uri="{FF2B5EF4-FFF2-40B4-BE49-F238E27FC236}">
                  <a16:creationId xmlns:a16="http://schemas.microsoft.com/office/drawing/2014/main" id="{AB3C2BD8-E20A-4420-A4A6-DB77E2AB3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365"/>
              <a:ext cx="24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3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</a:t>
              </a:r>
              <a:r>
                <a:rPr lang="en-US" altLang="zh-CN" sz="3200">
                  <a:ea typeface="宋体" panose="02010600030101010101" pitchFamily="2" charset="-122"/>
                </a:rPr>
                <a:t>4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给水泵   </a:t>
              </a:r>
              <a:r>
                <a:rPr lang="en-US" altLang="zh-CN" sz="3200" i="1">
                  <a:ea typeface="宋体" panose="02010600030101010101" pitchFamily="2" charset="-122"/>
                </a:rPr>
                <a:t>s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压缩</a:t>
              </a:r>
            </a:p>
          </p:txBody>
        </p:sp>
      </p:grpSp>
      <p:grpSp>
        <p:nvGrpSpPr>
          <p:cNvPr id="396338" name="Group 1074">
            <a:extLst>
              <a:ext uri="{FF2B5EF4-FFF2-40B4-BE49-F238E27FC236}">
                <a16:creationId xmlns:a16="http://schemas.microsoft.com/office/drawing/2014/main" id="{1B35BC48-DFEA-42D5-9121-B50E7BA8FD07}"/>
              </a:ext>
            </a:extLst>
          </p:cNvPr>
          <p:cNvGrpSpPr>
            <a:grpSpLocks/>
          </p:cNvGrpSpPr>
          <p:nvPr/>
        </p:nvGrpSpPr>
        <p:grpSpPr bwMode="auto">
          <a:xfrm>
            <a:off x="5139989" y="4882172"/>
            <a:ext cx="3843337" cy="579437"/>
            <a:chOff x="3223" y="2803"/>
            <a:chExt cx="2421" cy="365"/>
          </a:xfrm>
        </p:grpSpPr>
        <p:sp>
          <p:nvSpPr>
            <p:cNvPr id="396339" name="Oval 1075">
              <a:extLst>
                <a:ext uri="{FF2B5EF4-FFF2-40B4-BE49-F238E27FC236}">
                  <a16:creationId xmlns:a16="http://schemas.microsoft.com/office/drawing/2014/main" id="{9D102248-8AE9-450E-AA7E-655956E3D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880"/>
              <a:ext cx="288" cy="288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6340" name="Rectangle 1076">
              <a:extLst>
                <a:ext uri="{FF2B5EF4-FFF2-40B4-BE49-F238E27FC236}">
                  <a16:creationId xmlns:a16="http://schemas.microsoft.com/office/drawing/2014/main" id="{9A6DDB7E-E518-4E52-AC05-DCE3AD613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3" y="2803"/>
              <a:ext cx="24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4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</a:t>
              </a:r>
              <a:r>
                <a:rPr lang="en-US" altLang="zh-CN" sz="3200"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  <a:r>
                <a:rPr lang="en-US" altLang="zh-CN" sz="3200">
                  <a:ea typeface="宋体" panose="02010600030101010101" pitchFamily="2" charset="-122"/>
                </a:rPr>
                <a:t>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锅炉     </a:t>
              </a:r>
              <a:r>
                <a:rPr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 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吸热</a:t>
              </a:r>
            </a:p>
          </p:txBody>
        </p:sp>
      </p:grpSp>
      <p:sp>
        <p:nvSpPr>
          <p:cNvPr id="53" name="Text Box 1057">
            <a:extLst>
              <a:ext uri="{FF2B5EF4-FFF2-40B4-BE49-F238E27FC236}">
                <a16:creationId xmlns:a16="http://schemas.microsoft.com/office/drawing/2014/main" id="{C42F1DEA-1F7C-4530-A2B7-A38DED2FB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2178" y="1135964"/>
            <a:ext cx="2057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600" dirty="0">
                <a:ea typeface="宋体" panose="02010600030101010101" pitchFamily="2" charset="-122"/>
              </a:rPr>
              <a:t>郎肯循环</a:t>
            </a:r>
            <a:endParaRPr lang="zh-CN" altLang="en-US" sz="2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087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6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6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6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328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682" name="Picture 2">
            <a:extLst>
              <a:ext uri="{FF2B5EF4-FFF2-40B4-BE49-F238E27FC236}">
                <a16:creationId xmlns:a16="http://schemas.microsoft.com/office/drawing/2014/main" id="{A0D72485-ABF5-4984-832B-A35C58645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9137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5683" name="Text Box 3">
            <a:extLst>
              <a:ext uri="{FF2B5EF4-FFF2-40B4-BE49-F238E27FC236}">
                <a16:creationId xmlns:a16="http://schemas.microsoft.com/office/drawing/2014/main" id="{99866EF6-C485-47B6-B5EB-B3D87741E81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-762000" y="5029200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zh-CN" altLang="zh-CN" sz="2800" b="0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455684" name="Oval 4">
            <a:extLst>
              <a:ext uri="{FF2B5EF4-FFF2-40B4-BE49-F238E27FC236}">
                <a16:creationId xmlns:a16="http://schemas.microsoft.com/office/drawing/2014/main" id="{F8C00740-0574-4782-B521-D875CDFEB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114800"/>
            <a:ext cx="609600" cy="304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zh-CN" sz="2800" b="0" dirty="0">
                <a:solidFill>
                  <a:schemeClr val="accent1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</a:p>
        </p:txBody>
      </p:sp>
      <p:sp>
        <p:nvSpPr>
          <p:cNvPr id="455685" name="Oval 5">
            <a:extLst>
              <a:ext uri="{FF2B5EF4-FFF2-40B4-BE49-F238E27FC236}">
                <a16:creationId xmlns:a16="http://schemas.microsoft.com/office/drawing/2014/main" id="{FC4E19BD-F5C7-403E-BD5A-8527FCFEB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895600"/>
            <a:ext cx="533400" cy="304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CN">
                <a:solidFill>
                  <a:schemeClr val="accent1"/>
                </a:solidFill>
                <a:latin typeface="Arial" panose="020B0604020202020204" pitchFamily="34" charset="0"/>
                <a:ea typeface="楷体_GB2312" pitchFamily="49" charset="-122"/>
              </a:rPr>
              <a:t>3</a:t>
            </a:r>
          </a:p>
        </p:txBody>
      </p:sp>
      <p:sp>
        <p:nvSpPr>
          <p:cNvPr id="455686" name="Oval 6">
            <a:extLst>
              <a:ext uri="{FF2B5EF4-FFF2-40B4-BE49-F238E27FC236}">
                <a16:creationId xmlns:a16="http://schemas.microsoft.com/office/drawing/2014/main" id="{7A9812FC-7948-4CC3-8066-9021B4DF2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1981200"/>
            <a:ext cx="533400" cy="304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zh-CN" sz="2800" b="0">
                <a:solidFill>
                  <a:schemeClr val="accent1"/>
                </a:solidFill>
                <a:latin typeface="Arial" panose="020B0604020202020204" pitchFamily="34" charset="0"/>
                <a:ea typeface="楷体_GB2312" pitchFamily="49" charset="-122"/>
              </a:rPr>
              <a:t>4</a:t>
            </a:r>
          </a:p>
        </p:txBody>
      </p:sp>
      <p:sp>
        <p:nvSpPr>
          <p:cNvPr id="455687" name="Oval 7">
            <a:extLst>
              <a:ext uri="{FF2B5EF4-FFF2-40B4-BE49-F238E27FC236}">
                <a16:creationId xmlns:a16="http://schemas.microsoft.com/office/drawing/2014/main" id="{B684741A-8DB5-44C9-83D9-ABC887F12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4326" y="6445250"/>
            <a:ext cx="611187" cy="304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zh-CN" sz="2800" b="0" dirty="0">
                <a:solidFill>
                  <a:schemeClr val="accent1"/>
                </a:solidFill>
                <a:ea typeface="楷体_GB2312" pitchFamily="49" charset="-122"/>
              </a:rPr>
              <a:t>1</a:t>
            </a:r>
          </a:p>
        </p:txBody>
      </p:sp>
      <p:sp>
        <p:nvSpPr>
          <p:cNvPr id="455688" name="Rectangle 8">
            <a:extLst>
              <a:ext uri="{FF2B5EF4-FFF2-40B4-BE49-F238E27FC236}">
                <a16:creationId xmlns:a16="http://schemas.microsoft.com/office/drawing/2014/main" id="{790EB6FA-1C06-46C2-A943-9DF733C81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112" y="946150"/>
            <a:ext cx="3454178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ea typeface="楷体_GB2312" pitchFamily="49" charset="-122"/>
              </a:rPr>
              <a:t>四个集中供冷站分布</a:t>
            </a:r>
            <a:endParaRPr lang="zh-CN" altLang="en-US" sz="2800" b="0" dirty="0">
              <a:solidFill>
                <a:schemeClr val="tx1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455689" name="Text Box 9">
            <a:extLst>
              <a:ext uri="{FF2B5EF4-FFF2-40B4-BE49-F238E27FC236}">
                <a16:creationId xmlns:a16="http://schemas.microsoft.com/office/drawing/2014/main" id="{4103F644-2EB9-46EE-9DAE-42D2FF01B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2924175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zh-CN" altLang="zh-CN" sz="2800" b="0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455690" name="Text Box 10">
            <a:extLst>
              <a:ext uri="{FF2B5EF4-FFF2-40B4-BE49-F238E27FC236}">
                <a16:creationId xmlns:a16="http://schemas.microsoft.com/office/drawing/2014/main" id="{FBF2B269-393B-488C-8835-D3E7B27F6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2760663"/>
            <a:ext cx="647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endParaRPr lang="zh-CN" altLang="zh-CN" sz="2000" b="0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455691" name="Rectangle 11">
            <a:extLst>
              <a:ext uri="{FF2B5EF4-FFF2-40B4-BE49-F238E27FC236}">
                <a16:creationId xmlns:a16="http://schemas.microsoft.com/office/drawing/2014/main" id="{C6F7D729-21E0-405D-852E-6424FE39C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3" y="304800"/>
            <a:ext cx="5230812" cy="64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zh-CN" altLang="en-US" sz="3600" dirty="0">
                <a:ea typeface="楷体_GB2312" pitchFamily="49" charset="-122"/>
              </a:rPr>
              <a:t>广州</a:t>
            </a:r>
            <a:r>
              <a:rPr kumimoji="0" lang="zh-CN" altLang="en-US" sz="3600" dirty="0">
                <a:latin typeface="Arial" panose="020B0604020202020204" pitchFamily="34" charset="0"/>
                <a:ea typeface="楷体_GB2312" pitchFamily="49" charset="-122"/>
              </a:rPr>
              <a:t>大学城分布式能源站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Text Box 2">
            <a:extLst>
              <a:ext uri="{FF2B5EF4-FFF2-40B4-BE49-F238E27FC236}">
                <a16:creationId xmlns:a16="http://schemas.microsoft.com/office/drawing/2014/main" id="{A78C6D04-1D11-4D3E-8CFE-F9EEFD9E9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0"/>
            <a:ext cx="5334000" cy="620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0" hangingPunct="0">
              <a:spcBef>
                <a:spcPct val="0"/>
              </a:spcBef>
            </a:pPr>
            <a:r>
              <a:rPr kumimoji="0" lang="zh-CN" altLang="en-US" sz="3200">
                <a:latin typeface="Arial" panose="020B0604020202020204" pitchFamily="34" charset="0"/>
                <a:ea typeface="楷体_GB2312" pitchFamily="49" charset="-122"/>
              </a:rPr>
              <a:t>大学城区域能源站系统图</a:t>
            </a:r>
          </a:p>
        </p:txBody>
      </p:sp>
      <p:sp>
        <p:nvSpPr>
          <p:cNvPr id="456707" name="Text Box 3">
            <a:extLst>
              <a:ext uri="{FF2B5EF4-FFF2-40B4-BE49-F238E27FC236}">
                <a16:creationId xmlns:a16="http://schemas.microsoft.com/office/drawing/2014/main" id="{F47A89B0-E302-4281-A9EB-5349355CD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4365625"/>
            <a:ext cx="10080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kumimoji="0" lang="zh-CN" altLang="zh-CN" sz="1800" b="0">
              <a:solidFill>
                <a:schemeClr val="tx1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aphicFrame>
        <p:nvGraphicFramePr>
          <p:cNvPr id="456708" name="Object 4">
            <a:extLst>
              <a:ext uri="{FF2B5EF4-FFF2-40B4-BE49-F238E27FC236}">
                <a16:creationId xmlns:a16="http://schemas.microsoft.com/office/drawing/2014/main" id="{CF01F137-8E12-427D-A609-8BC49D8FA1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692150"/>
          <a:ext cx="9144000" cy="616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65" name="位图图像" r:id="rId4" imgW="8085714" imgH="4866667" progId="Paint.Picture">
                  <p:embed/>
                </p:oleObj>
              </mc:Choice>
              <mc:Fallback>
                <p:oleObj name="位图图像" r:id="rId4" imgW="8085714" imgH="4866667" progId="Paint.Picture">
                  <p:embed/>
                  <p:pic>
                    <p:nvPicPr>
                      <p:cNvPr id="456708" name="Object 4">
                        <a:extLst>
                          <a:ext uri="{FF2B5EF4-FFF2-40B4-BE49-F238E27FC236}">
                            <a16:creationId xmlns:a16="http://schemas.microsoft.com/office/drawing/2014/main" id="{CF01F137-8E12-427D-A609-8BC49D8FA1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92150"/>
                        <a:ext cx="9144000" cy="61658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Text Box 2">
            <a:extLst>
              <a:ext uri="{FF2B5EF4-FFF2-40B4-BE49-F238E27FC236}">
                <a16:creationId xmlns:a16="http://schemas.microsoft.com/office/drawing/2014/main" id="{4A5E35DE-ED37-4ADB-9053-2479E53B3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00200"/>
            <a:ext cx="8153400" cy="261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600">
                <a:solidFill>
                  <a:srgbClr val="99FF66"/>
                </a:solidFill>
                <a:ea typeface="幼圆" panose="02010509060101010101" pitchFamily="49" charset="-122"/>
              </a:rPr>
              <a:t>1</a:t>
            </a:r>
            <a:r>
              <a:rPr lang="zh-CN" altLang="en-US" sz="3600">
                <a:solidFill>
                  <a:srgbClr val="99FF66"/>
                </a:solidFill>
                <a:ea typeface="幼圆" panose="02010509060101010101" pitchFamily="49" charset="-122"/>
              </a:rPr>
              <a:t>、</a:t>
            </a:r>
            <a:r>
              <a:rPr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熟悉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郎肯循环</a:t>
            </a:r>
            <a:r>
              <a:rPr lang="zh-CN" altLang="en-US" sz="3200">
                <a:ea typeface="宋体" panose="02010600030101010101" pitchFamily="2" charset="-122"/>
              </a:rPr>
              <a:t>图示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与</a:t>
            </a:r>
            <a:r>
              <a:rPr lang="zh-CN" altLang="en-US" sz="3200">
                <a:ea typeface="宋体" panose="02010600030101010101" pitchFamily="2" charset="-122"/>
              </a:rPr>
              <a:t>计算</a:t>
            </a:r>
            <a:endParaRPr lang="zh-CN" altLang="en-US" sz="3600">
              <a:solidFill>
                <a:srgbClr val="FF66FF"/>
              </a:solidFill>
              <a:ea typeface="幼圆" panose="02010509060101010101" pitchFamily="49" charset="-122"/>
            </a:endParaRPr>
          </a:p>
          <a:p>
            <a:pPr algn="l"/>
            <a:r>
              <a:rPr lang="en-US" altLang="zh-CN" sz="3600">
                <a:solidFill>
                  <a:srgbClr val="99FF66"/>
                </a:solidFill>
                <a:ea typeface="幼圆" panose="02010509060101010101" pitchFamily="49" charset="-122"/>
              </a:rPr>
              <a:t>2</a:t>
            </a:r>
            <a:r>
              <a:rPr lang="zh-CN" altLang="en-US" sz="3600">
                <a:solidFill>
                  <a:srgbClr val="99FF66"/>
                </a:solidFill>
                <a:ea typeface="幼圆" panose="02010509060101010101" pitchFamily="49" charset="-122"/>
              </a:rPr>
              <a:t>、</a:t>
            </a:r>
            <a:r>
              <a:rPr lang="zh-CN" altLang="en-US" sz="3200">
                <a:ea typeface="宋体" panose="02010600030101010101" pitchFamily="2" charset="-122"/>
              </a:rPr>
              <a:t>郎肯循环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与</a:t>
            </a:r>
            <a:r>
              <a:rPr lang="zh-CN" altLang="en-US" sz="3200">
                <a:ea typeface="宋体" panose="02010600030101010101" pitchFamily="2" charset="-122"/>
              </a:rPr>
              <a:t>卡诺循环</a:t>
            </a:r>
            <a:endParaRPr lang="zh-CN" altLang="en-US" sz="3200" i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3600">
                <a:solidFill>
                  <a:srgbClr val="99FF66"/>
                </a:solidFill>
                <a:ea typeface="幼圆" panose="02010509060101010101" pitchFamily="49" charset="-122"/>
              </a:rPr>
              <a:t>3</a:t>
            </a:r>
            <a:r>
              <a:rPr lang="zh-CN" altLang="en-US" sz="3600" i="1">
                <a:solidFill>
                  <a:srgbClr val="99FF66"/>
                </a:solidFill>
                <a:ea typeface="幼圆" panose="02010509060101010101" pitchFamily="49" charset="-122"/>
              </a:rPr>
              <a:t>、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蒸汽参数</a:t>
            </a:r>
            <a:r>
              <a:rPr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对朗肯循环热效率的影响</a:t>
            </a:r>
            <a:endParaRPr lang="zh-CN" altLang="en-US" sz="32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algn="l"/>
            <a:r>
              <a:rPr lang="en-US" altLang="zh-CN" sz="3600">
                <a:solidFill>
                  <a:srgbClr val="99FF66"/>
                </a:solidFill>
                <a:ea typeface="幼圆" panose="02010509060101010101" pitchFamily="49" charset="-122"/>
              </a:rPr>
              <a:t>4</a:t>
            </a:r>
            <a:r>
              <a:rPr lang="zh-CN" altLang="en-US" sz="3600" i="1">
                <a:solidFill>
                  <a:srgbClr val="99FF66"/>
                </a:solidFill>
                <a:ea typeface="幼圆" panose="02010509060101010101" pitchFamily="49" charset="-122"/>
              </a:rPr>
              <a:t>、</a:t>
            </a:r>
            <a:r>
              <a:rPr lang="zh-CN" altLang="en-US" sz="3200">
                <a:ea typeface="宋体" panose="02010600030101010101" pitchFamily="2" charset="-122"/>
              </a:rPr>
              <a:t>再热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、</a:t>
            </a:r>
            <a:r>
              <a:rPr lang="zh-CN" altLang="en-US" sz="3200">
                <a:ea typeface="宋体" panose="02010600030101010101" pitchFamily="2" charset="-122"/>
              </a:rPr>
              <a:t>回热原理及计算</a:t>
            </a:r>
            <a:endParaRPr lang="zh-CN" altLang="en-US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85699" name="Object 3">
            <a:extLst>
              <a:ext uri="{FF2B5EF4-FFF2-40B4-BE49-F238E27FC236}">
                <a16:creationId xmlns:a16="http://schemas.microsoft.com/office/drawing/2014/main" id="{B44719C9-CB90-4238-A3F1-7451FD31E5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99238" y="5227638"/>
          <a:ext cx="2019300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65" name="剪辑" r:id="rId4" imgW="4539600" imgH="3497040" progId="MS_ClipArt_Gallery.2">
                  <p:embed/>
                </p:oleObj>
              </mc:Choice>
              <mc:Fallback>
                <p:oleObj name="剪辑" r:id="rId4" imgW="4539600" imgH="3497040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9238" y="5227638"/>
                        <a:ext cx="2019300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5700" name="Rectangle 4">
            <a:extLst>
              <a:ext uri="{FF2B5EF4-FFF2-40B4-BE49-F238E27FC236}">
                <a16:creationId xmlns:a16="http://schemas.microsoft.com/office/drawing/2014/main" id="{CE45D663-1E61-40FB-9F11-7E66732E6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63" y="395288"/>
            <a:ext cx="7407275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800" dirty="0">
                <a:ea typeface="楷体_GB2312" pitchFamily="49" charset="-122"/>
              </a:rPr>
              <a:t>第</a:t>
            </a:r>
            <a:r>
              <a:rPr lang="zh-CN" altLang="en-US" sz="4800" dirty="0">
                <a:latin typeface="楷体_GB2312" pitchFamily="49" charset="-122"/>
                <a:ea typeface="楷体_GB2312" pitchFamily="49" charset="-122"/>
              </a:rPr>
              <a:t>八</a:t>
            </a:r>
            <a:r>
              <a:rPr lang="zh-CN" altLang="en-US" sz="4800" dirty="0">
                <a:ea typeface="楷体_GB2312" pitchFamily="49" charset="-122"/>
              </a:rPr>
              <a:t>章   </a:t>
            </a:r>
            <a:r>
              <a:rPr lang="zh-CN" altLang="en-US" sz="4800" dirty="0">
                <a:latin typeface="楷体_GB2312" pitchFamily="49" charset="-122"/>
                <a:ea typeface="楷体_GB2312" pitchFamily="49" charset="-122"/>
              </a:rPr>
              <a:t>小 结 </a:t>
            </a:r>
            <a:r>
              <a:rPr lang="en-US" altLang="zh-CN" sz="4800" dirty="0">
                <a:ea typeface="楷体_GB2312" pitchFamily="49" charset="-122"/>
              </a:rPr>
              <a:t>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5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5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5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5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5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5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5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5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698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A85C107-6636-419F-8E3E-9D50E2628D6D}"/>
              </a:ext>
            </a:extLst>
          </p:cNvPr>
          <p:cNvGrpSpPr/>
          <p:nvPr/>
        </p:nvGrpSpPr>
        <p:grpSpPr>
          <a:xfrm>
            <a:off x="4921625" y="1056598"/>
            <a:ext cx="3944609" cy="3953006"/>
            <a:chOff x="4661645" y="1286277"/>
            <a:chExt cx="3610619" cy="3618305"/>
          </a:xfrm>
        </p:grpSpPr>
        <p:sp>
          <p:nvSpPr>
            <p:cNvPr id="4" name="Line 5">
              <a:extLst>
                <a:ext uri="{FF2B5EF4-FFF2-40B4-BE49-F238E27FC236}">
                  <a16:creationId xmlns:a16="http://schemas.microsoft.com/office/drawing/2014/main" id="{0EE573C6-4766-42AE-9676-2B722F7F13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8064" y="4325144"/>
              <a:ext cx="3051175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" name="Line 6">
              <a:extLst>
                <a:ext uri="{FF2B5EF4-FFF2-40B4-BE49-F238E27FC236}">
                  <a16:creationId xmlns:a16="http://schemas.microsoft.com/office/drawing/2014/main" id="{11F01B14-CF8C-4CE1-9AAA-5D87463385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48064" y="1480474"/>
              <a:ext cx="0" cy="2844669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Text Box 24">
              <a:extLst>
                <a:ext uri="{FF2B5EF4-FFF2-40B4-BE49-F238E27FC236}">
                  <a16:creationId xmlns:a16="http://schemas.microsoft.com/office/drawing/2014/main" id="{362A2A35-0B0C-446A-A98A-95969EA314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1645" y="1286277"/>
              <a:ext cx="4572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 dirty="0">
                  <a:solidFill>
                    <a:srgbClr val="FFFF66"/>
                  </a:solidFill>
                  <a:ea typeface="宋体" panose="02010600030101010101" pitchFamily="2" charset="-122"/>
                </a:rPr>
                <a:t>h</a:t>
              </a:r>
              <a:endParaRPr lang="en-US" altLang="zh-CN" sz="3200" dirty="0">
                <a:solidFill>
                  <a:srgbClr val="FFFF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8" name="Text Box 25">
              <a:extLst>
                <a:ext uri="{FF2B5EF4-FFF2-40B4-BE49-F238E27FC236}">
                  <a16:creationId xmlns:a16="http://schemas.microsoft.com/office/drawing/2014/main" id="{ED038B32-4B2D-43AB-B27C-1F5BE73B9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5064" y="4325144"/>
              <a:ext cx="4572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ea typeface="宋体" panose="02010600030101010101" pitchFamily="2" charset="-122"/>
                </a:rPr>
                <a:t>s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  <p:sp>
          <p:nvSpPr>
            <p:cNvPr id="19" name="Text Box 35">
              <a:extLst>
                <a:ext uri="{FF2B5EF4-FFF2-40B4-BE49-F238E27FC236}">
                  <a16:creationId xmlns:a16="http://schemas.microsoft.com/office/drawing/2014/main" id="{B9B1149C-3E02-4122-B83D-C41B5775CF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57864" y="1581944"/>
              <a:ext cx="4572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0" name="Text Box 36">
              <a:extLst>
                <a:ext uri="{FF2B5EF4-FFF2-40B4-BE49-F238E27FC236}">
                  <a16:creationId xmlns:a16="http://schemas.microsoft.com/office/drawing/2014/main" id="{00BE4A70-327F-4C17-B90A-8B0073EEFE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9064" y="3791744"/>
              <a:ext cx="4572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1" name="Text Box 37">
              <a:extLst>
                <a:ext uri="{FF2B5EF4-FFF2-40B4-BE49-F238E27FC236}">
                  <a16:creationId xmlns:a16="http://schemas.microsoft.com/office/drawing/2014/main" id="{10F81DD1-60BB-40BB-A689-0C2E254AAF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5464" y="3182144"/>
              <a:ext cx="4572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" name="Text Box 38">
              <a:extLst>
                <a:ext uri="{FF2B5EF4-FFF2-40B4-BE49-F238E27FC236}">
                  <a16:creationId xmlns:a16="http://schemas.microsoft.com/office/drawing/2014/main" id="{BFBE5405-CDB3-4519-800C-A52CF9C58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8064" y="3182144"/>
              <a:ext cx="4572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30" name="Line 54">
              <a:extLst>
                <a:ext uri="{FF2B5EF4-FFF2-40B4-BE49-F238E27FC236}">
                  <a16:creationId xmlns:a16="http://schemas.microsoft.com/office/drawing/2014/main" id="{712362B3-4258-40CB-808E-05CB402754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81664" y="2115344"/>
              <a:ext cx="0" cy="1143000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55">
              <a:extLst>
                <a:ext uri="{FF2B5EF4-FFF2-40B4-BE49-F238E27FC236}">
                  <a16:creationId xmlns:a16="http://schemas.microsoft.com/office/drawing/2014/main" id="{F81A7F2B-7225-4482-B900-36546936AD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29064" y="3258344"/>
              <a:ext cx="1752600" cy="68580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2" name="Group 73">
              <a:extLst>
                <a:ext uri="{FF2B5EF4-FFF2-40B4-BE49-F238E27FC236}">
                  <a16:creationId xmlns:a16="http://schemas.microsoft.com/office/drawing/2014/main" id="{436B5DAD-75DA-4219-B08D-6501047D6F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9064" y="2547144"/>
              <a:ext cx="2514600" cy="1473200"/>
              <a:chOff x="3504" y="2576"/>
              <a:chExt cx="1584" cy="928"/>
            </a:xfrm>
          </p:grpSpPr>
          <p:sp>
            <p:nvSpPr>
              <p:cNvPr id="33" name="Freeform 26">
                <a:extLst>
                  <a:ext uri="{FF2B5EF4-FFF2-40B4-BE49-F238E27FC236}">
                    <a16:creationId xmlns:a16="http://schemas.microsoft.com/office/drawing/2014/main" id="{4ADA9420-7A26-433F-80C6-BB5DD3564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2592"/>
                <a:ext cx="528" cy="720"/>
              </a:xfrm>
              <a:custGeom>
                <a:avLst/>
                <a:gdLst>
                  <a:gd name="T0" fmla="*/ 528 w 528"/>
                  <a:gd name="T1" fmla="*/ 0 h 720"/>
                  <a:gd name="T2" fmla="*/ 384 w 528"/>
                  <a:gd name="T3" fmla="*/ 48 h 720"/>
                  <a:gd name="T4" fmla="*/ 240 w 528"/>
                  <a:gd name="T5" fmla="*/ 240 h 720"/>
                  <a:gd name="T6" fmla="*/ 96 w 528"/>
                  <a:gd name="T7" fmla="*/ 480 h 720"/>
                  <a:gd name="T8" fmla="*/ 0 w 528"/>
                  <a:gd name="T9" fmla="*/ 72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720">
                    <a:moveTo>
                      <a:pt x="528" y="0"/>
                    </a:moveTo>
                    <a:cubicBezTo>
                      <a:pt x="480" y="4"/>
                      <a:pt x="432" y="8"/>
                      <a:pt x="384" y="48"/>
                    </a:cubicBezTo>
                    <a:cubicBezTo>
                      <a:pt x="336" y="88"/>
                      <a:pt x="288" y="168"/>
                      <a:pt x="240" y="240"/>
                    </a:cubicBezTo>
                    <a:cubicBezTo>
                      <a:pt x="192" y="312"/>
                      <a:pt x="136" y="400"/>
                      <a:pt x="96" y="480"/>
                    </a:cubicBezTo>
                    <a:cubicBezTo>
                      <a:pt x="56" y="560"/>
                      <a:pt x="28" y="640"/>
                      <a:pt x="0" y="720"/>
                    </a:cubicBezTo>
                  </a:path>
                </a:pathLst>
              </a:custGeom>
              <a:noFill/>
              <a:ln w="25400" cap="sq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Freeform 27">
                <a:extLst>
                  <a:ext uri="{FF2B5EF4-FFF2-40B4-BE49-F238E27FC236}">
                    <a16:creationId xmlns:a16="http://schemas.microsoft.com/office/drawing/2014/main" id="{6D8C226B-6DDA-4EB4-91E2-DD94B98CA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0" y="2576"/>
                <a:ext cx="1008" cy="736"/>
              </a:xfrm>
              <a:custGeom>
                <a:avLst/>
                <a:gdLst>
                  <a:gd name="T0" fmla="*/ 0 w 1008"/>
                  <a:gd name="T1" fmla="*/ 16 h 736"/>
                  <a:gd name="T2" fmla="*/ 144 w 1008"/>
                  <a:gd name="T3" fmla="*/ 16 h 736"/>
                  <a:gd name="T4" fmla="*/ 336 w 1008"/>
                  <a:gd name="T5" fmla="*/ 112 h 736"/>
                  <a:gd name="T6" fmla="*/ 576 w 1008"/>
                  <a:gd name="T7" fmla="*/ 304 h 736"/>
                  <a:gd name="T8" fmla="*/ 864 w 1008"/>
                  <a:gd name="T9" fmla="*/ 592 h 736"/>
                  <a:gd name="T10" fmla="*/ 1008 w 1008"/>
                  <a:gd name="T11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8" h="736">
                    <a:moveTo>
                      <a:pt x="0" y="16"/>
                    </a:moveTo>
                    <a:cubicBezTo>
                      <a:pt x="44" y="8"/>
                      <a:pt x="88" y="0"/>
                      <a:pt x="144" y="16"/>
                    </a:cubicBezTo>
                    <a:cubicBezTo>
                      <a:pt x="200" y="32"/>
                      <a:pt x="264" y="64"/>
                      <a:pt x="336" y="112"/>
                    </a:cubicBezTo>
                    <a:cubicBezTo>
                      <a:pt x="408" y="160"/>
                      <a:pt x="488" y="224"/>
                      <a:pt x="576" y="304"/>
                    </a:cubicBezTo>
                    <a:cubicBezTo>
                      <a:pt x="664" y="384"/>
                      <a:pt x="792" y="520"/>
                      <a:pt x="864" y="592"/>
                    </a:cubicBezTo>
                    <a:cubicBezTo>
                      <a:pt x="936" y="664"/>
                      <a:pt x="972" y="700"/>
                      <a:pt x="1008" y="736"/>
                    </a:cubicBezTo>
                  </a:path>
                </a:pathLst>
              </a:custGeom>
              <a:noFill/>
              <a:ln w="25400" cap="sq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Freeform 56">
                <a:extLst>
                  <a:ext uri="{FF2B5EF4-FFF2-40B4-BE49-F238E27FC236}">
                    <a16:creationId xmlns:a16="http://schemas.microsoft.com/office/drawing/2014/main" id="{F0D58DBB-C475-405C-B197-EC32F007CE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3312"/>
                <a:ext cx="48" cy="192"/>
              </a:xfrm>
              <a:custGeom>
                <a:avLst/>
                <a:gdLst>
                  <a:gd name="T0" fmla="*/ 48 w 48"/>
                  <a:gd name="T1" fmla="*/ 0 h 192"/>
                  <a:gd name="T2" fmla="*/ 0 w 48"/>
                  <a:gd name="T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8" h="192">
                    <a:moveTo>
                      <a:pt x="48" y="0"/>
                    </a:moveTo>
                    <a:cubicBezTo>
                      <a:pt x="28" y="80"/>
                      <a:pt x="8" y="160"/>
                      <a:pt x="0" y="192"/>
                    </a:cubicBezTo>
                  </a:path>
                </a:pathLst>
              </a:custGeom>
              <a:noFill/>
              <a:ln w="25400" cap="sq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6" name="Line 58">
              <a:extLst>
                <a:ext uri="{FF2B5EF4-FFF2-40B4-BE49-F238E27FC236}">
                  <a16:creationId xmlns:a16="http://schemas.microsoft.com/office/drawing/2014/main" id="{738864DF-465E-48A7-A4A1-3B11E9AA9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29064" y="3639344"/>
              <a:ext cx="0" cy="304800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7" name="Group 75">
              <a:extLst>
                <a:ext uri="{FF2B5EF4-FFF2-40B4-BE49-F238E27FC236}">
                  <a16:creationId xmlns:a16="http://schemas.microsoft.com/office/drawing/2014/main" id="{8640B60C-DA62-4F2B-9285-94A944FBFF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9064" y="2115344"/>
              <a:ext cx="1752600" cy="1524000"/>
              <a:chOff x="3504" y="2304"/>
              <a:chExt cx="1104" cy="960"/>
            </a:xfrm>
          </p:grpSpPr>
          <p:sp>
            <p:nvSpPr>
              <p:cNvPr id="38" name="Freeform 30">
                <a:extLst>
                  <a:ext uri="{FF2B5EF4-FFF2-40B4-BE49-F238E27FC236}">
                    <a16:creationId xmlns:a16="http://schemas.microsoft.com/office/drawing/2014/main" id="{1826A910-68FE-4213-BD49-46D5A74BB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8" y="2304"/>
                <a:ext cx="240" cy="384"/>
              </a:xfrm>
              <a:custGeom>
                <a:avLst/>
                <a:gdLst>
                  <a:gd name="T0" fmla="*/ 0 w 240"/>
                  <a:gd name="T1" fmla="*/ 384 h 384"/>
                  <a:gd name="T2" fmla="*/ 96 w 240"/>
                  <a:gd name="T3" fmla="*/ 288 h 384"/>
                  <a:gd name="T4" fmla="*/ 192 w 240"/>
                  <a:gd name="T5" fmla="*/ 144 h 384"/>
                  <a:gd name="T6" fmla="*/ 240 w 240"/>
                  <a:gd name="T7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384">
                    <a:moveTo>
                      <a:pt x="0" y="384"/>
                    </a:moveTo>
                    <a:cubicBezTo>
                      <a:pt x="32" y="356"/>
                      <a:pt x="64" y="328"/>
                      <a:pt x="96" y="288"/>
                    </a:cubicBezTo>
                    <a:cubicBezTo>
                      <a:pt x="128" y="248"/>
                      <a:pt x="168" y="192"/>
                      <a:pt x="192" y="144"/>
                    </a:cubicBezTo>
                    <a:cubicBezTo>
                      <a:pt x="216" y="96"/>
                      <a:pt x="228" y="48"/>
                      <a:pt x="240" y="0"/>
                    </a:cubicBezTo>
                  </a:path>
                </a:pathLst>
              </a:custGeom>
              <a:noFill/>
              <a:ln w="254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" name="Line 53">
                <a:extLst>
                  <a:ext uri="{FF2B5EF4-FFF2-40B4-BE49-F238E27FC236}">
                    <a16:creationId xmlns:a16="http://schemas.microsoft.com/office/drawing/2014/main" id="{1A82229A-ED57-400A-B498-F7C7ED66D9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6" y="2688"/>
                <a:ext cx="672" cy="288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" name="Freeform 59">
                <a:extLst>
                  <a:ext uri="{FF2B5EF4-FFF2-40B4-BE49-F238E27FC236}">
                    <a16:creationId xmlns:a16="http://schemas.microsoft.com/office/drawing/2014/main" id="{1D6120ED-F26B-4B1E-9670-B067A7C91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2976"/>
                <a:ext cx="192" cy="288"/>
              </a:xfrm>
              <a:custGeom>
                <a:avLst/>
                <a:gdLst>
                  <a:gd name="T0" fmla="*/ 0 w 192"/>
                  <a:gd name="T1" fmla="*/ 288 h 288"/>
                  <a:gd name="T2" fmla="*/ 96 w 192"/>
                  <a:gd name="T3" fmla="*/ 144 h 288"/>
                  <a:gd name="T4" fmla="*/ 192 w 192"/>
                  <a:gd name="T5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288">
                    <a:moveTo>
                      <a:pt x="0" y="288"/>
                    </a:moveTo>
                    <a:cubicBezTo>
                      <a:pt x="32" y="240"/>
                      <a:pt x="64" y="192"/>
                      <a:pt x="96" y="144"/>
                    </a:cubicBezTo>
                    <a:cubicBezTo>
                      <a:pt x="128" y="96"/>
                      <a:pt x="160" y="48"/>
                      <a:pt x="192" y="0"/>
                    </a:cubicBezTo>
                  </a:path>
                </a:pathLst>
              </a:custGeom>
              <a:noFill/>
              <a:ln w="254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1" name="Rectangle 1026">
            <a:extLst>
              <a:ext uri="{FF2B5EF4-FFF2-40B4-BE49-F238E27FC236}">
                <a16:creationId xmlns:a16="http://schemas.microsoft.com/office/drawing/2014/main" id="{B1526277-A1B9-490C-98A8-79DF484249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kumimoji="1"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内容复习</a:t>
            </a:r>
            <a:endParaRPr lang="zh-CN" altLang="en-US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3" name="Text Box 1045">
            <a:extLst>
              <a:ext uri="{FF2B5EF4-FFF2-40B4-BE49-F238E27FC236}">
                <a16:creationId xmlns:a16="http://schemas.microsoft.com/office/drawing/2014/main" id="{5F3EE18F-DFB3-4416-8183-B21E1BD7313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18728" y="4931569"/>
            <a:ext cx="438187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71500" indent="-5715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1"/>
                </a:solidFill>
                <a:ea typeface="宋体" panose="02010600030101010101" pitchFamily="2" charset="-122"/>
              </a:rPr>
              <a:t>热和功怎么算？</a:t>
            </a:r>
            <a:endParaRPr lang="en-US" altLang="zh-CN" sz="36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571500" indent="-5715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1"/>
                </a:solidFill>
                <a:ea typeface="宋体" panose="02010600030101010101" pitchFamily="2" charset="-122"/>
              </a:rPr>
              <a:t>与卡诺循环对比？</a:t>
            </a:r>
            <a:endParaRPr lang="en-US" altLang="zh-CN" sz="36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60D2326-1FF4-45E5-9AF6-F395118C1BA1}"/>
              </a:ext>
            </a:extLst>
          </p:cNvPr>
          <p:cNvSpPr txBox="1"/>
          <p:nvPr/>
        </p:nvSpPr>
        <p:spPr>
          <a:xfrm>
            <a:off x="5004048" y="4860797"/>
            <a:ext cx="35716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1"/>
                </a:solidFill>
                <a:ea typeface="宋体" panose="02010600030101010101" pitchFamily="2" charset="-122"/>
              </a:rPr>
              <a:t>如何提高朗肯循环热效率？</a:t>
            </a:r>
            <a:endParaRPr lang="zh-CN" altLang="en-US" sz="3600" baseline="-250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2" name="Text Box 14">
            <a:extLst>
              <a:ext uri="{FF2B5EF4-FFF2-40B4-BE49-F238E27FC236}">
                <a16:creationId xmlns:a16="http://schemas.microsoft.com/office/drawing/2014/main" id="{E4183FD6-EAE2-4CB4-ACC0-FDF5F15870E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676072" y="4518022"/>
            <a:ext cx="1762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44" name="Text Box 15">
            <a:extLst>
              <a:ext uri="{FF2B5EF4-FFF2-40B4-BE49-F238E27FC236}">
                <a16:creationId xmlns:a16="http://schemas.microsoft.com/office/drawing/2014/main" id="{2D376703-B20D-4674-9D58-77755551FE6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7872" y="963610"/>
            <a:ext cx="3286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47" name="Text Box 17">
            <a:extLst>
              <a:ext uri="{FF2B5EF4-FFF2-40B4-BE49-F238E27FC236}">
                <a16:creationId xmlns:a16="http://schemas.microsoft.com/office/drawing/2014/main" id="{986BF32D-75B5-4445-A836-CFBF40D33F4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61272" y="2854322"/>
            <a:ext cx="163513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8" name="Text Box 18">
            <a:extLst>
              <a:ext uri="{FF2B5EF4-FFF2-40B4-BE49-F238E27FC236}">
                <a16:creationId xmlns:a16="http://schemas.microsoft.com/office/drawing/2014/main" id="{455F59F3-2242-4130-A492-B8CAAC185AE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661660" y="3408360"/>
            <a:ext cx="17621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9" name="Text Box 19">
            <a:extLst>
              <a:ext uri="{FF2B5EF4-FFF2-40B4-BE49-F238E27FC236}">
                <a16:creationId xmlns:a16="http://schemas.microsoft.com/office/drawing/2014/main" id="{B2A83E96-016B-4671-9F42-77221DD30D5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36272" y="1012822"/>
            <a:ext cx="1778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0" name="Line 20">
            <a:extLst>
              <a:ext uri="{FF2B5EF4-FFF2-40B4-BE49-F238E27FC236}">
                <a16:creationId xmlns:a16="http://schemas.microsoft.com/office/drawing/2014/main" id="{6621AA90-8AFF-4668-A723-CC6F9C256FA5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600960" y="1017585"/>
            <a:ext cx="0" cy="3389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" name="Line 21">
            <a:extLst>
              <a:ext uri="{FF2B5EF4-FFF2-40B4-BE49-F238E27FC236}">
                <a16:creationId xmlns:a16="http://schemas.microsoft.com/office/drawing/2014/main" id="{0341E8B1-4E9B-437C-82B0-110584FB3B0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00960" y="4406897"/>
            <a:ext cx="43989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" name="Freeform 22">
            <a:extLst>
              <a:ext uri="{FF2B5EF4-FFF2-40B4-BE49-F238E27FC236}">
                <a16:creationId xmlns:a16="http://schemas.microsoft.com/office/drawing/2014/main" id="{6E9753B5-8625-4F11-A8B1-0C10F269F90B}"/>
              </a:ext>
            </a:extLst>
          </p:cNvPr>
          <p:cNvSpPr>
            <a:spLocks noChangeAspect="1"/>
          </p:cNvSpPr>
          <p:nvPr/>
        </p:nvSpPr>
        <p:spPr bwMode="auto">
          <a:xfrm>
            <a:off x="604135" y="1441447"/>
            <a:ext cx="4071937" cy="2401888"/>
          </a:xfrm>
          <a:custGeom>
            <a:avLst/>
            <a:gdLst>
              <a:gd name="T0" fmla="*/ 0 w 5220"/>
              <a:gd name="T1" fmla="*/ 2678 h 2678"/>
              <a:gd name="T2" fmla="*/ 720 w 5220"/>
              <a:gd name="T3" fmla="*/ 1586 h 2678"/>
              <a:gd name="T4" fmla="*/ 1080 w 5220"/>
              <a:gd name="T5" fmla="*/ 806 h 2678"/>
              <a:gd name="T6" fmla="*/ 1260 w 5220"/>
              <a:gd name="T7" fmla="*/ 494 h 2678"/>
              <a:gd name="T8" fmla="*/ 1620 w 5220"/>
              <a:gd name="T9" fmla="*/ 182 h 2678"/>
              <a:gd name="T10" fmla="*/ 1980 w 5220"/>
              <a:gd name="T11" fmla="*/ 26 h 2678"/>
              <a:gd name="T12" fmla="*/ 2340 w 5220"/>
              <a:gd name="T13" fmla="*/ 26 h 2678"/>
              <a:gd name="T14" fmla="*/ 2700 w 5220"/>
              <a:gd name="T15" fmla="*/ 182 h 2678"/>
              <a:gd name="T16" fmla="*/ 3240 w 5220"/>
              <a:gd name="T17" fmla="*/ 650 h 2678"/>
              <a:gd name="T18" fmla="*/ 3780 w 5220"/>
              <a:gd name="T19" fmla="*/ 1430 h 2678"/>
              <a:gd name="T20" fmla="*/ 4320 w 5220"/>
              <a:gd name="T21" fmla="*/ 2054 h 2678"/>
              <a:gd name="T22" fmla="*/ 4860 w 5220"/>
              <a:gd name="T23" fmla="*/ 2522 h 2678"/>
              <a:gd name="T24" fmla="*/ 5220 w 5220"/>
              <a:gd name="T25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0" h="2678">
                <a:moveTo>
                  <a:pt x="0" y="2678"/>
                </a:moveTo>
                <a:cubicBezTo>
                  <a:pt x="270" y="2288"/>
                  <a:pt x="540" y="1898"/>
                  <a:pt x="720" y="1586"/>
                </a:cubicBezTo>
                <a:cubicBezTo>
                  <a:pt x="900" y="1274"/>
                  <a:pt x="990" y="988"/>
                  <a:pt x="1080" y="806"/>
                </a:cubicBezTo>
                <a:cubicBezTo>
                  <a:pt x="1170" y="624"/>
                  <a:pt x="1170" y="598"/>
                  <a:pt x="1260" y="494"/>
                </a:cubicBezTo>
                <a:cubicBezTo>
                  <a:pt x="1350" y="390"/>
                  <a:pt x="1500" y="260"/>
                  <a:pt x="1620" y="182"/>
                </a:cubicBezTo>
                <a:cubicBezTo>
                  <a:pt x="1740" y="104"/>
                  <a:pt x="1860" y="52"/>
                  <a:pt x="1980" y="26"/>
                </a:cubicBezTo>
                <a:cubicBezTo>
                  <a:pt x="2100" y="0"/>
                  <a:pt x="2220" y="0"/>
                  <a:pt x="2340" y="26"/>
                </a:cubicBezTo>
                <a:cubicBezTo>
                  <a:pt x="2460" y="52"/>
                  <a:pt x="2550" y="78"/>
                  <a:pt x="2700" y="182"/>
                </a:cubicBezTo>
                <a:cubicBezTo>
                  <a:pt x="2850" y="286"/>
                  <a:pt x="3060" y="442"/>
                  <a:pt x="3240" y="650"/>
                </a:cubicBezTo>
                <a:cubicBezTo>
                  <a:pt x="3420" y="858"/>
                  <a:pt x="3600" y="1196"/>
                  <a:pt x="3780" y="1430"/>
                </a:cubicBezTo>
                <a:cubicBezTo>
                  <a:pt x="3960" y="1664"/>
                  <a:pt x="4140" y="1872"/>
                  <a:pt x="4320" y="2054"/>
                </a:cubicBezTo>
                <a:cubicBezTo>
                  <a:pt x="4500" y="2236"/>
                  <a:pt x="4710" y="2418"/>
                  <a:pt x="4860" y="2522"/>
                </a:cubicBezTo>
                <a:cubicBezTo>
                  <a:pt x="5010" y="2626"/>
                  <a:pt x="5115" y="2652"/>
                  <a:pt x="5220" y="2678"/>
                </a:cubicBezTo>
              </a:path>
            </a:pathLst>
          </a:custGeom>
          <a:noFill/>
          <a:ln w="254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3" name="Object 25">
            <a:extLst>
              <a:ext uri="{FF2B5EF4-FFF2-40B4-BE49-F238E27FC236}">
                <a16:creationId xmlns:a16="http://schemas.microsoft.com/office/drawing/2014/main" id="{D7826D76-A682-4B36-96CC-7DBC1A8C43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3672" y="936622"/>
          <a:ext cx="460375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070" name="Equation" r:id="rId3" imgW="152280" imgH="164880" progId="Equation.DSMT4">
                  <p:embed/>
                </p:oleObj>
              </mc:Choice>
              <mc:Fallback>
                <p:oleObj name="Equation" r:id="rId3" imgW="152280" imgH="164880" progId="Equation.DSMT4">
                  <p:embed/>
                  <p:pic>
                    <p:nvPicPr>
                      <p:cNvPr id="53" name="Object 25">
                        <a:extLst>
                          <a:ext uri="{FF2B5EF4-FFF2-40B4-BE49-F238E27FC236}">
                            <a16:creationId xmlns:a16="http://schemas.microsoft.com/office/drawing/2014/main" id="{D7826D76-A682-4B36-96CC-7DBC1A8C43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672" y="936622"/>
                        <a:ext cx="460375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Line 26">
            <a:extLst>
              <a:ext uri="{FF2B5EF4-FFF2-40B4-BE49-F238E27FC236}">
                <a16:creationId xmlns:a16="http://schemas.microsoft.com/office/drawing/2014/main" id="{EF657865-09CF-4A39-9EEE-FE9298961541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072" y="1546222"/>
            <a:ext cx="2811463" cy="0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55" name="AutoShape 27">
            <a:extLst>
              <a:ext uri="{FF2B5EF4-FFF2-40B4-BE49-F238E27FC236}">
                <a16:creationId xmlns:a16="http://schemas.microsoft.com/office/drawing/2014/main" id="{0289E165-A04F-4CE9-BEBA-2E0856FA1814}"/>
              </a:ext>
            </a:extLst>
          </p:cNvPr>
          <p:cNvCxnSpPr>
            <a:cxnSpLocks noChangeShapeType="1"/>
            <a:stCxn id="54" idx="0"/>
          </p:cNvCxnSpPr>
          <p:nvPr/>
        </p:nvCxnSpPr>
        <p:spPr bwMode="auto">
          <a:xfrm>
            <a:off x="866072" y="1533522"/>
            <a:ext cx="0" cy="1739900"/>
          </a:xfrm>
          <a:prstGeom prst="straightConnector1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Line 28">
            <a:extLst>
              <a:ext uri="{FF2B5EF4-FFF2-40B4-BE49-F238E27FC236}">
                <a16:creationId xmlns:a16="http://schemas.microsoft.com/office/drawing/2014/main" id="{68EDA708-003D-4B18-923F-14B209EC80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7772" y="1698622"/>
            <a:ext cx="1079500" cy="0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29">
            <a:extLst>
              <a:ext uri="{FF2B5EF4-FFF2-40B4-BE49-F238E27FC236}">
                <a16:creationId xmlns:a16="http://schemas.microsoft.com/office/drawing/2014/main" id="{89A9D693-9D78-4E74-B118-B1DD4C9D9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7272" y="1698622"/>
            <a:ext cx="0" cy="1709738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8EFE6168-9A42-4B2F-8880-8CCDE776146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0472" y="1698622"/>
            <a:ext cx="0" cy="1709738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BDE96F10-BB96-451D-B847-5C2E01FF5AF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923472" y="1470022"/>
            <a:ext cx="5016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60" name="Text Box 32">
            <a:extLst>
              <a:ext uri="{FF2B5EF4-FFF2-40B4-BE49-F238E27FC236}">
                <a16:creationId xmlns:a16="http://schemas.microsoft.com/office/drawing/2014/main" id="{D1E1E0B2-B8FC-44A8-A703-A1F823714B5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437572" y="1470022"/>
            <a:ext cx="3429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64" name="Text Box 36">
            <a:extLst>
              <a:ext uri="{FF2B5EF4-FFF2-40B4-BE49-F238E27FC236}">
                <a16:creationId xmlns:a16="http://schemas.microsoft.com/office/drawing/2014/main" id="{80F9E246-D225-42DC-A0CF-C069A79B491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89872" y="3457572"/>
            <a:ext cx="1762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65" name="Line 37">
            <a:extLst>
              <a:ext uri="{FF2B5EF4-FFF2-40B4-BE49-F238E27FC236}">
                <a16:creationId xmlns:a16="http://schemas.microsoft.com/office/drawing/2014/main" id="{72E6B171-AA73-4683-BBE5-078D454721C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848610" y="3419472"/>
            <a:ext cx="28321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" name="Line 38">
            <a:extLst>
              <a:ext uri="{FF2B5EF4-FFF2-40B4-BE49-F238E27FC236}">
                <a16:creationId xmlns:a16="http://schemas.microsoft.com/office/drawing/2014/main" id="{D9A715AC-3B55-41E0-983E-9888772030D5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685472" y="1523997"/>
            <a:ext cx="0" cy="18986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7" name="Group 61">
            <a:extLst>
              <a:ext uri="{FF2B5EF4-FFF2-40B4-BE49-F238E27FC236}">
                <a16:creationId xmlns:a16="http://schemas.microsoft.com/office/drawing/2014/main" id="{B883F0F3-FB4B-433B-8613-FDD4C0672EA6}"/>
              </a:ext>
            </a:extLst>
          </p:cNvPr>
          <p:cNvGrpSpPr>
            <a:grpSpLocks/>
          </p:cNvGrpSpPr>
          <p:nvPr/>
        </p:nvGrpSpPr>
        <p:grpSpPr bwMode="auto">
          <a:xfrm>
            <a:off x="848610" y="1536697"/>
            <a:ext cx="2830512" cy="1708150"/>
            <a:chOff x="757" y="1962"/>
            <a:chExt cx="1783" cy="1076"/>
          </a:xfrm>
        </p:grpSpPr>
        <p:sp>
          <p:nvSpPr>
            <p:cNvPr id="68" name="Line 23">
              <a:extLst>
                <a:ext uri="{FF2B5EF4-FFF2-40B4-BE49-F238E27FC236}">
                  <a16:creationId xmlns:a16="http://schemas.microsoft.com/office/drawing/2014/main" id="{915CBAFA-DEAF-404C-8415-D1E1B362A5A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288" y="1962"/>
              <a:ext cx="252" cy="47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Line 39">
              <a:extLst>
                <a:ext uri="{FF2B5EF4-FFF2-40B4-BE49-F238E27FC236}">
                  <a16:creationId xmlns:a16="http://schemas.microsoft.com/office/drawing/2014/main" id="{CC4A6243-AA1D-46EC-9F20-DAD04EF1A29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104" y="2448"/>
              <a:ext cx="1189" cy="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Line 47">
              <a:extLst>
                <a:ext uri="{FF2B5EF4-FFF2-40B4-BE49-F238E27FC236}">
                  <a16:creationId xmlns:a16="http://schemas.microsoft.com/office/drawing/2014/main" id="{078828C0-FD04-411B-853F-EA8D826D93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57" y="2421"/>
              <a:ext cx="349" cy="61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" name="Oval 48">
            <a:extLst>
              <a:ext uri="{FF2B5EF4-FFF2-40B4-BE49-F238E27FC236}">
                <a16:creationId xmlns:a16="http://schemas.microsoft.com/office/drawing/2014/main" id="{01AC6DCE-257F-46FC-889E-761A74063D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58485" y="3384547"/>
            <a:ext cx="61912" cy="61913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" name="Oval 49">
            <a:extLst>
              <a:ext uri="{FF2B5EF4-FFF2-40B4-BE49-F238E27FC236}">
                <a16:creationId xmlns:a16="http://schemas.microsoft.com/office/drawing/2014/main" id="{6CCAAA15-6A1A-4E81-B1E0-AE72B3871A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45785" y="1501772"/>
            <a:ext cx="60325" cy="61913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" name="Oval 50">
            <a:extLst>
              <a:ext uri="{FF2B5EF4-FFF2-40B4-BE49-F238E27FC236}">
                <a16:creationId xmlns:a16="http://schemas.microsoft.com/office/drawing/2014/main" id="{D293340D-DC14-44D3-BDDC-427AD0B95E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52085" y="2247897"/>
            <a:ext cx="60325" cy="61913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" name="Oval 51">
            <a:extLst>
              <a:ext uri="{FF2B5EF4-FFF2-40B4-BE49-F238E27FC236}">
                <a16:creationId xmlns:a16="http://schemas.microsoft.com/office/drawing/2014/main" id="{247FFD78-6F99-43DE-BA04-6AC07FABD5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4322" y="3376610"/>
            <a:ext cx="61913" cy="61912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Line 52">
            <a:extLst>
              <a:ext uri="{FF2B5EF4-FFF2-40B4-BE49-F238E27FC236}">
                <a16:creationId xmlns:a16="http://schemas.microsoft.com/office/drawing/2014/main" id="{5B4C357F-9381-423C-AB2E-3F1E5142972F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862897" y="3233735"/>
            <a:ext cx="0" cy="179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Oval 53">
            <a:extLst>
              <a:ext uri="{FF2B5EF4-FFF2-40B4-BE49-F238E27FC236}">
                <a16:creationId xmlns:a16="http://schemas.microsoft.com/office/drawing/2014/main" id="{50E768F3-38FE-4AC6-83A3-792C20E3D0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64547" y="2246310"/>
            <a:ext cx="61913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" name="Oval 54">
            <a:extLst>
              <a:ext uri="{FF2B5EF4-FFF2-40B4-BE49-F238E27FC236}">
                <a16:creationId xmlns:a16="http://schemas.microsoft.com/office/drawing/2014/main" id="{C8EAA55B-AEEC-4290-85ED-14DDE7E224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1147" y="3211510"/>
            <a:ext cx="61913" cy="6032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" name="Text Box 63">
            <a:extLst>
              <a:ext uri="{FF2B5EF4-FFF2-40B4-BE49-F238E27FC236}">
                <a16:creationId xmlns:a16="http://schemas.microsoft.com/office/drawing/2014/main" id="{F78A6400-B59A-42E6-A3D2-8FDB8FCAA75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694872" y="3375022"/>
            <a:ext cx="5016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81" name="Text Box 64">
            <a:extLst>
              <a:ext uri="{FF2B5EF4-FFF2-40B4-BE49-F238E27FC236}">
                <a16:creationId xmlns:a16="http://schemas.microsoft.com/office/drawing/2014/main" id="{CB865CE3-46AA-45FD-BC81-BC31E3BAC8A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551872" y="3375022"/>
            <a:ext cx="5016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35229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utoUpdateAnimBg="0"/>
      <p:bldP spid="60" grpId="0" autoUpdateAnimBg="0"/>
      <p:bldP spid="80" grpId="0" autoUpdateAnimBg="0"/>
      <p:bldP spid="81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>
            <a:extLst>
              <a:ext uri="{FF2B5EF4-FFF2-40B4-BE49-F238E27FC236}">
                <a16:creationId xmlns:a16="http://schemas.microsoft.com/office/drawing/2014/main" id="{4E60AF9D-04D3-4B63-8842-727E7BFC4B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en-US" altLang="zh-CN" b="1">
                <a:ea typeface="楷体_GB2312" pitchFamily="49" charset="-122"/>
              </a:rPr>
              <a:t>§</a:t>
            </a:r>
            <a:r>
              <a:rPr lang="en-US" altLang="zh-CN" b="1">
                <a:latin typeface="Times New Roman" panose="02020603050405020304" pitchFamily="18" charset="0"/>
                <a:ea typeface="楷体_GB2312" pitchFamily="49" charset="-122"/>
              </a:rPr>
              <a:t>7-2</a:t>
            </a:r>
            <a:r>
              <a:rPr lang="en-US" altLang="zh-CN" b="1">
                <a:ea typeface="楷体_GB2312" pitchFamily="49" charset="-122"/>
              </a:rPr>
              <a:t>  </a:t>
            </a:r>
            <a:r>
              <a:rPr lang="zh-CN" altLang="en-US" b="1">
                <a:ea typeface="楷体_GB2312" pitchFamily="49" charset="-122"/>
              </a:rPr>
              <a:t>实际蒸汽动力循环分析</a:t>
            </a:r>
          </a:p>
        </p:txBody>
      </p:sp>
      <p:sp>
        <p:nvSpPr>
          <p:cNvPr id="356356" name="Text Box 4">
            <a:extLst>
              <a:ext uri="{FF2B5EF4-FFF2-40B4-BE49-F238E27FC236}">
                <a16:creationId xmlns:a16="http://schemas.microsoft.com/office/drawing/2014/main" id="{88C1674A-BCCE-42FC-9011-DA57E2EEF2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724400" y="6110288"/>
            <a:ext cx="17303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56357" name="Text Box 5">
            <a:extLst>
              <a:ext uri="{FF2B5EF4-FFF2-40B4-BE49-F238E27FC236}">
                <a16:creationId xmlns:a16="http://schemas.microsoft.com/office/drawing/2014/main" id="{7D61C025-D32F-47D6-B6DB-B46098D6D2D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200" y="2667000"/>
            <a:ext cx="4064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356358" name="Text Box 6">
            <a:extLst>
              <a:ext uri="{FF2B5EF4-FFF2-40B4-BE49-F238E27FC236}">
                <a16:creationId xmlns:a16="http://schemas.microsoft.com/office/drawing/2014/main" id="{AE552512-E263-401E-AE98-7030C50187E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524000" y="3276600"/>
            <a:ext cx="17303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356359" name="Text Box 7">
            <a:extLst>
              <a:ext uri="{FF2B5EF4-FFF2-40B4-BE49-F238E27FC236}">
                <a16:creationId xmlns:a16="http://schemas.microsoft.com/office/drawing/2014/main" id="{CDCC4F7F-6C87-4051-8675-8A234431EF7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295400" y="5105400"/>
            <a:ext cx="1746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56360" name="Text Box 8">
            <a:extLst>
              <a:ext uri="{FF2B5EF4-FFF2-40B4-BE49-F238E27FC236}">
                <a16:creationId xmlns:a16="http://schemas.microsoft.com/office/drawing/2014/main" id="{D00D1EF7-44A3-4911-AD5D-694BFE54C7D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657600" y="5105400"/>
            <a:ext cx="1730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56361" name="Line 9">
            <a:extLst>
              <a:ext uri="{FF2B5EF4-FFF2-40B4-BE49-F238E27FC236}">
                <a16:creationId xmlns:a16="http://schemas.microsoft.com/office/drawing/2014/main" id="{AFE1357C-2DAA-4D13-8130-D7DC18BA8A44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41388" y="2720975"/>
            <a:ext cx="0" cy="3324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6362" name="Line 10">
            <a:extLst>
              <a:ext uri="{FF2B5EF4-FFF2-40B4-BE49-F238E27FC236}">
                <a16:creationId xmlns:a16="http://schemas.microsoft.com/office/drawing/2014/main" id="{13C75CBC-CD58-4DDE-BAC1-3BF1D4917CF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41388" y="6045200"/>
            <a:ext cx="4027487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6363" name="Freeform 11">
            <a:extLst>
              <a:ext uri="{FF2B5EF4-FFF2-40B4-BE49-F238E27FC236}">
                <a16:creationId xmlns:a16="http://schemas.microsoft.com/office/drawing/2014/main" id="{56CEE137-E9A4-47CD-9978-73793B39B397}"/>
              </a:ext>
            </a:extLst>
          </p:cNvPr>
          <p:cNvSpPr>
            <a:spLocks noChangeAspect="1"/>
          </p:cNvSpPr>
          <p:nvPr/>
        </p:nvSpPr>
        <p:spPr bwMode="auto">
          <a:xfrm>
            <a:off x="942975" y="3135313"/>
            <a:ext cx="3997325" cy="2355850"/>
          </a:xfrm>
          <a:custGeom>
            <a:avLst/>
            <a:gdLst>
              <a:gd name="T0" fmla="*/ 0 w 5220"/>
              <a:gd name="T1" fmla="*/ 2678 h 2678"/>
              <a:gd name="T2" fmla="*/ 720 w 5220"/>
              <a:gd name="T3" fmla="*/ 1586 h 2678"/>
              <a:gd name="T4" fmla="*/ 1080 w 5220"/>
              <a:gd name="T5" fmla="*/ 806 h 2678"/>
              <a:gd name="T6" fmla="*/ 1260 w 5220"/>
              <a:gd name="T7" fmla="*/ 494 h 2678"/>
              <a:gd name="T8" fmla="*/ 1620 w 5220"/>
              <a:gd name="T9" fmla="*/ 182 h 2678"/>
              <a:gd name="T10" fmla="*/ 1980 w 5220"/>
              <a:gd name="T11" fmla="*/ 26 h 2678"/>
              <a:gd name="T12" fmla="*/ 2340 w 5220"/>
              <a:gd name="T13" fmla="*/ 26 h 2678"/>
              <a:gd name="T14" fmla="*/ 2700 w 5220"/>
              <a:gd name="T15" fmla="*/ 182 h 2678"/>
              <a:gd name="T16" fmla="*/ 3240 w 5220"/>
              <a:gd name="T17" fmla="*/ 650 h 2678"/>
              <a:gd name="T18" fmla="*/ 3780 w 5220"/>
              <a:gd name="T19" fmla="*/ 1430 h 2678"/>
              <a:gd name="T20" fmla="*/ 4320 w 5220"/>
              <a:gd name="T21" fmla="*/ 2054 h 2678"/>
              <a:gd name="T22" fmla="*/ 4860 w 5220"/>
              <a:gd name="T23" fmla="*/ 2522 h 2678"/>
              <a:gd name="T24" fmla="*/ 5220 w 5220"/>
              <a:gd name="T25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0" h="2678">
                <a:moveTo>
                  <a:pt x="0" y="2678"/>
                </a:moveTo>
                <a:cubicBezTo>
                  <a:pt x="270" y="2288"/>
                  <a:pt x="540" y="1898"/>
                  <a:pt x="720" y="1586"/>
                </a:cubicBezTo>
                <a:cubicBezTo>
                  <a:pt x="900" y="1274"/>
                  <a:pt x="990" y="988"/>
                  <a:pt x="1080" y="806"/>
                </a:cubicBezTo>
                <a:cubicBezTo>
                  <a:pt x="1170" y="624"/>
                  <a:pt x="1170" y="598"/>
                  <a:pt x="1260" y="494"/>
                </a:cubicBezTo>
                <a:cubicBezTo>
                  <a:pt x="1350" y="390"/>
                  <a:pt x="1500" y="260"/>
                  <a:pt x="1620" y="182"/>
                </a:cubicBezTo>
                <a:cubicBezTo>
                  <a:pt x="1740" y="104"/>
                  <a:pt x="1860" y="52"/>
                  <a:pt x="1980" y="26"/>
                </a:cubicBezTo>
                <a:cubicBezTo>
                  <a:pt x="2100" y="0"/>
                  <a:pt x="2220" y="0"/>
                  <a:pt x="2340" y="26"/>
                </a:cubicBezTo>
                <a:cubicBezTo>
                  <a:pt x="2460" y="52"/>
                  <a:pt x="2550" y="78"/>
                  <a:pt x="2700" y="182"/>
                </a:cubicBezTo>
                <a:cubicBezTo>
                  <a:pt x="2850" y="286"/>
                  <a:pt x="3060" y="442"/>
                  <a:pt x="3240" y="650"/>
                </a:cubicBezTo>
                <a:cubicBezTo>
                  <a:pt x="3420" y="858"/>
                  <a:pt x="3600" y="1196"/>
                  <a:pt x="3780" y="1430"/>
                </a:cubicBezTo>
                <a:cubicBezTo>
                  <a:pt x="3960" y="1664"/>
                  <a:pt x="4140" y="1872"/>
                  <a:pt x="4320" y="2054"/>
                </a:cubicBezTo>
                <a:cubicBezTo>
                  <a:pt x="4500" y="2236"/>
                  <a:pt x="4710" y="2418"/>
                  <a:pt x="4860" y="2522"/>
                </a:cubicBezTo>
                <a:cubicBezTo>
                  <a:pt x="5010" y="2626"/>
                  <a:pt x="5115" y="2652"/>
                  <a:pt x="5220" y="2678"/>
                </a:cubicBezTo>
              </a:path>
            </a:pathLst>
          </a:custGeom>
          <a:noFill/>
          <a:ln w="254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6364" name="Line 12">
            <a:extLst>
              <a:ext uri="{FF2B5EF4-FFF2-40B4-BE49-F238E27FC236}">
                <a16:creationId xmlns:a16="http://schemas.microsoft.com/office/drawing/2014/main" id="{10BEFFF8-0676-45CC-9451-FAC72EA20AE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184275" y="5075238"/>
            <a:ext cx="27781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6365" name="Line 13">
            <a:extLst>
              <a:ext uri="{FF2B5EF4-FFF2-40B4-BE49-F238E27FC236}">
                <a16:creationId xmlns:a16="http://schemas.microsoft.com/office/drawing/2014/main" id="{A6FBAACC-6D76-4BC6-BB1A-8817B422B675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828800" y="3657600"/>
            <a:ext cx="1565275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6367" name="Freeform 15">
            <a:extLst>
              <a:ext uri="{FF2B5EF4-FFF2-40B4-BE49-F238E27FC236}">
                <a16:creationId xmlns:a16="http://schemas.microsoft.com/office/drawing/2014/main" id="{141ADF34-62C2-4DDD-BBCE-5696C3A0C37C}"/>
              </a:ext>
            </a:extLst>
          </p:cNvPr>
          <p:cNvSpPr>
            <a:spLocks/>
          </p:cNvSpPr>
          <p:nvPr/>
        </p:nvSpPr>
        <p:spPr bwMode="auto">
          <a:xfrm>
            <a:off x="3962400" y="3200400"/>
            <a:ext cx="228600" cy="1828800"/>
          </a:xfrm>
          <a:custGeom>
            <a:avLst/>
            <a:gdLst>
              <a:gd name="T0" fmla="*/ 0 w 144"/>
              <a:gd name="T1" fmla="*/ 0 h 1152"/>
              <a:gd name="T2" fmla="*/ 48 w 144"/>
              <a:gd name="T3" fmla="*/ 384 h 1152"/>
              <a:gd name="T4" fmla="*/ 96 w 144"/>
              <a:gd name="T5" fmla="*/ 816 h 1152"/>
              <a:gd name="T6" fmla="*/ 144 w 144"/>
              <a:gd name="T7" fmla="*/ 1152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" h="1152">
                <a:moveTo>
                  <a:pt x="0" y="0"/>
                </a:moveTo>
                <a:cubicBezTo>
                  <a:pt x="16" y="124"/>
                  <a:pt x="32" y="248"/>
                  <a:pt x="48" y="384"/>
                </a:cubicBezTo>
                <a:cubicBezTo>
                  <a:pt x="64" y="520"/>
                  <a:pt x="80" y="688"/>
                  <a:pt x="96" y="816"/>
                </a:cubicBezTo>
                <a:cubicBezTo>
                  <a:pt x="112" y="944"/>
                  <a:pt x="128" y="1048"/>
                  <a:pt x="144" y="1152"/>
                </a:cubicBezTo>
              </a:path>
            </a:pathLst>
          </a:custGeom>
          <a:noFill/>
          <a:ln w="25400" cap="flat" cmpd="sng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6368" name="Text Box 16">
            <a:extLst>
              <a:ext uri="{FF2B5EF4-FFF2-40B4-BE49-F238E27FC236}">
                <a16:creationId xmlns:a16="http://schemas.microsoft.com/office/drawing/2014/main" id="{F9BCB6D5-4DF5-4C15-B49A-0EE6714F41A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14800" y="51054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2’</a:t>
            </a:r>
          </a:p>
        </p:txBody>
      </p:sp>
      <p:sp>
        <p:nvSpPr>
          <p:cNvPr id="356369" name="Line 17">
            <a:extLst>
              <a:ext uri="{FF2B5EF4-FFF2-40B4-BE49-F238E27FC236}">
                <a16:creationId xmlns:a16="http://schemas.microsoft.com/office/drawing/2014/main" id="{20E1FA5D-4BA7-4E76-BDAA-79483BB456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9200" y="4724400"/>
            <a:ext cx="76200" cy="381000"/>
          </a:xfrm>
          <a:prstGeom prst="line">
            <a:avLst/>
          </a:prstGeom>
          <a:noFill/>
          <a:ln w="25400">
            <a:solidFill>
              <a:srgbClr val="66FF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6370" name="Text Box 18">
            <a:extLst>
              <a:ext uri="{FF2B5EF4-FFF2-40B4-BE49-F238E27FC236}">
                <a16:creationId xmlns:a16="http://schemas.microsoft.com/office/drawing/2014/main" id="{82E75E6E-DA52-4BC4-9410-DFC31EE31F3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90600" y="42672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4’</a:t>
            </a:r>
          </a:p>
        </p:txBody>
      </p:sp>
      <p:sp>
        <p:nvSpPr>
          <p:cNvPr id="356371" name="Oval 19">
            <a:extLst>
              <a:ext uri="{FF2B5EF4-FFF2-40B4-BE49-F238E27FC236}">
                <a16:creationId xmlns:a16="http://schemas.microsoft.com/office/drawing/2014/main" id="{E6FC93C0-A507-47D2-A303-ACEF3DFA0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5075" y="30480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6372" name="Text Box 20">
            <a:extLst>
              <a:ext uri="{FF2B5EF4-FFF2-40B4-BE49-F238E27FC236}">
                <a16:creationId xmlns:a16="http://schemas.microsoft.com/office/drawing/2014/main" id="{BCE43044-979F-4A8F-AEED-F1DFA9AB753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81400" y="2362200"/>
            <a:ext cx="6096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1’’</a:t>
            </a:r>
          </a:p>
        </p:txBody>
      </p:sp>
      <p:sp>
        <p:nvSpPr>
          <p:cNvPr id="356373" name="Text Box 21">
            <a:extLst>
              <a:ext uri="{FF2B5EF4-FFF2-40B4-BE49-F238E27FC236}">
                <a16:creationId xmlns:a16="http://schemas.microsoft.com/office/drawing/2014/main" id="{7C633745-DCB5-43EF-B11C-2BDCB290F73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962400" y="25908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1’</a:t>
            </a:r>
          </a:p>
        </p:txBody>
      </p:sp>
      <p:sp>
        <p:nvSpPr>
          <p:cNvPr id="356374" name="Text Box 22">
            <a:extLst>
              <a:ext uri="{FF2B5EF4-FFF2-40B4-BE49-F238E27FC236}">
                <a16:creationId xmlns:a16="http://schemas.microsoft.com/office/drawing/2014/main" id="{B54F06E4-F200-4A4A-A749-773FCD48EE2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14800" y="2971800"/>
            <a:ext cx="381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56375" name="Text Box 23">
            <a:extLst>
              <a:ext uri="{FF2B5EF4-FFF2-40B4-BE49-F238E27FC236}">
                <a16:creationId xmlns:a16="http://schemas.microsoft.com/office/drawing/2014/main" id="{0C641931-CCBA-42A7-A895-B7FCCB06B13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30263" y="4767263"/>
            <a:ext cx="160337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56376" name="Line 24">
            <a:extLst>
              <a:ext uri="{FF2B5EF4-FFF2-40B4-BE49-F238E27FC236}">
                <a16:creationId xmlns:a16="http://schemas.microsoft.com/office/drawing/2014/main" id="{3E00B0EC-9E60-49F1-B44D-8AC79AD5E796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968750" y="3216275"/>
            <a:ext cx="0" cy="18621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6377" name="Line 25">
            <a:extLst>
              <a:ext uri="{FF2B5EF4-FFF2-40B4-BE49-F238E27FC236}">
                <a16:creationId xmlns:a16="http://schemas.microsoft.com/office/drawing/2014/main" id="{8F30299D-6496-457C-AAEE-DC06325AEE1E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352800" y="2895600"/>
            <a:ext cx="392113" cy="738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6378" name="Oval 26">
            <a:extLst>
              <a:ext uri="{FF2B5EF4-FFF2-40B4-BE49-F238E27FC236}">
                <a16:creationId xmlns:a16="http://schemas.microsoft.com/office/drawing/2014/main" id="{1E5A0DF1-8788-4520-95F2-A752C3D616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9988" y="5033963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6379" name="Line 27">
            <a:extLst>
              <a:ext uri="{FF2B5EF4-FFF2-40B4-BE49-F238E27FC236}">
                <a16:creationId xmlns:a16="http://schemas.microsoft.com/office/drawing/2014/main" id="{C780EB58-F303-4895-B0E0-6FC00A42851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5070475"/>
            <a:ext cx="4572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6380" name="Line 28">
            <a:extLst>
              <a:ext uri="{FF2B5EF4-FFF2-40B4-BE49-F238E27FC236}">
                <a16:creationId xmlns:a16="http://schemas.microsoft.com/office/drawing/2014/main" id="{15815702-7BBB-44C9-AAC6-7502FDF9A3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3800" y="2971800"/>
            <a:ext cx="152400" cy="304800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6381" name="Line 29">
            <a:extLst>
              <a:ext uri="{FF2B5EF4-FFF2-40B4-BE49-F238E27FC236}">
                <a16:creationId xmlns:a16="http://schemas.microsoft.com/office/drawing/2014/main" id="{92A6E0EF-A474-402C-A1F0-50ACF37FC00C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196975" y="4894263"/>
            <a:ext cx="0" cy="1762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6382" name="Oval 30">
            <a:extLst>
              <a:ext uri="{FF2B5EF4-FFF2-40B4-BE49-F238E27FC236}">
                <a16:creationId xmlns:a16="http://schemas.microsoft.com/office/drawing/2014/main" id="{DB2DF2BF-419C-4FF4-9877-00F541AA3D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41763" y="50419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6383" name="Oval 31">
            <a:extLst>
              <a:ext uri="{FF2B5EF4-FFF2-40B4-BE49-F238E27FC236}">
                <a16:creationId xmlns:a16="http://schemas.microsoft.com/office/drawing/2014/main" id="{ADC4D2A1-77CD-496D-A533-DBDA37A464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27475" y="3194050"/>
            <a:ext cx="79375" cy="793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6384" name="Oval 32">
            <a:extLst>
              <a:ext uri="{FF2B5EF4-FFF2-40B4-BE49-F238E27FC236}">
                <a16:creationId xmlns:a16="http://schemas.microsoft.com/office/drawing/2014/main" id="{B1A2E39F-D74E-4EEC-8066-C58F9AD92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28956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6385" name="Oval 33">
            <a:extLst>
              <a:ext uri="{FF2B5EF4-FFF2-40B4-BE49-F238E27FC236}">
                <a16:creationId xmlns:a16="http://schemas.microsoft.com/office/drawing/2014/main" id="{0EFBC289-6128-4ABF-A082-3B632D41DA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57288" y="487045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6387" name="Rectangle 35">
            <a:extLst>
              <a:ext uri="{FF2B5EF4-FFF2-40B4-BE49-F238E27FC236}">
                <a16:creationId xmlns:a16="http://schemas.microsoft.com/office/drawing/2014/main" id="{E2CCBBB9-7499-4620-951D-457BA0D88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143000"/>
            <a:ext cx="3276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 sz="3600">
                <a:solidFill>
                  <a:srgbClr val="66FF66"/>
                </a:solidFill>
                <a:latin typeface="宋体" panose="02010600030101010101" pitchFamily="2" charset="-122"/>
              </a:rPr>
              <a:t>非理想因素：</a:t>
            </a:r>
          </a:p>
        </p:txBody>
      </p:sp>
      <p:grpSp>
        <p:nvGrpSpPr>
          <p:cNvPr id="356399" name="Group 47">
            <a:extLst>
              <a:ext uri="{FF2B5EF4-FFF2-40B4-BE49-F238E27FC236}">
                <a16:creationId xmlns:a16="http://schemas.microsoft.com/office/drawing/2014/main" id="{7F550119-36BA-4D31-B6C3-580B601C9DA3}"/>
              </a:ext>
            </a:extLst>
          </p:cNvPr>
          <p:cNvGrpSpPr>
            <a:grpSpLocks/>
          </p:cNvGrpSpPr>
          <p:nvPr/>
        </p:nvGrpSpPr>
        <p:grpSpPr bwMode="auto">
          <a:xfrm>
            <a:off x="5202238" y="4572000"/>
            <a:ext cx="4017962" cy="579438"/>
            <a:chOff x="3277" y="2880"/>
            <a:chExt cx="2531" cy="365"/>
          </a:xfrm>
        </p:grpSpPr>
        <p:sp>
          <p:nvSpPr>
            <p:cNvPr id="356388" name="Rectangle 36">
              <a:extLst>
                <a:ext uri="{FF2B5EF4-FFF2-40B4-BE49-F238E27FC236}">
                  <a16:creationId xmlns:a16="http://schemas.microsoft.com/office/drawing/2014/main" id="{5E38CF6B-45AB-4405-8C11-B1674A01B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880"/>
              <a:ext cx="235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给水泵不可逆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( 3 </a:t>
              </a:r>
              <a:r>
                <a:rPr lang="en-US" altLang="zh-CN" sz="3200">
                  <a:solidFill>
                    <a:srgbClr val="66FF66"/>
                  </a:solidFill>
                  <a:ea typeface="宋体" panose="02010600030101010101" pitchFamily="2" charset="-122"/>
                </a:rPr>
                <a:t>4 ’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)</a:t>
              </a:r>
            </a:p>
          </p:txBody>
        </p:sp>
        <p:pic>
          <p:nvPicPr>
            <p:cNvPr id="356391" name="Picture 39">
              <a:extLst>
                <a:ext uri="{FF2B5EF4-FFF2-40B4-BE49-F238E27FC236}">
                  <a16:creationId xmlns:a16="http://schemas.microsoft.com/office/drawing/2014/main" id="{D03435ED-EA44-4FF3-80AC-F0A4F5C3D5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7" y="3037"/>
              <a:ext cx="131" cy="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6398" name="Group 46">
            <a:extLst>
              <a:ext uri="{FF2B5EF4-FFF2-40B4-BE49-F238E27FC236}">
                <a16:creationId xmlns:a16="http://schemas.microsoft.com/office/drawing/2014/main" id="{FD47B634-806D-4F85-AA4C-905500D7CBE1}"/>
              </a:ext>
            </a:extLst>
          </p:cNvPr>
          <p:cNvGrpSpPr>
            <a:grpSpLocks/>
          </p:cNvGrpSpPr>
          <p:nvPr/>
        </p:nvGrpSpPr>
        <p:grpSpPr bwMode="auto">
          <a:xfrm>
            <a:off x="5202238" y="3787775"/>
            <a:ext cx="3627437" cy="579438"/>
            <a:chOff x="3277" y="2386"/>
            <a:chExt cx="2285" cy="365"/>
          </a:xfrm>
        </p:grpSpPr>
        <p:sp>
          <p:nvSpPr>
            <p:cNvPr id="356390" name="Rectangle 38">
              <a:extLst>
                <a:ext uri="{FF2B5EF4-FFF2-40B4-BE49-F238E27FC236}">
                  <a16:creationId xmlns:a16="http://schemas.microsoft.com/office/drawing/2014/main" id="{BC2679B0-76F0-4370-8544-D38A4CA4A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8" y="2386"/>
              <a:ext cx="210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汽机不可逆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( </a:t>
              </a:r>
              <a:r>
                <a:rPr lang="en-US" altLang="zh-CN" sz="3200">
                  <a:ea typeface="宋体" panose="02010600030101010101" pitchFamily="2" charset="-122"/>
                </a:rPr>
                <a:t>1 </a:t>
              </a:r>
              <a:r>
                <a:rPr lang="en-US" altLang="zh-CN" sz="3200">
                  <a:solidFill>
                    <a:srgbClr val="66FF66"/>
                  </a:solidFill>
                  <a:ea typeface="宋体" panose="02010600030101010101" pitchFamily="2" charset="-122"/>
                </a:rPr>
                <a:t>2 ’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)</a:t>
              </a:r>
            </a:p>
          </p:txBody>
        </p:sp>
        <p:pic>
          <p:nvPicPr>
            <p:cNvPr id="356392" name="Picture 40">
              <a:extLst>
                <a:ext uri="{FF2B5EF4-FFF2-40B4-BE49-F238E27FC236}">
                  <a16:creationId xmlns:a16="http://schemas.microsoft.com/office/drawing/2014/main" id="{20B4EB7F-8662-48EC-9981-8287D9F5A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7" y="2496"/>
              <a:ext cx="131" cy="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6396" name="Group 44">
            <a:extLst>
              <a:ext uri="{FF2B5EF4-FFF2-40B4-BE49-F238E27FC236}">
                <a16:creationId xmlns:a16="http://schemas.microsoft.com/office/drawing/2014/main" id="{DF18AB6C-FC34-4341-8BB7-9EDF58FB2551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3025775"/>
            <a:ext cx="4114800" cy="579438"/>
            <a:chOff x="3264" y="1906"/>
            <a:chExt cx="2592" cy="365"/>
          </a:xfrm>
        </p:grpSpPr>
        <p:sp>
          <p:nvSpPr>
            <p:cNvPr id="356389" name="Rectangle 37">
              <a:extLst>
                <a:ext uri="{FF2B5EF4-FFF2-40B4-BE49-F238E27FC236}">
                  <a16:creationId xmlns:a16="http://schemas.microsoft.com/office/drawing/2014/main" id="{0996AB9A-5A1F-45F9-888B-4F7E810BD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1" y="1906"/>
              <a:ext cx="242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汽机汽门节流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( </a:t>
              </a:r>
              <a:r>
                <a:rPr lang="en-US" altLang="zh-CN" sz="3200">
                  <a:solidFill>
                    <a:srgbClr val="FFFF66"/>
                  </a:solidFill>
                  <a:ea typeface="宋体" panose="02010600030101010101" pitchFamily="2" charset="-122"/>
                </a:rPr>
                <a:t>1’</a:t>
              </a:r>
              <a:r>
                <a:rPr lang="en-US" altLang="zh-CN" sz="3200">
                  <a:ea typeface="宋体" panose="02010600030101010101" pitchFamily="2" charset="-122"/>
                </a:rPr>
                <a:t> </a:t>
              </a:r>
              <a:r>
                <a:rPr lang="en-US" altLang="zh-CN" sz="3200">
                  <a:solidFill>
                    <a:srgbClr val="66FF66"/>
                  </a:solidFill>
                  <a:ea typeface="宋体" panose="02010600030101010101" pitchFamily="2" charset="-122"/>
                </a:rPr>
                <a:t>1</a:t>
              </a:r>
              <a:r>
                <a:rPr lang="en-US" altLang="zh-CN" sz="3200">
                  <a:ea typeface="宋体" panose="02010600030101010101" pitchFamily="2" charset="-122"/>
                </a:rPr>
                <a:t> 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)</a:t>
              </a:r>
              <a:r>
                <a:rPr lang="en-US" altLang="zh-CN" sz="3200">
                  <a:ea typeface="宋体" panose="02010600030101010101" pitchFamily="2" charset="-122"/>
                </a:rPr>
                <a:t> </a:t>
              </a:r>
            </a:p>
          </p:txBody>
        </p:sp>
        <p:pic>
          <p:nvPicPr>
            <p:cNvPr id="356393" name="Picture 41">
              <a:extLst>
                <a:ext uri="{FF2B5EF4-FFF2-40B4-BE49-F238E27FC236}">
                  <a16:creationId xmlns:a16="http://schemas.microsoft.com/office/drawing/2014/main" id="{9BD898BE-9FDD-40F8-8FC7-9903907CC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2016"/>
              <a:ext cx="131" cy="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6395" name="Group 43">
            <a:extLst>
              <a:ext uri="{FF2B5EF4-FFF2-40B4-BE49-F238E27FC236}">
                <a16:creationId xmlns:a16="http://schemas.microsoft.com/office/drawing/2014/main" id="{313FFF45-DE9E-408D-B38E-A380ABE87DDC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1905000"/>
            <a:ext cx="3657600" cy="1066800"/>
            <a:chOff x="3264" y="1200"/>
            <a:chExt cx="2304" cy="672"/>
          </a:xfrm>
        </p:grpSpPr>
        <p:sp>
          <p:nvSpPr>
            <p:cNvPr id="356386" name="Text Box 34">
              <a:extLst>
                <a:ext uri="{FF2B5EF4-FFF2-40B4-BE49-F238E27FC236}">
                  <a16:creationId xmlns:a16="http://schemas.microsoft.com/office/drawing/2014/main" id="{FD5A025F-BAC8-4FB0-9DBB-664524C32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6" y="1200"/>
              <a:ext cx="212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蒸汽管道摩擦降压，散热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(1’’</a:t>
              </a:r>
              <a:r>
                <a:rPr lang="en-US" altLang="zh-CN" sz="3200">
                  <a:solidFill>
                    <a:srgbClr val="FFFF66"/>
                  </a:solidFill>
                  <a:ea typeface="宋体" panose="02010600030101010101" pitchFamily="2" charset="-122"/>
                </a:rPr>
                <a:t>1’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)</a:t>
              </a:r>
              <a:r>
                <a:rPr lang="en-US" altLang="zh-CN" sz="3200">
                  <a:ea typeface="宋体" panose="02010600030101010101" pitchFamily="2" charset="-122"/>
                </a:rPr>
                <a:t> </a:t>
              </a:r>
            </a:p>
          </p:txBody>
        </p:sp>
        <p:pic>
          <p:nvPicPr>
            <p:cNvPr id="356394" name="Picture 42">
              <a:extLst>
                <a:ext uri="{FF2B5EF4-FFF2-40B4-BE49-F238E27FC236}">
                  <a16:creationId xmlns:a16="http://schemas.microsoft.com/office/drawing/2014/main" id="{9E96FF6E-C6A7-4E9A-91D7-896A65D65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344"/>
              <a:ext cx="131" cy="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6397" name="Line 45">
            <a:extLst>
              <a:ext uri="{FF2B5EF4-FFF2-40B4-BE49-F238E27FC236}">
                <a16:creationId xmlns:a16="http://schemas.microsoft.com/office/drawing/2014/main" id="{103AF274-162D-4A7F-B5E6-250A5CE8AB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6200" y="3048000"/>
            <a:ext cx="152400" cy="304800"/>
          </a:xfrm>
          <a:prstGeom prst="line">
            <a:avLst/>
          </a:prstGeom>
          <a:noFill/>
          <a:ln w="1905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6400" name="Oval 48">
            <a:extLst>
              <a:ext uri="{FF2B5EF4-FFF2-40B4-BE49-F238E27FC236}">
                <a16:creationId xmlns:a16="http://schemas.microsoft.com/office/drawing/2014/main" id="{21D58289-4DEB-4701-9F9B-6BDA948B8A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91000" y="5045075"/>
            <a:ext cx="60325" cy="60325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6402" name="Line 50">
            <a:extLst>
              <a:ext uri="{FF2B5EF4-FFF2-40B4-BE49-F238E27FC236}">
                <a16:creationId xmlns:a16="http://schemas.microsoft.com/office/drawing/2014/main" id="{FDC120CD-2FB9-44F8-9AB7-55C7596CA1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9200" y="3657600"/>
            <a:ext cx="609600" cy="12192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6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5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5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56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56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6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56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5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56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360" grpId="0" autoUpdateAnimBg="0"/>
      <p:bldP spid="356368" grpId="0" autoUpdateAnimBg="0"/>
      <p:bldP spid="356370" grpId="0" autoUpdateAnimBg="0"/>
      <p:bldP spid="356373" grpId="0" autoUpdateAnimBg="0"/>
      <p:bldP spid="356374" grpId="0" autoUpdateAnimBg="0"/>
      <p:bldP spid="356387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>
            <a:extLst>
              <a:ext uri="{FF2B5EF4-FFF2-40B4-BE49-F238E27FC236}">
                <a16:creationId xmlns:a16="http://schemas.microsoft.com/office/drawing/2014/main" id="{D426F7C0-51B7-405C-9372-FE3C7D15D1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实际蒸汽动力循环分析方法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403459" name="Rectangle 3">
            <a:extLst>
              <a:ext uri="{FF2B5EF4-FFF2-40B4-BE49-F238E27FC236}">
                <a16:creationId xmlns:a16="http://schemas.microsoft.com/office/drawing/2014/main" id="{7412CC90-C0FD-4922-A20A-407AAE2D2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057400"/>
            <a:ext cx="5181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 sz="3600">
                <a:solidFill>
                  <a:srgbClr val="66FF66"/>
                </a:solidFill>
                <a:latin typeface="宋体" panose="02010600030101010101" pitchFamily="2" charset="-122"/>
              </a:rPr>
              <a:t>热一律：</a:t>
            </a:r>
            <a:r>
              <a:rPr kumimoji="0" lang="zh-CN" altLang="en-US" sz="3600">
                <a:latin typeface="宋体" panose="02010600030101010101" pitchFamily="2" charset="-122"/>
              </a:rPr>
              <a:t>热效率分析法</a:t>
            </a:r>
          </a:p>
        </p:txBody>
      </p:sp>
      <p:sp>
        <p:nvSpPr>
          <p:cNvPr id="403460" name="Rectangle 4">
            <a:extLst>
              <a:ext uri="{FF2B5EF4-FFF2-40B4-BE49-F238E27FC236}">
                <a16:creationId xmlns:a16="http://schemas.microsoft.com/office/drawing/2014/main" id="{FBB869D0-046B-4AC3-B49D-698C1B6D4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048000"/>
            <a:ext cx="4724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buSzPct val="8500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 sz="3600" dirty="0">
                <a:solidFill>
                  <a:srgbClr val="66FF66"/>
                </a:solidFill>
                <a:latin typeface="宋体" panose="02010600030101010101" pitchFamily="2" charset="-122"/>
              </a:rPr>
              <a:t>热二律：</a:t>
            </a:r>
            <a:r>
              <a:rPr kumimoji="0" lang="zh-CN" altLang="en-US" sz="3600" dirty="0">
                <a:latin typeface="宋体" panose="02010600030101010101" pitchFamily="2" charset="-122"/>
              </a:rPr>
              <a:t>熵分析法</a:t>
            </a:r>
          </a:p>
          <a:p>
            <a:pPr>
              <a:buFontTx/>
              <a:buNone/>
            </a:pPr>
            <a:r>
              <a:rPr kumimoji="0" lang="zh-CN" altLang="en-US" sz="3600" i="1" dirty="0">
                <a:latin typeface="宋体" panose="02010600030101010101" pitchFamily="2" charset="-122"/>
              </a:rPr>
              <a:t>        </a:t>
            </a:r>
            <a:r>
              <a:rPr kumimoji="0" lang="en-US" altLang="zh-CN" sz="3600" i="1" dirty="0">
                <a:latin typeface="Times New Roman" panose="02020603050405020304" pitchFamily="18" charset="0"/>
              </a:rPr>
              <a:t>Ex</a:t>
            </a:r>
            <a:r>
              <a:rPr kumimoji="0" lang="zh-CN" altLang="en-US" sz="3600" dirty="0">
                <a:latin typeface="宋体" panose="02010600030101010101" pitchFamily="2" charset="-122"/>
              </a:rPr>
              <a:t>分析法</a:t>
            </a:r>
          </a:p>
        </p:txBody>
      </p:sp>
      <p:sp>
        <p:nvSpPr>
          <p:cNvPr id="403461" name="AutoShape 5">
            <a:extLst>
              <a:ext uri="{FF2B5EF4-FFF2-40B4-BE49-F238E27FC236}">
                <a16:creationId xmlns:a16="http://schemas.microsoft.com/office/drawing/2014/main" id="{7290759B-5CB3-49AD-B6E5-E44E488572EF}"/>
              </a:ext>
            </a:extLst>
          </p:cNvPr>
          <p:cNvSpPr>
            <a:spLocks/>
          </p:cNvSpPr>
          <p:nvPr/>
        </p:nvSpPr>
        <p:spPr bwMode="auto">
          <a:xfrm>
            <a:off x="1447800" y="2286000"/>
            <a:ext cx="228600" cy="13716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 cap="sq">
            <a:solidFill>
              <a:srgbClr val="FF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3462" name="Rectangle 6">
            <a:extLst>
              <a:ext uri="{FF2B5EF4-FFF2-40B4-BE49-F238E27FC236}">
                <a16:creationId xmlns:a16="http://schemas.microsoft.com/office/drawing/2014/main" id="{F48099A1-D58A-4B52-AD81-1621F7B76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1743075"/>
            <a:ext cx="9493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6000">
                <a:solidFill>
                  <a:srgbClr val="FFFF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√</a:t>
            </a:r>
          </a:p>
        </p:txBody>
      </p:sp>
      <p:sp>
        <p:nvSpPr>
          <p:cNvPr id="403463" name="Rectangle 7">
            <a:extLst>
              <a:ext uri="{FF2B5EF4-FFF2-40B4-BE49-F238E27FC236}">
                <a16:creationId xmlns:a16="http://schemas.microsoft.com/office/drawing/2014/main" id="{B42D62DF-FF99-4283-B7AA-DF922AB25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438525"/>
            <a:ext cx="9493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6000">
                <a:solidFill>
                  <a:srgbClr val="FFFF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3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3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3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3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3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03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59" grpId="0" autoUpdateAnimBg="0"/>
      <p:bldP spid="403460" grpId="0" autoUpdateAnimBg="0"/>
      <p:bldP spid="403462" grpId="0" autoUpdateAnimBg="0"/>
      <p:bldP spid="403463" grpId="0" autoUpdateAnimBg="0"/>
    </p:bldLst>
  </p:timing>
</p:sld>
</file>

<file path=ppt/theme/theme1.xml><?xml version="1.0" encoding="utf-8"?>
<a:theme xmlns:a="http://schemas.openxmlformats.org/drawingml/2006/main" name="Network Blitz">
  <a:themeElements>
    <a:clrScheme name="Network Blitz 1">
      <a:dk1>
        <a:srgbClr val="000044"/>
      </a:dk1>
      <a:lt1>
        <a:srgbClr val="FFFFFF"/>
      </a:lt1>
      <a:dk2>
        <a:srgbClr val="000066"/>
      </a:dk2>
      <a:lt2>
        <a:srgbClr val="FFCC00"/>
      </a:lt2>
      <a:accent1>
        <a:srgbClr val="9CE157"/>
      </a:accent1>
      <a:accent2>
        <a:srgbClr val="2663A0"/>
      </a:accent2>
      <a:accent3>
        <a:srgbClr val="AAAAB8"/>
      </a:accent3>
      <a:accent4>
        <a:srgbClr val="DADADA"/>
      </a:accent4>
      <a:accent5>
        <a:srgbClr val="CBEEB4"/>
      </a:accent5>
      <a:accent6>
        <a:srgbClr val="215991"/>
      </a:accent6>
      <a:hlink>
        <a:srgbClr val="F98D43"/>
      </a:hlink>
      <a:folHlink>
        <a:srgbClr val="CC3300"/>
      </a:folHlink>
    </a:clrScheme>
    <a:fontScheme name="Network Blitz">
      <a:majorFont>
        <a:latin typeface="Arial Black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Network Blitz 1">
        <a:dk1>
          <a:srgbClr val="000044"/>
        </a:dk1>
        <a:lt1>
          <a:srgbClr val="FFFFFF"/>
        </a:lt1>
        <a:dk2>
          <a:srgbClr val="000066"/>
        </a:dk2>
        <a:lt2>
          <a:srgbClr val="FFCC00"/>
        </a:lt2>
        <a:accent1>
          <a:srgbClr val="9CE157"/>
        </a:accent1>
        <a:accent2>
          <a:srgbClr val="2663A0"/>
        </a:accent2>
        <a:accent3>
          <a:srgbClr val="AAAAB8"/>
        </a:accent3>
        <a:accent4>
          <a:srgbClr val="DADADA"/>
        </a:accent4>
        <a:accent5>
          <a:srgbClr val="CBEEB4"/>
        </a:accent5>
        <a:accent6>
          <a:srgbClr val="215991"/>
        </a:accent6>
        <a:hlink>
          <a:srgbClr val="F98D4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2">
        <a:dk1>
          <a:srgbClr val="000066"/>
        </a:dk1>
        <a:lt1>
          <a:srgbClr val="9CC2E8"/>
        </a:lt1>
        <a:dk2>
          <a:srgbClr val="4D4D4D"/>
        </a:dk2>
        <a:lt2>
          <a:srgbClr val="7DAFE1"/>
        </a:lt2>
        <a:accent1>
          <a:srgbClr val="26D2E4"/>
        </a:accent1>
        <a:accent2>
          <a:srgbClr val="D0E2F4"/>
        </a:accent2>
        <a:accent3>
          <a:srgbClr val="CBDDF2"/>
        </a:accent3>
        <a:accent4>
          <a:srgbClr val="000056"/>
        </a:accent4>
        <a:accent5>
          <a:srgbClr val="ACE5EF"/>
        </a:accent5>
        <a:accent6>
          <a:srgbClr val="BCCDDD"/>
        </a:accent6>
        <a:hlink>
          <a:srgbClr val="0033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Blitz 3">
        <a:dk1>
          <a:srgbClr val="000000"/>
        </a:dk1>
        <a:lt1>
          <a:srgbClr val="EAEAEA"/>
        </a:lt1>
        <a:dk2>
          <a:srgbClr val="333333"/>
        </a:dk2>
        <a:lt2>
          <a:srgbClr val="DDDDDD"/>
        </a:lt2>
        <a:accent1>
          <a:srgbClr val="C0C0C0"/>
        </a:accent1>
        <a:accent2>
          <a:srgbClr val="FFFFFF"/>
        </a:accent2>
        <a:accent3>
          <a:srgbClr val="F3F3F3"/>
        </a:accent3>
        <a:accent4>
          <a:srgbClr val="000000"/>
        </a:accent4>
        <a:accent5>
          <a:srgbClr val="DCDCDC"/>
        </a:accent5>
        <a:accent6>
          <a:srgbClr val="E7E7E7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Blitz 4">
        <a:dk1>
          <a:srgbClr val="002E2D"/>
        </a:dk1>
        <a:lt1>
          <a:srgbClr val="FFFFFF"/>
        </a:lt1>
        <a:dk2>
          <a:srgbClr val="005250"/>
        </a:dk2>
        <a:lt2>
          <a:srgbClr val="FFCC00"/>
        </a:lt2>
        <a:accent1>
          <a:srgbClr val="9CE157"/>
        </a:accent1>
        <a:accent2>
          <a:srgbClr val="00817E"/>
        </a:accent2>
        <a:accent3>
          <a:srgbClr val="AAB3B3"/>
        </a:accent3>
        <a:accent4>
          <a:srgbClr val="DADADA"/>
        </a:accent4>
        <a:accent5>
          <a:srgbClr val="CBEEB4"/>
        </a:accent5>
        <a:accent6>
          <a:srgbClr val="007472"/>
        </a:accent6>
        <a:hlink>
          <a:srgbClr val="FFFF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5">
        <a:dk1>
          <a:srgbClr val="291A4C"/>
        </a:dk1>
        <a:lt1>
          <a:srgbClr val="FFFFFF"/>
        </a:lt1>
        <a:dk2>
          <a:srgbClr val="3B256B"/>
        </a:dk2>
        <a:lt2>
          <a:srgbClr val="FFCC00"/>
        </a:lt2>
        <a:accent1>
          <a:srgbClr val="6EBFCA"/>
        </a:accent1>
        <a:accent2>
          <a:srgbClr val="56369C"/>
        </a:accent2>
        <a:accent3>
          <a:srgbClr val="AFACBA"/>
        </a:accent3>
        <a:accent4>
          <a:srgbClr val="DADADA"/>
        </a:accent4>
        <a:accent5>
          <a:srgbClr val="BADCE1"/>
        </a:accent5>
        <a:accent6>
          <a:srgbClr val="4D308D"/>
        </a:accent6>
        <a:hlink>
          <a:srgbClr val="CCCCFF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6">
        <a:dk1>
          <a:srgbClr val="511D30"/>
        </a:dk1>
        <a:lt1>
          <a:srgbClr val="FFFFFF"/>
        </a:lt1>
        <a:dk2>
          <a:srgbClr val="6D2740"/>
        </a:dk2>
        <a:lt2>
          <a:srgbClr val="FDD409"/>
        </a:lt2>
        <a:accent1>
          <a:srgbClr val="FDB83B"/>
        </a:accent1>
        <a:accent2>
          <a:srgbClr val="9D395D"/>
        </a:accent2>
        <a:accent3>
          <a:srgbClr val="BAACAF"/>
        </a:accent3>
        <a:accent4>
          <a:srgbClr val="DADADA"/>
        </a:accent4>
        <a:accent5>
          <a:srgbClr val="FED8AF"/>
        </a:accent5>
        <a:accent6>
          <a:srgbClr val="8E3353"/>
        </a:accent6>
        <a:hlink>
          <a:srgbClr val="FF99CC"/>
        </a:hlink>
        <a:folHlink>
          <a:srgbClr val="D6009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Office\Templates\2000演示文稿\Blue Diagonal.pot</Template>
  <TotalTime>19212</TotalTime>
  <Words>2762</Words>
  <Application>Microsoft Office PowerPoint</Application>
  <PresentationFormat>全屏显示(4:3)</PresentationFormat>
  <Paragraphs>711</Paragraphs>
  <Slides>62</Slides>
  <Notes>58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62</vt:i4>
      </vt:variant>
    </vt:vector>
  </HeadingPairs>
  <TitlesOfParts>
    <vt:vector size="80" baseType="lpstr">
      <vt:lpstr>-apple-system</vt:lpstr>
      <vt:lpstr>CountryBlueprint</vt:lpstr>
      <vt:lpstr>Helvetica Neue</vt:lpstr>
      <vt:lpstr>黑体</vt:lpstr>
      <vt:lpstr>华文新魏</vt:lpstr>
      <vt:lpstr>楷体_GB2312</vt:lpstr>
      <vt:lpstr>宋体</vt:lpstr>
      <vt:lpstr>Arial</vt:lpstr>
      <vt:lpstr>Arial Black</vt:lpstr>
      <vt:lpstr>Times New Roman</vt:lpstr>
      <vt:lpstr>Wingdings</vt:lpstr>
      <vt:lpstr>Network Blitz</vt:lpstr>
      <vt:lpstr>Equation</vt:lpstr>
      <vt:lpstr>公式</vt:lpstr>
      <vt:lpstr>图片</vt:lpstr>
      <vt:lpstr>Picture</vt:lpstr>
      <vt:lpstr>位图图像</vt:lpstr>
      <vt:lpstr>剪辑</vt:lpstr>
      <vt:lpstr>内容复习</vt:lpstr>
      <vt:lpstr>内容复习</vt:lpstr>
      <vt:lpstr>PowerPoint 演示文稿</vt:lpstr>
      <vt:lpstr>PowerPoint 演示文稿</vt:lpstr>
      <vt:lpstr>焓 熵 图Enthalpy-entropy diagram</vt:lpstr>
      <vt:lpstr>内容复习</vt:lpstr>
      <vt:lpstr>内容复习</vt:lpstr>
      <vt:lpstr>§7-2  实际蒸汽动力循环分析</vt:lpstr>
      <vt:lpstr>实际蒸汽动力循环分析方法</vt:lpstr>
      <vt:lpstr>实际蒸汽动力循环热效率法</vt:lpstr>
      <vt:lpstr>整个实际蒸汽动力循环热效率</vt:lpstr>
      <vt:lpstr>整个电厂热效率</vt:lpstr>
      <vt:lpstr>实际蒸汽动力装置的Ex分析法</vt:lpstr>
      <vt:lpstr>锅炉的Ex分析</vt:lpstr>
      <vt:lpstr>锅炉的Ex分析（燃烧）</vt:lpstr>
      <vt:lpstr>锅炉的Ex分析（散热）</vt:lpstr>
      <vt:lpstr>锅炉的Ex分析（传热）</vt:lpstr>
      <vt:lpstr>管道和汽机主汽门节流的Ex分析</vt:lpstr>
      <vt:lpstr>管道和汽机主汽门节流的Ex分析</vt:lpstr>
      <vt:lpstr>汽轮机的Ex分析</vt:lpstr>
      <vt:lpstr>汽轮机的Ex分析</vt:lpstr>
      <vt:lpstr>冷凝器的Ex分析</vt:lpstr>
      <vt:lpstr>两种分析方法的比较</vt:lpstr>
      <vt:lpstr>提高循环热效率的途径</vt:lpstr>
      <vt:lpstr>§7-3   蒸汽再热循环(reheat)</vt:lpstr>
      <vt:lpstr>蒸汽再热循环的热效率</vt:lpstr>
      <vt:lpstr>蒸汽再热循环的实践</vt:lpstr>
      <vt:lpstr>蒸汽再热循环的定量计算</vt:lpstr>
      <vt:lpstr>§7-4  蒸汽回热循环(regenerative)</vt:lpstr>
      <vt:lpstr>蒸汽抽汽回热循环</vt:lpstr>
      <vt:lpstr>抽汽回热循环的抽汽量计算</vt:lpstr>
      <vt:lpstr>抽汽回热循环热效率的计算</vt:lpstr>
      <vt:lpstr>为什么抽汽回热热效率提高？</vt:lpstr>
      <vt:lpstr>蒸汽抽汽回热循环的特点</vt:lpstr>
      <vt:lpstr>蒸汽回热示意图</vt:lpstr>
      <vt:lpstr>提高循环热效率的途径</vt:lpstr>
      <vt:lpstr>§7-5   热电联产(供)循环</vt:lpstr>
      <vt:lpstr>抽汽调节式热电联产(供)循环</vt:lpstr>
      <vt:lpstr>热电联产(供)循环的经济性评价</vt:lpstr>
      <vt:lpstr>§7-6   现代新型动力循环</vt:lpstr>
      <vt:lpstr>PowerPoint 演示文稿</vt:lpstr>
      <vt:lpstr>超临界、超超临界机组 --现实而先进的发电技术</vt:lpstr>
      <vt:lpstr>燃气-蒸汽联合循环</vt:lpstr>
      <vt:lpstr>燃气 蒸汽联合循环</vt:lpstr>
      <vt:lpstr>燃气蒸汽联合循环</vt:lpstr>
      <vt:lpstr>PowerPoint 演示文稿</vt:lpstr>
      <vt:lpstr>注蒸汽燃气循环(程式循环)</vt:lpstr>
      <vt:lpstr>PowerPoint 演示文稿</vt:lpstr>
      <vt:lpstr>整体煤气化联合循环(IGCC)</vt:lpstr>
      <vt:lpstr>整体煤气化联合循环(IGCC)</vt:lpstr>
      <vt:lpstr>PowerPoint 演示文稿</vt:lpstr>
      <vt:lpstr>磁流体发电联合循环(MHD-CC) (Magnetohydrodynamics Combined Cycle)</vt:lpstr>
      <vt:lpstr>PowerPoint 演示文稿</vt:lpstr>
      <vt:lpstr>整体煤气化燃料电池联合循环 (IGFC-CC) Integrated Gasfication Fuel Cell Combined Cycle</vt:lpstr>
      <vt:lpstr>FutureGen系统</vt:lpstr>
      <vt:lpstr>PowerPoint 演示文稿</vt:lpstr>
      <vt:lpstr>PowerPoint 演示文稿</vt:lpstr>
      <vt:lpstr>分布式能源方式</vt:lpstr>
      <vt:lpstr>PowerPoint 演示文稿</vt:lpstr>
      <vt:lpstr>PowerPoint 演示文稿</vt:lpstr>
      <vt:lpstr>PowerPoint 演示文稿</vt:lpstr>
      <vt:lpstr>PowerPoint 演示文稿</vt:lpstr>
    </vt:vector>
  </TitlesOfParts>
  <Company>Tsinghua Univ.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清华（TH）系列绿色制冷剂 TH  Series Of Environment-Friendly Refrigerants</dc:title>
  <dc:creator>dyy</dc:creator>
  <cp:lastModifiedBy>董 若宇</cp:lastModifiedBy>
  <cp:revision>657</cp:revision>
  <dcterms:created xsi:type="dcterms:W3CDTF">1999-06-28T01:28:23Z</dcterms:created>
  <dcterms:modified xsi:type="dcterms:W3CDTF">2024-05-10T05:07:55Z</dcterms:modified>
</cp:coreProperties>
</file>